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68" r:id="rId2"/>
  </p:sldMasterIdLst>
  <p:notesMasterIdLst>
    <p:notesMasterId r:id="rId11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68" r:id="rId23"/>
    <p:sldId id="277" r:id="rId24"/>
    <p:sldId id="278" r:id="rId25"/>
    <p:sldId id="279" r:id="rId26"/>
    <p:sldId id="280" r:id="rId27"/>
    <p:sldId id="281" r:id="rId28"/>
    <p:sldId id="282" r:id="rId29"/>
    <p:sldId id="283" r:id="rId30"/>
    <p:sldId id="284" r:id="rId31"/>
    <p:sldId id="362" r:id="rId32"/>
    <p:sldId id="377" r:id="rId33"/>
    <p:sldId id="286" r:id="rId34"/>
    <p:sldId id="288" r:id="rId35"/>
    <p:sldId id="289" r:id="rId36"/>
    <p:sldId id="290" r:id="rId37"/>
    <p:sldId id="291" r:id="rId38"/>
    <p:sldId id="292" r:id="rId39"/>
    <p:sldId id="293" r:id="rId40"/>
    <p:sldId id="294" r:id="rId41"/>
    <p:sldId id="295" r:id="rId42"/>
    <p:sldId id="363" r:id="rId43"/>
    <p:sldId id="296" r:id="rId44"/>
    <p:sldId id="297" r:id="rId45"/>
    <p:sldId id="298" r:id="rId46"/>
    <p:sldId id="299" r:id="rId47"/>
    <p:sldId id="300" r:id="rId48"/>
    <p:sldId id="301" r:id="rId49"/>
    <p:sldId id="302" r:id="rId50"/>
    <p:sldId id="303" r:id="rId51"/>
    <p:sldId id="304" r:id="rId52"/>
    <p:sldId id="305" r:id="rId53"/>
    <p:sldId id="306" r:id="rId54"/>
    <p:sldId id="364"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65" r:id="rId68"/>
    <p:sldId id="319" r:id="rId69"/>
    <p:sldId id="320" r:id="rId70"/>
    <p:sldId id="321" r:id="rId71"/>
    <p:sldId id="322" r:id="rId72"/>
    <p:sldId id="369" r:id="rId73"/>
    <p:sldId id="370" r:id="rId74"/>
    <p:sldId id="371" r:id="rId75"/>
    <p:sldId id="323" r:id="rId76"/>
    <p:sldId id="324" r:id="rId77"/>
    <p:sldId id="325" r:id="rId78"/>
    <p:sldId id="326" r:id="rId79"/>
    <p:sldId id="327" r:id="rId80"/>
    <p:sldId id="328" r:id="rId81"/>
    <p:sldId id="366" r:id="rId82"/>
    <p:sldId id="329" r:id="rId83"/>
    <p:sldId id="330" r:id="rId84"/>
    <p:sldId id="331" r:id="rId85"/>
    <p:sldId id="332" r:id="rId86"/>
    <p:sldId id="334" r:id="rId87"/>
    <p:sldId id="335" r:id="rId88"/>
    <p:sldId id="336" r:id="rId89"/>
    <p:sldId id="337" r:id="rId90"/>
    <p:sldId id="338" r:id="rId91"/>
    <p:sldId id="339" r:id="rId92"/>
    <p:sldId id="340" r:id="rId93"/>
    <p:sldId id="341" r:id="rId94"/>
    <p:sldId id="367" r:id="rId95"/>
    <p:sldId id="342" r:id="rId96"/>
    <p:sldId id="343" r:id="rId97"/>
    <p:sldId id="344" r:id="rId98"/>
    <p:sldId id="345" r:id="rId99"/>
    <p:sldId id="346" r:id="rId100"/>
    <p:sldId id="347" r:id="rId101"/>
    <p:sldId id="372" r:id="rId102"/>
    <p:sldId id="349" r:id="rId103"/>
    <p:sldId id="378" r:id="rId104"/>
    <p:sldId id="350" r:id="rId105"/>
    <p:sldId id="373" r:id="rId106"/>
    <p:sldId id="376" r:id="rId107"/>
    <p:sldId id="374" r:id="rId108"/>
    <p:sldId id="375" r:id="rId109"/>
    <p:sldId id="351" r:id="rId110"/>
    <p:sldId id="353" r:id="rId11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2800"/>
    <a:srgbClr val="C800C8"/>
    <a:srgbClr val="CC3300"/>
    <a:srgbClr val="E28700"/>
    <a:srgbClr val="D9D9FF"/>
    <a:srgbClr val="B000B0"/>
    <a:srgbClr val="A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86" autoAdjust="0"/>
    <p:restoredTop sz="94660"/>
  </p:normalViewPr>
  <p:slideViewPr>
    <p:cSldViewPr>
      <p:cViewPr varScale="1">
        <p:scale>
          <a:sx n="108" d="100"/>
          <a:sy n="108" d="100"/>
        </p:scale>
        <p:origin x="1302" y="102"/>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_rels/viewProps.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2E76F46D-57A2-49A4-82D8-9E35B875D5E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75779" name="Rectangle 3">
            <a:extLst>
              <a:ext uri="{FF2B5EF4-FFF2-40B4-BE49-F238E27FC236}">
                <a16:creationId xmlns:a16="http://schemas.microsoft.com/office/drawing/2014/main" id="{C21B8966-3B19-4061-8730-8DA909D00023}"/>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a:extLst>
              <a:ext uri="{FF2B5EF4-FFF2-40B4-BE49-F238E27FC236}">
                <a16:creationId xmlns:a16="http://schemas.microsoft.com/office/drawing/2014/main" id="{ABB704A4-96AC-4DF1-80D1-985AE1D28C4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5781" name="Rectangle 5">
            <a:extLst>
              <a:ext uri="{FF2B5EF4-FFF2-40B4-BE49-F238E27FC236}">
                <a16:creationId xmlns:a16="http://schemas.microsoft.com/office/drawing/2014/main" id="{46A46DBA-0B4E-43A4-BA80-FEE3BCC24669}"/>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5782" name="Rectangle 6">
            <a:extLst>
              <a:ext uri="{FF2B5EF4-FFF2-40B4-BE49-F238E27FC236}">
                <a16:creationId xmlns:a16="http://schemas.microsoft.com/office/drawing/2014/main" id="{FEFBCA1C-7475-493A-8CEC-0ABACBF0719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75783" name="Rectangle 7">
            <a:extLst>
              <a:ext uri="{FF2B5EF4-FFF2-40B4-BE49-F238E27FC236}">
                <a16:creationId xmlns:a16="http://schemas.microsoft.com/office/drawing/2014/main" id="{9CEB6F9B-8401-4303-BC72-7174F4E65742}"/>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18C7275-E27A-4358-8DB5-079597F8CC7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EC2C806-8CE6-4D1F-9513-1795507566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E84921B-7888-4EE0-BEAE-3AF11012652A}" type="slidenum">
              <a:rPr lang="en-US" altLang="zh-CN" smtClean="0"/>
              <a:pPr/>
              <a:t>78</a:t>
            </a:fld>
            <a:endParaRPr lang="en-US" altLang="zh-CN"/>
          </a:p>
        </p:txBody>
      </p:sp>
      <p:sp>
        <p:nvSpPr>
          <p:cNvPr id="82947" name="Rectangle 2">
            <a:extLst>
              <a:ext uri="{FF2B5EF4-FFF2-40B4-BE49-F238E27FC236}">
                <a16:creationId xmlns:a16="http://schemas.microsoft.com/office/drawing/2014/main" id="{BA27F75A-F7F7-48D4-90A1-F9F9BC5B9DEC}"/>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608FC115-246D-49AE-AFD5-B67BFA96A9CC}"/>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3860653715"/>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13936750"/>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25946059"/>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7571058"/>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Tree>
    <p:extLst>
      <p:ext uri="{BB962C8B-B14F-4D97-AF65-F5344CB8AC3E}">
        <p14:creationId xmlns:p14="http://schemas.microsoft.com/office/powerpoint/2010/main" val="750250180"/>
      </p:ext>
    </p:extLst>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标题 3"/>
          <p:cNvSpPr>
            <a:spLocks noGrp="1"/>
          </p:cNvSpPr>
          <p:nvPr>
            <p:ph type="title"/>
          </p:nvPr>
        </p:nvSpPr>
        <p:spPr>
          <a:xfrm>
            <a:off x="628650" y="365127"/>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69225217"/>
      </p:ext>
    </p:extLst>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a:prstGeom prst="rect">
            <a:avLst/>
          </a:prstGeo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5"/>
            <a:ext cx="7886700" cy="1500187"/>
          </a:xfrm>
          <a:prstGeom prst="rect">
            <a:avLst/>
          </a:prstGeo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编辑母版文本样式</a:t>
            </a:r>
          </a:p>
        </p:txBody>
      </p:sp>
    </p:spTree>
    <p:extLst>
      <p:ext uri="{BB962C8B-B14F-4D97-AF65-F5344CB8AC3E}">
        <p14:creationId xmlns:p14="http://schemas.microsoft.com/office/powerpoint/2010/main" val="404408280"/>
      </p:ext>
    </p:extLst>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5917507"/>
      </p:ext>
    </p:extLst>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7"/>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9" y="1681163"/>
            <a:ext cx="386873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30239"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21041934"/>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6492747"/>
      </p:ext>
    </p:extLst>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513476"/>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标题 3"/>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3046153"/>
      </p:ext>
    </p:extLst>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a:prstGeom prst="rect">
            <a:avLst/>
          </a:prstGeo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788" y="987427"/>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9" y="2057400"/>
            <a:ext cx="2949575"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Tree>
    <p:extLst>
      <p:ext uri="{BB962C8B-B14F-4D97-AF65-F5344CB8AC3E}">
        <p14:creationId xmlns:p14="http://schemas.microsoft.com/office/powerpoint/2010/main" val="195721787"/>
      </p:ext>
    </p:extLst>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a:prstGeom prst="rect">
            <a:avLst/>
          </a:prstGeo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788" y="987427"/>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30239" y="2057400"/>
            <a:ext cx="2949575"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Tree>
    <p:extLst>
      <p:ext uri="{BB962C8B-B14F-4D97-AF65-F5344CB8AC3E}">
        <p14:creationId xmlns:p14="http://schemas.microsoft.com/office/powerpoint/2010/main" val="2528927673"/>
      </p:ext>
    </p:extLst>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45807847"/>
      </p:ext>
    </p:extLst>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36245884"/>
      </p:ext>
    </p:extLst>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3853523"/>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3823043923"/>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32075083"/>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7517436"/>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02789544"/>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369017"/>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113460359"/>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685156492"/>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image" Target="../media/image6.g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5.gi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jpe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19" Type="http://schemas.openxmlformats.org/officeDocument/2006/relationships/image" Target="../media/image6.gi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0510">
            <a:extLst>
              <a:ext uri="{FF2B5EF4-FFF2-40B4-BE49-F238E27FC236}">
                <a16:creationId xmlns:a16="http://schemas.microsoft.com/office/drawing/2014/main" id="{64E01EA1-1DBD-4FC6-AEC0-41106BD6F3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BJ2006">
            <a:extLst>
              <a:ext uri="{FF2B5EF4-FFF2-40B4-BE49-F238E27FC236}">
                <a16:creationId xmlns:a16="http://schemas.microsoft.com/office/drawing/2014/main" id="{82678BE0-6BB0-4FB7-B610-BFC8FFA63A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850" y="6400800"/>
            <a:ext cx="849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I0338">
            <a:extLst>
              <a:ext uri="{FF2B5EF4-FFF2-40B4-BE49-F238E27FC236}">
                <a16:creationId xmlns:a16="http://schemas.microsoft.com/office/drawing/2014/main" id="{E3687FCA-9BF9-4C60-AB32-C2C6D725A8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6027738"/>
            <a:ext cx="10429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BJ2006">
            <a:extLst>
              <a:ext uri="{FF2B5EF4-FFF2-40B4-BE49-F238E27FC236}">
                <a16:creationId xmlns:a16="http://schemas.microsoft.com/office/drawing/2014/main" id="{EB411C43-BCC7-4DA6-AB4D-B5E4B6E5074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0" y="6400800"/>
            <a:ext cx="805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I0338">
            <a:extLst>
              <a:ext uri="{FF2B5EF4-FFF2-40B4-BE49-F238E27FC236}">
                <a16:creationId xmlns:a16="http://schemas.microsoft.com/office/drawing/2014/main" id="{2A3B6959-63FE-4B11-9C6E-DEDAB02297A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6027738"/>
            <a:ext cx="10429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Hust">
            <a:extLst>
              <a:ext uri="{FF2B5EF4-FFF2-40B4-BE49-F238E27FC236}">
                <a16:creationId xmlns:a16="http://schemas.microsoft.com/office/drawing/2014/main" id="{428FE29A-16EC-4475-BD0A-D00FEF8CB5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3750" y="49213"/>
            <a:ext cx="82438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I0510">
            <a:extLst>
              <a:ext uri="{FF2B5EF4-FFF2-40B4-BE49-F238E27FC236}">
                <a16:creationId xmlns:a16="http://schemas.microsoft.com/office/drawing/2014/main" id="{12E483FF-0030-4250-8D96-35E3FBB527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 Box 9">
            <a:extLst>
              <a:ext uri="{FF2B5EF4-FFF2-40B4-BE49-F238E27FC236}">
                <a16:creationId xmlns:a16="http://schemas.microsoft.com/office/drawing/2014/main" id="{474FAAF7-DC58-428E-A4FA-92E1E6DBD9DB}"/>
              </a:ext>
            </a:extLst>
          </p:cNvPr>
          <p:cNvSpPr txBox="1">
            <a:spLocks noChangeArrowheads="1"/>
          </p:cNvSpPr>
          <p:nvPr/>
        </p:nvSpPr>
        <p:spPr bwMode="auto">
          <a:xfrm>
            <a:off x="3297238" y="112713"/>
            <a:ext cx="2965450" cy="366712"/>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b="1">
                <a:solidFill>
                  <a:srgbClr val="990000"/>
                </a:solidFill>
                <a:latin typeface="华文新魏" panose="02010800040101010101" pitchFamily="2" charset="-122"/>
                <a:ea typeface="华文新魏" panose="02010800040101010101" pitchFamily="2" charset="-122"/>
              </a:rPr>
              <a:t>第二章   逻辑代数基础</a:t>
            </a:r>
            <a:endParaRPr lang="zh-CN" altLang="en-US"/>
          </a:p>
        </p:txBody>
      </p:sp>
      <p:pic>
        <p:nvPicPr>
          <p:cNvPr id="1034" name="Picture 10" descr="Right_Green">
            <a:hlinkClick r:id="" action="ppaction://hlinkshowjump?jump=nextslide"/>
            <a:extLst>
              <a:ext uri="{FF2B5EF4-FFF2-40B4-BE49-F238E27FC236}">
                <a16:creationId xmlns:a16="http://schemas.microsoft.com/office/drawing/2014/main" id="{A9364524-D8A7-4130-B8C1-62338CBF25FC}"/>
              </a:ext>
            </a:extLst>
          </p:cNvPr>
          <p:cNvPicPr>
            <a:picLocks noChangeAspect="1" noChangeArrowheads="1" noCrop="1"/>
          </p:cNvPicPr>
          <p:nvPr/>
        </p:nvPicPr>
        <p:blipFill>
          <a:blip r:embed="rId18">
            <a:extLst>
              <a:ext uri="{28A0092B-C50C-407E-A947-70E740481C1C}">
                <a14:useLocalDpi xmlns:a14="http://schemas.microsoft.com/office/drawing/2010/main" val="0"/>
              </a:ext>
            </a:extLst>
          </a:blip>
          <a:srcRect/>
          <a:stretch>
            <a:fillRect/>
          </a:stretch>
        </p:blipFill>
        <p:spPr bwMode="auto">
          <a:xfrm>
            <a:off x="8699500" y="6307138"/>
            <a:ext cx="3429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Left_Green">
            <a:hlinkClick r:id="" action="ppaction://hlinkshowjump?jump=previousslide"/>
            <a:extLst>
              <a:ext uri="{FF2B5EF4-FFF2-40B4-BE49-F238E27FC236}">
                <a16:creationId xmlns:a16="http://schemas.microsoft.com/office/drawing/2014/main" id="{46B6C270-EEB0-4ECB-B358-9E786075DE41}"/>
              </a:ext>
            </a:extLst>
          </p:cNvPr>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8243888" y="6307138"/>
            <a:ext cx="3429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ransition>
    <p:blinds dir="vert"/>
  </p:transition>
  <p:hf hdr="0" ftr="0" dt="0"/>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0510">
            <a:extLst>
              <a:ext uri="{FF2B5EF4-FFF2-40B4-BE49-F238E27FC236}">
                <a16:creationId xmlns:a16="http://schemas.microsoft.com/office/drawing/2014/main" id="{64E01EA1-1DBD-4FC6-AEC0-41106BD6F3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BJ2006">
            <a:extLst>
              <a:ext uri="{FF2B5EF4-FFF2-40B4-BE49-F238E27FC236}">
                <a16:creationId xmlns:a16="http://schemas.microsoft.com/office/drawing/2014/main" id="{82678BE0-6BB0-4FB7-B610-BFC8FFA63A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850" y="6400800"/>
            <a:ext cx="849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I0338">
            <a:extLst>
              <a:ext uri="{FF2B5EF4-FFF2-40B4-BE49-F238E27FC236}">
                <a16:creationId xmlns:a16="http://schemas.microsoft.com/office/drawing/2014/main" id="{E3687FCA-9BF9-4C60-AB32-C2C6D725A8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 y="6027738"/>
            <a:ext cx="10429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BJ2006">
            <a:extLst>
              <a:ext uri="{FF2B5EF4-FFF2-40B4-BE49-F238E27FC236}">
                <a16:creationId xmlns:a16="http://schemas.microsoft.com/office/drawing/2014/main" id="{EB411C43-BCC7-4DA6-AB4D-B5E4B6E5074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0" y="6400800"/>
            <a:ext cx="805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I0338">
            <a:extLst>
              <a:ext uri="{FF2B5EF4-FFF2-40B4-BE49-F238E27FC236}">
                <a16:creationId xmlns:a16="http://schemas.microsoft.com/office/drawing/2014/main" id="{2A3B6959-63FE-4B11-9C6E-DEDAB02297A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 y="6027738"/>
            <a:ext cx="10429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Hust">
            <a:extLst>
              <a:ext uri="{FF2B5EF4-FFF2-40B4-BE49-F238E27FC236}">
                <a16:creationId xmlns:a16="http://schemas.microsoft.com/office/drawing/2014/main" id="{428FE29A-16EC-4475-BD0A-D00FEF8CB5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3750" y="49215"/>
            <a:ext cx="82438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I0510">
            <a:extLst>
              <a:ext uri="{FF2B5EF4-FFF2-40B4-BE49-F238E27FC236}">
                <a16:creationId xmlns:a16="http://schemas.microsoft.com/office/drawing/2014/main" id="{12E483FF-0030-4250-8D96-35E3FBB527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 Box 9">
            <a:extLst>
              <a:ext uri="{FF2B5EF4-FFF2-40B4-BE49-F238E27FC236}">
                <a16:creationId xmlns:a16="http://schemas.microsoft.com/office/drawing/2014/main" id="{474FAAF7-DC58-428E-A4FA-92E1E6DBD9DB}"/>
              </a:ext>
            </a:extLst>
          </p:cNvPr>
          <p:cNvSpPr txBox="1">
            <a:spLocks noChangeArrowheads="1"/>
          </p:cNvSpPr>
          <p:nvPr/>
        </p:nvSpPr>
        <p:spPr bwMode="auto">
          <a:xfrm>
            <a:off x="3297239" y="112713"/>
            <a:ext cx="2965450" cy="300082"/>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1350" b="1">
                <a:solidFill>
                  <a:srgbClr val="990000"/>
                </a:solidFill>
                <a:latin typeface="华文新魏" panose="02010800040101010101" pitchFamily="2" charset="-122"/>
                <a:ea typeface="华文新魏" panose="02010800040101010101" pitchFamily="2" charset="-122"/>
              </a:rPr>
              <a:t>第二章   逻辑代数基础</a:t>
            </a:r>
            <a:endParaRPr lang="zh-CN" altLang="en-US" sz="1350"/>
          </a:p>
        </p:txBody>
      </p:sp>
      <p:pic>
        <p:nvPicPr>
          <p:cNvPr id="1034" name="Picture 10" descr="Right_Green">
            <a:hlinkClick r:id="" action="ppaction://hlinkshowjump?jump=nextslide"/>
            <a:extLst>
              <a:ext uri="{FF2B5EF4-FFF2-40B4-BE49-F238E27FC236}">
                <a16:creationId xmlns:a16="http://schemas.microsoft.com/office/drawing/2014/main" id="{A9364524-D8A7-4130-B8C1-62338CBF25FC}"/>
              </a:ext>
            </a:extLst>
          </p:cNvPr>
          <p:cNvPicPr>
            <a:picLocks noChangeAspect="1" noChangeArrowheads="1" noCrop="1"/>
          </p:cNvPicPr>
          <p:nvPr/>
        </p:nvPicPr>
        <p:blipFill>
          <a:blip r:embed="rId18">
            <a:extLst>
              <a:ext uri="{28A0092B-C50C-407E-A947-70E740481C1C}">
                <a14:useLocalDpi xmlns:a14="http://schemas.microsoft.com/office/drawing/2010/main" val="0"/>
              </a:ext>
            </a:extLst>
          </a:blip>
          <a:srcRect/>
          <a:stretch>
            <a:fillRect/>
          </a:stretch>
        </p:blipFill>
        <p:spPr bwMode="auto">
          <a:xfrm>
            <a:off x="8699500" y="6307138"/>
            <a:ext cx="3429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Left_Green">
            <a:hlinkClick r:id="" action="ppaction://hlinkshowjump?jump=previousslide"/>
            <a:extLst>
              <a:ext uri="{FF2B5EF4-FFF2-40B4-BE49-F238E27FC236}">
                <a16:creationId xmlns:a16="http://schemas.microsoft.com/office/drawing/2014/main" id="{46B6C270-EEB0-4ECB-B358-9E786075DE41}"/>
              </a:ext>
            </a:extLst>
          </p:cNvPr>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8243888" y="6307138"/>
            <a:ext cx="3429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92267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p:blinds dir="vert"/>
  </p:transition>
  <p:hf hdr="0" ftr="0" dt="0"/>
  <p:txStyles>
    <p:titleStyle>
      <a:lvl1pPr algn="ctr" rtl="0" eaLnBrk="0" fontAlgn="base" hangingPunct="0">
        <a:spcBef>
          <a:spcPct val="0"/>
        </a:spcBef>
        <a:spcAft>
          <a:spcPct val="0"/>
        </a:spcAft>
        <a:defRPr kumimoji="1" sz="3300" kern="12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33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33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3300">
          <a:solidFill>
            <a:schemeClr val="tx2"/>
          </a:solidFill>
          <a:latin typeface="Times New Roman" panose="02020603050405020304" pitchFamily="18" charset="0"/>
          <a:ea typeface="宋体" panose="02010600030101010101" pitchFamily="2" charset="-122"/>
        </a:defRPr>
      </a:lvl5pPr>
      <a:lvl6pPr marL="342900" algn="ctr" rtl="0" fontAlgn="base">
        <a:spcBef>
          <a:spcPct val="0"/>
        </a:spcBef>
        <a:spcAft>
          <a:spcPct val="0"/>
        </a:spcAft>
        <a:defRPr kumimoji="1" sz="3300">
          <a:solidFill>
            <a:schemeClr val="tx2"/>
          </a:solidFill>
          <a:latin typeface="Times New Roman" panose="02020603050405020304" pitchFamily="18" charset="0"/>
          <a:ea typeface="宋体" panose="02010600030101010101" pitchFamily="2" charset="-122"/>
        </a:defRPr>
      </a:lvl6pPr>
      <a:lvl7pPr marL="685800" algn="ctr" rtl="0" fontAlgn="base">
        <a:spcBef>
          <a:spcPct val="0"/>
        </a:spcBef>
        <a:spcAft>
          <a:spcPct val="0"/>
        </a:spcAft>
        <a:defRPr kumimoji="1" sz="3300">
          <a:solidFill>
            <a:schemeClr val="tx2"/>
          </a:solidFill>
          <a:latin typeface="Times New Roman" panose="02020603050405020304" pitchFamily="18" charset="0"/>
          <a:ea typeface="宋体" panose="02010600030101010101" pitchFamily="2" charset="-122"/>
        </a:defRPr>
      </a:lvl7pPr>
      <a:lvl8pPr marL="1028700" algn="ctr" rtl="0" fontAlgn="base">
        <a:spcBef>
          <a:spcPct val="0"/>
        </a:spcBef>
        <a:spcAft>
          <a:spcPct val="0"/>
        </a:spcAft>
        <a:defRPr kumimoji="1" sz="3300">
          <a:solidFill>
            <a:schemeClr val="tx2"/>
          </a:solidFill>
          <a:latin typeface="Times New Roman" panose="02020603050405020304" pitchFamily="18" charset="0"/>
          <a:ea typeface="宋体" panose="02010600030101010101" pitchFamily="2" charset="-122"/>
        </a:defRPr>
      </a:lvl8pPr>
      <a:lvl9pPr marL="1371600" algn="ctr" rtl="0" fontAlgn="base">
        <a:spcBef>
          <a:spcPct val="0"/>
        </a:spcBef>
        <a:spcAft>
          <a:spcPct val="0"/>
        </a:spcAft>
        <a:defRPr kumimoji="1" sz="3300">
          <a:solidFill>
            <a:schemeClr val="tx2"/>
          </a:solidFill>
          <a:latin typeface="Times New Roman" panose="02020603050405020304" pitchFamily="18" charset="0"/>
          <a:ea typeface="宋体" panose="02010600030101010101" pitchFamily="2" charset="-122"/>
        </a:defRPr>
      </a:lvl9pPr>
    </p:titleStyle>
    <p:bodyStyle>
      <a:lvl1pPr marL="257175" indent="-257175" algn="l" rtl="0" eaLnBrk="0" fontAlgn="base" hangingPunct="0">
        <a:spcBef>
          <a:spcPct val="20000"/>
        </a:spcBef>
        <a:spcAft>
          <a:spcPct val="0"/>
        </a:spcAft>
        <a:buChar char="•"/>
        <a:defRPr kumimoji="1" sz="2400" kern="1200">
          <a:solidFill>
            <a:schemeClr val="tx1"/>
          </a:solidFill>
          <a:latin typeface="+mn-lt"/>
          <a:ea typeface="+mn-ea"/>
          <a:cs typeface="+mn-cs"/>
        </a:defRPr>
      </a:lvl1pPr>
      <a:lvl2pPr marL="557213" indent="-214313" algn="l" rtl="0" eaLnBrk="0" fontAlgn="base" hangingPunct="0">
        <a:spcBef>
          <a:spcPct val="20000"/>
        </a:spcBef>
        <a:spcAft>
          <a:spcPct val="0"/>
        </a:spcAft>
        <a:buChar char="–"/>
        <a:defRPr kumimoji="1" sz="2100" kern="1200">
          <a:solidFill>
            <a:schemeClr val="tx1"/>
          </a:solidFill>
          <a:latin typeface="+mn-lt"/>
          <a:ea typeface="+mn-ea"/>
          <a:cs typeface="+mn-cs"/>
        </a:defRPr>
      </a:lvl2pPr>
      <a:lvl3pPr marL="857250" indent="-171450" algn="l" rtl="0" eaLnBrk="0" fontAlgn="base" hangingPunct="0">
        <a:spcBef>
          <a:spcPct val="20000"/>
        </a:spcBef>
        <a:spcAft>
          <a:spcPct val="0"/>
        </a:spcAft>
        <a:buChar char="•"/>
        <a:defRPr kumimoji="1" sz="1800" kern="1200">
          <a:solidFill>
            <a:schemeClr val="tx1"/>
          </a:solidFill>
          <a:latin typeface="+mn-lt"/>
          <a:ea typeface="+mn-ea"/>
          <a:cs typeface="+mn-cs"/>
        </a:defRPr>
      </a:lvl3pPr>
      <a:lvl4pPr marL="1200150" indent="-171450" algn="l" rtl="0" eaLnBrk="0" fontAlgn="base" hangingPunct="0">
        <a:spcBef>
          <a:spcPct val="20000"/>
        </a:spcBef>
        <a:spcAft>
          <a:spcPct val="0"/>
        </a:spcAft>
        <a:buChar char="–"/>
        <a:defRPr kumimoji="1" sz="1500" kern="1200">
          <a:solidFill>
            <a:schemeClr val="tx1"/>
          </a:solidFill>
          <a:latin typeface="+mn-lt"/>
          <a:ea typeface="+mn-ea"/>
          <a:cs typeface="+mn-cs"/>
        </a:defRPr>
      </a:lvl4pPr>
      <a:lvl5pPr marL="1543050" indent="-171450" algn="l" rtl="0" eaLnBrk="0" fontAlgn="base" hangingPunct="0">
        <a:spcBef>
          <a:spcPct val="20000"/>
        </a:spcBef>
        <a:spcAft>
          <a:spcPct val="0"/>
        </a:spcAft>
        <a:buChar char="»"/>
        <a:defRPr kumimoji="1"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audio" Target="../media/audio1.wav"/><Relationship Id="rId7" Type="http://schemas.openxmlformats.org/officeDocument/2006/relationships/image" Target="../media/image143.wmf"/><Relationship Id="rId12" Type="http://schemas.openxmlformats.org/officeDocument/2006/relationships/image" Target="../media/image145.wmf"/><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oleObject" Target="../embeddings/oleObject133.bin"/><Relationship Id="rId11" Type="http://schemas.openxmlformats.org/officeDocument/2006/relationships/oleObject" Target="../embeddings/oleObject136.bin"/><Relationship Id="rId5" Type="http://schemas.openxmlformats.org/officeDocument/2006/relationships/image" Target="../media/image142.wmf"/><Relationship Id="rId10" Type="http://schemas.openxmlformats.org/officeDocument/2006/relationships/image" Target="../media/image144.wmf"/><Relationship Id="rId4" Type="http://schemas.openxmlformats.org/officeDocument/2006/relationships/oleObject" Target="../embeddings/oleObject132.bin"/><Relationship Id="rId9" Type="http://schemas.openxmlformats.org/officeDocument/2006/relationships/oleObject" Target="../embeddings/oleObject135.bin"/></Relationships>
</file>

<file path=ppt/slides/_rels/slide104.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0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8.bin"/><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10.bin"/><Relationship Id="rId4" Type="http://schemas.openxmlformats.org/officeDocument/2006/relationships/image" Target="../media/image11.wmf"/></Relationships>
</file>

<file path=ppt/slides/_rels/slide2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1.bin"/><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audio" Target="../media/audio2.wav"/><Relationship Id="rId1" Type="http://schemas.openxmlformats.org/officeDocument/2006/relationships/slideLayout" Target="../slideLayouts/slideLayout12.xml"/><Relationship Id="rId4" Type="http://schemas.openxmlformats.org/officeDocument/2006/relationships/image" Target="../media/image23.wmf"/></Relationships>
</file>

<file path=ppt/slides/_rels/slide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15.bin"/><Relationship Id="rId4" Type="http://schemas.openxmlformats.org/officeDocument/2006/relationships/image" Target="../media/image24.wmf"/><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18.bin"/><Relationship Id="rId4" Type="http://schemas.openxmlformats.org/officeDocument/2006/relationships/image" Target="../media/image2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31.wmf"/><Relationship Id="rId7" Type="http://schemas.openxmlformats.org/officeDocument/2006/relationships/image" Target="../media/image33.wmf"/><Relationship Id="rId2"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32.wmf"/><Relationship Id="rId4" Type="http://schemas.openxmlformats.org/officeDocument/2006/relationships/oleObject" Target="../embeddings/oleObject23.bin"/><Relationship Id="rId9" Type="http://schemas.openxmlformats.org/officeDocument/2006/relationships/image" Target="../media/image34.wmf"/></Relationships>
</file>

<file path=ppt/slides/_rels/slide36.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27.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29.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41.wmf"/><Relationship Id="rId5" Type="http://schemas.openxmlformats.org/officeDocument/2006/relationships/oleObject" Target="../embeddings/oleObject32.bin"/><Relationship Id="rId4" Type="http://schemas.openxmlformats.org/officeDocument/2006/relationships/image" Target="../media/image40.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 Id="rId5" Type="http://schemas.openxmlformats.org/officeDocument/2006/relationships/image" Target="../media/image43.wmf"/><Relationship Id="rId4" Type="http://schemas.openxmlformats.org/officeDocument/2006/relationships/oleObject" Target="../embeddings/oleObject35.bin"/></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43.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37.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oleObject" Target="../embeddings/oleObject39.bin"/><Relationship Id="rId4" Type="http://schemas.openxmlformats.org/officeDocument/2006/relationships/image" Target="../media/image46.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49.wmf"/><Relationship Id="rId5" Type="http://schemas.openxmlformats.org/officeDocument/2006/relationships/oleObject" Target="../embeddings/oleObject41.bin"/><Relationship Id="rId4" Type="http://schemas.openxmlformats.org/officeDocument/2006/relationships/image" Target="../media/image48.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43.bin"/><Relationship Id="rId4" Type="http://schemas.openxmlformats.org/officeDocument/2006/relationships/image" Target="../media/image50.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53.wmf"/><Relationship Id="rId5" Type="http://schemas.openxmlformats.org/officeDocument/2006/relationships/oleObject" Target="../embeddings/oleObject45.bin"/><Relationship Id="rId4" Type="http://schemas.openxmlformats.org/officeDocument/2006/relationships/image" Target="../media/image52.wmf"/></Relationships>
</file>

<file path=ppt/slides/_rels/slide4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oleObject" Target="../embeddings/oleObject47.bin"/><Relationship Id="rId4" Type="http://schemas.openxmlformats.org/officeDocument/2006/relationships/image" Target="../media/image54.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oleObject" Target="../embeddings/oleObject50.bin"/><Relationship Id="rId4" Type="http://schemas.openxmlformats.org/officeDocument/2006/relationships/image" Target="../media/image57.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audio" Target="../media/audio2.wav"/><Relationship Id="rId1" Type="http://schemas.openxmlformats.org/officeDocument/2006/relationships/slideLayout" Target="../slideLayouts/slideLayout4.x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oleObject" Target="../embeddings/oleObject51.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63.wmf"/><Relationship Id="rId18" Type="http://schemas.openxmlformats.org/officeDocument/2006/relationships/oleObject" Target="../embeddings/oleObject59.bin"/><Relationship Id="rId3" Type="http://schemas.openxmlformats.org/officeDocument/2006/relationships/audio" Target="../media/audio1.wav"/><Relationship Id="rId7" Type="http://schemas.openxmlformats.org/officeDocument/2006/relationships/image" Target="../media/image60.wmf"/><Relationship Id="rId12" Type="http://schemas.openxmlformats.org/officeDocument/2006/relationships/oleObject" Target="../embeddings/oleObject56.bin"/><Relationship Id="rId17" Type="http://schemas.openxmlformats.org/officeDocument/2006/relationships/image" Target="../media/image65.wmf"/><Relationship Id="rId2" Type="http://schemas.openxmlformats.org/officeDocument/2006/relationships/audio" Target="../media/audio2.wav"/><Relationship Id="rId16" Type="http://schemas.openxmlformats.org/officeDocument/2006/relationships/oleObject" Target="../embeddings/oleObject58.bin"/><Relationship Id="rId1" Type="http://schemas.openxmlformats.org/officeDocument/2006/relationships/slideLayout" Target="../slideLayouts/slideLayout2.xml"/><Relationship Id="rId6" Type="http://schemas.openxmlformats.org/officeDocument/2006/relationships/oleObject" Target="../embeddings/oleObject53.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wmf"/><Relationship Id="rId10" Type="http://schemas.openxmlformats.org/officeDocument/2006/relationships/oleObject" Target="../embeddings/oleObject55.bin"/><Relationship Id="rId19" Type="http://schemas.openxmlformats.org/officeDocument/2006/relationships/image" Target="../media/image66.wmf"/><Relationship Id="rId4" Type="http://schemas.openxmlformats.org/officeDocument/2006/relationships/oleObject" Target="../embeddings/oleObject52.bin"/><Relationship Id="rId9" Type="http://schemas.openxmlformats.org/officeDocument/2006/relationships/image" Target="../media/image61.wmf"/><Relationship Id="rId14" Type="http://schemas.openxmlformats.org/officeDocument/2006/relationships/oleObject" Target="../embeddings/oleObject57.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image" Target="../media/image67.wmf"/><Relationship Id="rId7" Type="http://schemas.openxmlformats.org/officeDocument/2006/relationships/image" Target="../media/image69.wmf"/><Relationship Id="rId2" Type="http://schemas.openxmlformats.org/officeDocument/2006/relationships/oleObject" Target="../embeddings/oleObject60.bin"/><Relationship Id="rId1" Type="http://schemas.openxmlformats.org/officeDocument/2006/relationships/slideLayout" Target="../slideLayouts/slideLayout2.xml"/><Relationship Id="rId6" Type="http://schemas.openxmlformats.org/officeDocument/2006/relationships/oleObject" Target="../embeddings/oleObject62.bin"/><Relationship Id="rId5" Type="http://schemas.openxmlformats.org/officeDocument/2006/relationships/image" Target="../media/image68.wmf"/><Relationship Id="rId4" Type="http://schemas.openxmlformats.org/officeDocument/2006/relationships/oleObject" Target="../embeddings/oleObject61.bin"/><Relationship Id="rId9" Type="http://schemas.openxmlformats.org/officeDocument/2006/relationships/image" Target="../media/image70.wmf"/></Relationships>
</file>

<file path=ppt/slides/_rels/slide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72.wmf"/><Relationship Id="rId5" Type="http://schemas.openxmlformats.org/officeDocument/2006/relationships/oleObject" Target="../embeddings/oleObject65.bin"/><Relationship Id="rId4" Type="http://schemas.openxmlformats.org/officeDocument/2006/relationships/image" Target="../media/image71.wmf"/></Relationships>
</file>

<file path=ppt/slides/_rels/slide55.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77.wmf"/><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74.wmf"/><Relationship Id="rId11" Type="http://schemas.openxmlformats.org/officeDocument/2006/relationships/oleObject" Target="../embeddings/oleObject70.bin"/><Relationship Id="rId5" Type="http://schemas.openxmlformats.org/officeDocument/2006/relationships/oleObject" Target="../embeddings/oleObject67.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69.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78.wmf"/></Relationships>
</file>

<file path=ppt/slides/_rels/slide57.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77.bin"/><Relationship Id="rId18" Type="http://schemas.openxmlformats.org/officeDocument/2006/relationships/image" Target="../media/image86.w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83.wmf"/><Relationship Id="rId17" Type="http://schemas.openxmlformats.org/officeDocument/2006/relationships/oleObject" Target="../embeddings/oleObject79.bin"/><Relationship Id="rId2" Type="http://schemas.openxmlformats.org/officeDocument/2006/relationships/audio" Target="../media/audio1.wav"/><Relationship Id="rId16" Type="http://schemas.openxmlformats.org/officeDocument/2006/relationships/image" Target="../media/image85.wmf"/><Relationship Id="rId1" Type="http://schemas.openxmlformats.org/officeDocument/2006/relationships/slideLayout" Target="../slideLayouts/slideLayout2.xml"/><Relationship Id="rId6" Type="http://schemas.openxmlformats.org/officeDocument/2006/relationships/image" Target="../media/image80.w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oleObject" Target="../embeddings/oleObject78.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75.bin"/><Relationship Id="rId14" Type="http://schemas.openxmlformats.org/officeDocument/2006/relationships/image" Target="../media/image84.wmf"/></Relationships>
</file>

<file path=ppt/slides/_rels/slide58.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88.wmf"/><Relationship Id="rId5" Type="http://schemas.openxmlformats.org/officeDocument/2006/relationships/oleObject" Target="../embeddings/oleObject81.bin"/><Relationship Id="rId4" Type="http://schemas.openxmlformats.org/officeDocument/2006/relationships/image" Target="../media/image87.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94.wmf"/><Relationship Id="rId3" Type="http://schemas.openxmlformats.org/officeDocument/2006/relationships/oleObject" Target="../embeddings/oleObject83.bin"/><Relationship Id="rId7" Type="http://schemas.openxmlformats.org/officeDocument/2006/relationships/image" Target="../media/image91.wmf"/><Relationship Id="rId12" Type="http://schemas.openxmlformats.org/officeDocument/2006/relationships/oleObject" Target="../embeddings/oleObject88.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oleObject" Target="../embeddings/oleObject85.bin"/><Relationship Id="rId11" Type="http://schemas.openxmlformats.org/officeDocument/2006/relationships/image" Target="../media/image93.wmf"/><Relationship Id="rId5" Type="http://schemas.openxmlformats.org/officeDocument/2006/relationships/oleObject" Target="../embeddings/oleObject84.bin"/><Relationship Id="rId15" Type="http://schemas.openxmlformats.org/officeDocument/2006/relationships/image" Target="../media/image95.wmf"/><Relationship Id="rId10" Type="http://schemas.openxmlformats.org/officeDocument/2006/relationships/oleObject" Target="../embeddings/oleObject87.bin"/><Relationship Id="rId4" Type="http://schemas.openxmlformats.org/officeDocument/2006/relationships/image" Target="../media/image90.wmf"/><Relationship Id="rId9" Type="http://schemas.openxmlformats.org/officeDocument/2006/relationships/image" Target="../media/image92.wmf"/><Relationship Id="rId14" Type="http://schemas.openxmlformats.org/officeDocument/2006/relationships/oleObject" Target="../embeddings/oleObject89.bin"/></Relationships>
</file>

<file path=ppt/slides/_rels/slide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97.wmf"/><Relationship Id="rId5" Type="http://schemas.openxmlformats.org/officeDocument/2006/relationships/oleObject" Target="../embeddings/oleObject91.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93.bin"/></Relationships>
</file>

<file path=ppt/slides/_rels/slide6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01.wmf"/><Relationship Id="rId5" Type="http://schemas.openxmlformats.org/officeDocument/2006/relationships/oleObject" Target="../embeddings/oleObject95.bin"/><Relationship Id="rId4" Type="http://schemas.openxmlformats.org/officeDocument/2006/relationships/image" Target="../media/image100.wmf"/><Relationship Id="rId9" Type="http://schemas.openxmlformats.org/officeDocument/2006/relationships/oleObject" Target="../embeddings/oleObject97.bin"/></Relationships>
</file>

<file path=ppt/slides/_rels/slide6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oleObject" Target="../embeddings/oleObject98.bin"/><Relationship Id="rId7" Type="http://schemas.openxmlformats.org/officeDocument/2006/relationships/image" Target="../media/image104.wmf"/><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oleObject" Target="../embeddings/oleObject100.bin"/><Relationship Id="rId5" Type="http://schemas.openxmlformats.org/officeDocument/2006/relationships/oleObject" Target="../embeddings/oleObject99.bin"/><Relationship Id="rId4" Type="http://schemas.openxmlformats.org/officeDocument/2006/relationships/image" Target="../media/image103.wmf"/><Relationship Id="rId9" Type="http://schemas.openxmlformats.org/officeDocument/2006/relationships/image" Target="../media/image105.wmf"/></Relationships>
</file>

<file path=ppt/slides/_rels/slide6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07.wmf"/><Relationship Id="rId5" Type="http://schemas.openxmlformats.org/officeDocument/2006/relationships/oleObject" Target="../embeddings/oleObject103.bin"/><Relationship Id="rId4" Type="http://schemas.openxmlformats.org/officeDocument/2006/relationships/image" Target="../media/image106.wmf"/></Relationships>
</file>

<file path=ppt/slides/_rels/slide7.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audio" Target="../media/audio1.wav"/><Relationship Id="rId7" Type="http://schemas.openxmlformats.org/officeDocument/2006/relationships/image" Target="../media/image110.wmf"/><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oleObject" Target="../embeddings/oleObject106.bin"/><Relationship Id="rId11" Type="http://schemas.openxmlformats.org/officeDocument/2006/relationships/image" Target="../media/image112.wmf"/><Relationship Id="rId5" Type="http://schemas.openxmlformats.org/officeDocument/2006/relationships/image" Target="../media/image109.wmf"/><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111.wmf"/></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109.bin"/><Relationship Id="rId1" Type="http://schemas.openxmlformats.org/officeDocument/2006/relationships/slideLayout" Target="../slideLayouts/slideLayout2.xml"/><Relationship Id="rId5" Type="http://schemas.openxmlformats.org/officeDocument/2006/relationships/image" Target="../media/image117.wmf"/><Relationship Id="rId4" Type="http://schemas.openxmlformats.org/officeDocument/2006/relationships/oleObject" Target="../embeddings/oleObject110.bin"/></Relationships>
</file>

<file path=ppt/slides/_rels/slide7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19.wmf"/><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oleObject" Target="../embeddings/oleObject112.bin"/><Relationship Id="rId5" Type="http://schemas.openxmlformats.org/officeDocument/2006/relationships/image" Target="../media/image118.wmf"/><Relationship Id="rId4" Type="http://schemas.openxmlformats.org/officeDocument/2006/relationships/oleObject" Target="../embeddings/oleObject111.bin"/></Relationships>
</file>

<file path=ppt/slides/_rels/slide7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21.wmf"/><Relationship Id="rId5" Type="http://schemas.openxmlformats.org/officeDocument/2006/relationships/oleObject" Target="../embeddings/oleObject114.bin"/><Relationship Id="rId4" Type="http://schemas.openxmlformats.org/officeDocument/2006/relationships/image" Target="../media/image120.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audio" Target="../media/audio2.wav"/><Relationship Id="rId7" Type="http://schemas.openxmlformats.org/officeDocument/2006/relationships/image" Target="../media/image123.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oleObject" Target="../embeddings/oleObject116.bin"/><Relationship Id="rId11" Type="http://schemas.openxmlformats.org/officeDocument/2006/relationships/image" Target="../media/image125.wmf"/><Relationship Id="rId5" Type="http://schemas.openxmlformats.org/officeDocument/2006/relationships/image" Target="../media/image122.wmf"/><Relationship Id="rId10" Type="http://schemas.openxmlformats.org/officeDocument/2006/relationships/oleObject" Target="../embeddings/oleObject118.bin"/><Relationship Id="rId4" Type="http://schemas.openxmlformats.org/officeDocument/2006/relationships/oleObject" Target="../embeddings/oleObject115.bin"/><Relationship Id="rId9" Type="http://schemas.openxmlformats.org/officeDocument/2006/relationships/image" Target="../media/image124.wmf"/></Relationships>
</file>

<file path=ppt/slides/_rels/slide79.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audio" Target="../media/audio2.wav"/><Relationship Id="rId1" Type="http://schemas.openxmlformats.org/officeDocument/2006/relationships/slideLayout" Target="../slideLayouts/slideLayout4.xml"/><Relationship Id="rId6" Type="http://schemas.openxmlformats.org/officeDocument/2006/relationships/image" Target="../media/image127.wmf"/><Relationship Id="rId5" Type="http://schemas.openxmlformats.org/officeDocument/2006/relationships/oleObject" Target="../embeddings/oleObject120.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122.bin"/></Relationships>
</file>

<file path=ppt/slides/_rels/slide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 Id="rId5" Type="http://schemas.openxmlformats.org/officeDocument/2006/relationships/image" Target="../media/image130.wmf"/><Relationship Id="rId4" Type="http://schemas.openxmlformats.org/officeDocument/2006/relationships/oleObject" Target="../embeddings/oleObject123.bin"/></Relationships>
</file>

<file path=ppt/slides/_rels/slide8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 Id="rId5" Type="http://schemas.openxmlformats.org/officeDocument/2006/relationships/image" Target="../media/image131.wmf"/><Relationship Id="rId4" Type="http://schemas.openxmlformats.org/officeDocument/2006/relationships/oleObject" Target="../embeddings/oleObject124.bin"/></Relationships>
</file>

<file path=ppt/slides/_rels/slide8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25.bin"/><Relationship Id="rId7" Type="http://schemas.openxmlformats.org/officeDocument/2006/relationships/image" Target="../media/image134.wmf"/><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oleObject" Target="../embeddings/oleObject126.bin"/><Relationship Id="rId5" Type="http://schemas.openxmlformats.org/officeDocument/2006/relationships/image" Target="../media/image133.jpeg"/><Relationship Id="rId4" Type="http://schemas.openxmlformats.org/officeDocument/2006/relationships/image" Target="../media/image132.wmf"/></Relationships>
</file>

<file path=ppt/slides/_rels/slide98.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36.wmf"/><Relationship Id="rId5" Type="http://schemas.openxmlformats.org/officeDocument/2006/relationships/oleObject" Target="../embeddings/oleObject128.bin"/><Relationship Id="rId4" Type="http://schemas.openxmlformats.org/officeDocument/2006/relationships/image" Target="../media/image135.wmf"/><Relationship Id="rId9" Type="http://schemas.openxmlformats.org/officeDocument/2006/relationships/image" Target="../media/image138.jpeg"/></Relationships>
</file>

<file path=ppt/slides/_rels/slide99.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oleObject" Target="../embeddings/oleObject130.bin"/><Relationship Id="rId1" Type="http://schemas.openxmlformats.org/officeDocument/2006/relationships/slideLayout" Target="../slideLayouts/slideLayout7.xml"/><Relationship Id="rId5" Type="http://schemas.openxmlformats.org/officeDocument/2006/relationships/image" Target="../media/image140.wmf"/><Relationship Id="rId4" Type="http://schemas.openxmlformats.org/officeDocument/2006/relationships/oleObject" Target="../embeddings/oleObject131.bin"/></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AutoShape 2">
            <a:extLst>
              <a:ext uri="{FF2B5EF4-FFF2-40B4-BE49-F238E27FC236}">
                <a16:creationId xmlns:a16="http://schemas.microsoft.com/office/drawing/2014/main" id="{6003C414-BFBF-4E75-A391-12A8E6C72BD6}"/>
              </a:ext>
            </a:extLst>
          </p:cNvPr>
          <p:cNvSpPr>
            <a:spLocks noChangeArrowheads="1"/>
          </p:cNvSpPr>
          <p:nvPr/>
        </p:nvSpPr>
        <p:spPr bwMode="auto">
          <a:xfrm>
            <a:off x="914400" y="3048000"/>
            <a:ext cx="7772400" cy="1371600"/>
          </a:xfrm>
          <a:prstGeom prst="horizontalScroll">
            <a:avLst>
              <a:gd name="adj" fmla="val 12500"/>
            </a:avLst>
          </a:prstGeom>
          <a:gradFill rotWithShape="1">
            <a:gsLst>
              <a:gs pos="0">
                <a:srgbClr val="767647"/>
              </a:gs>
              <a:gs pos="50000">
                <a:srgbClr val="FFFF99"/>
              </a:gs>
              <a:gs pos="100000">
                <a:srgbClr val="767647"/>
              </a:gs>
            </a:gsLst>
            <a:lin ang="5400000" scaled="1"/>
          </a:gradFill>
          <a:ln w="762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6" name="Rectangle 4">
            <a:extLst>
              <a:ext uri="{FF2B5EF4-FFF2-40B4-BE49-F238E27FC236}">
                <a16:creationId xmlns:a16="http://schemas.microsoft.com/office/drawing/2014/main" id="{9665DB2F-9278-4EF5-A603-246055ED69C9}"/>
              </a:ext>
            </a:extLst>
          </p:cNvPr>
          <p:cNvSpPr>
            <a:spLocks noGrp="1" noChangeArrowheads="1"/>
          </p:cNvSpPr>
          <p:nvPr>
            <p:ph type="body" idx="1"/>
          </p:nvPr>
        </p:nvSpPr>
        <p:spPr bwMode="auto">
          <a:xfrm>
            <a:off x="1293813" y="3370263"/>
            <a:ext cx="7100887" cy="7540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ctr" eaLnBrk="1" hangingPunct="1">
              <a:lnSpc>
                <a:spcPct val="90000"/>
              </a:lnSpc>
              <a:buFontTx/>
              <a:buNone/>
            </a:pPr>
            <a:r>
              <a:rPr lang="zh-CN" altLang="en-US" sz="4000">
                <a:latin typeface="隶书" panose="02010509060101010101" pitchFamily="49" charset="-122"/>
                <a:ea typeface="隶书" panose="02010509060101010101" pitchFamily="49" charset="-122"/>
              </a:rPr>
              <a:t>逻  辑  代  数  基  础</a:t>
            </a:r>
          </a:p>
        </p:txBody>
      </p:sp>
      <p:sp>
        <p:nvSpPr>
          <p:cNvPr id="2" name="AutoShape 7">
            <a:extLst>
              <a:ext uri="{FF2B5EF4-FFF2-40B4-BE49-F238E27FC236}">
                <a16:creationId xmlns:a16="http://schemas.microsoft.com/office/drawing/2014/main" id="{88862D2C-F26E-40A0-81C1-4DE04CC4E67A}"/>
              </a:ext>
            </a:extLst>
          </p:cNvPr>
          <p:cNvSpPr>
            <a:spLocks noChangeArrowheads="1"/>
          </p:cNvSpPr>
          <p:nvPr/>
        </p:nvSpPr>
        <p:spPr bwMode="auto">
          <a:xfrm>
            <a:off x="2124075" y="1268413"/>
            <a:ext cx="4114800" cy="1143000"/>
          </a:xfrm>
          <a:prstGeom prst="irregularSeal2">
            <a:avLst/>
          </a:prstGeom>
          <a:gradFill rotWithShape="1">
            <a:gsLst>
              <a:gs pos="0">
                <a:srgbClr val="FFFF99"/>
              </a:gs>
              <a:gs pos="100000">
                <a:srgbClr val="767647"/>
              </a:gs>
            </a:gsLst>
            <a:path path="shape">
              <a:fillToRect l="50000" t="50000" r="50000" b="50000"/>
            </a:path>
          </a:gra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7" name="Text Box 8">
            <a:extLst>
              <a:ext uri="{FF2B5EF4-FFF2-40B4-BE49-F238E27FC236}">
                <a16:creationId xmlns:a16="http://schemas.microsoft.com/office/drawing/2014/main" id="{666AD270-25B6-4C40-BF6C-5306F3FFDF1E}"/>
              </a:ext>
            </a:extLst>
          </p:cNvPr>
          <p:cNvSpPr txBox="1">
            <a:spLocks noChangeArrowheads="1"/>
          </p:cNvSpPr>
          <p:nvPr/>
        </p:nvSpPr>
        <p:spPr bwMode="auto">
          <a:xfrm>
            <a:off x="2051050" y="1557338"/>
            <a:ext cx="3886200" cy="6413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a:solidFill>
                  <a:srgbClr val="993300"/>
                </a:solidFill>
                <a:latin typeface="隶书" panose="02010509060101010101" pitchFamily="49" charset="-122"/>
                <a:ea typeface="隶书" panose="02010509060101010101" pitchFamily="49" charset="-122"/>
              </a:rPr>
              <a:t>第 二 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1+#ppt_w/2"/>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par>
                          <p:cTn id="9" fill="hold" nodeType="afterGroup">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3076">
                                            <p:txEl>
                                              <p:pRg st="0" end="0"/>
                                            </p:txEl>
                                          </p:spTgt>
                                        </p:tgtEl>
                                        <p:attrNameLst>
                                          <p:attrName>style.visibility</p:attrName>
                                        </p:attrNameLst>
                                      </p:cBhvr>
                                      <p:to>
                                        <p:strVal val="visible"/>
                                      </p:to>
                                    </p:set>
                                    <p:anim calcmode="lin" valueType="num">
                                      <p:cBhvr>
                                        <p:cTn id="12" dur="500" fill="hold"/>
                                        <p:tgtEl>
                                          <p:spTgt spid="307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076">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build="p" autoUpdateAnimBg="0"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4">
            <a:extLst>
              <a:ext uri="{FF2B5EF4-FFF2-40B4-BE49-F238E27FC236}">
                <a16:creationId xmlns:a16="http://schemas.microsoft.com/office/drawing/2014/main" id="{256E242F-9E09-463E-9A63-27591A5E67DE}"/>
              </a:ext>
            </a:extLst>
          </p:cNvPr>
          <p:cNvSpPr txBox="1">
            <a:spLocks noChangeArrowheads="1"/>
          </p:cNvSpPr>
          <p:nvPr/>
        </p:nvSpPr>
        <p:spPr bwMode="auto">
          <a:xfrm>
            <a:off x="611188" y="549275"/>
            <a:ext cx="8001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683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kumimoji="1" lang="en-US" altLang="zh-CN" sz="2400" b="1">
                <a:latin typeface="宋体" panose="02010600030101010101" pitchFamily="2" charset="-122"/>
              </a:rPr>
              <a:t> </a:t>
            </a:r>
            <a:r>
              <a:rPr lang="en-US" altLang="zh-CN" sz="2400" b="1">
                <a:solidFill>
                  <a:srgbClr val="A60000"/>
                </a:solidFill>
                <a:latin typeface="宋体" panose="02010600030101010101" pitchFamily="2" charset="-122"/>
              </a:rPr>
              <a:t>2</a:t>
            </a:r>
            <a:r>
              <a:rPr lang="zh-CN" altLang="en-US" sz="2400" b="1">
                <a:solidFill>
                  <a:srgbClr val="A60000"/>
                </a:solidFill>
                <a:latin typeface="宋体" panose="02010600030101010101" pitchFamily="2" charset="-122"/>
              </a:rPr>
              <a:t>．</a:t>
            </a:r>
            <a:r>
              <a:rPr lang="zh-CN" altLang="en-US" sz="2400" b="1">
                <a:solidFill>
                  <a:srgbClr val="A60000"/>
                </a:solidFill>
              </a:rPr>
              <a:t>“</a:t>
            </a:r>
            <a:r>
              <a:rPr lang="zh-CN" altLang="en-US" sz="2400" b="1">
                <a:solidFill>
                  <a:srgbClr val="A60000"/>
                </a:solidFill>
                <a:latin typeface="宋体" panose="02010600030101010101" pitchFamily="2" charset="-122"/>
              </a:rPr>
              <a:t>与</a:t>
            </a:r>
            <a:r>
              <a:rPr lang="zh-CN" altLang="en-US" sz="2400" b="1">
                <a:solidFill>
                  <a:srgbClr val="A60000"/>
                </a:solidFill>
              </a:rPr>
              <a:t>”</a:t>
            </a:r>
            <a:r>
              <a:rPr lang="zh-CN" altLang="en-US" sz="2400" b="1">
                <a:solidFill>
                  <a:srgbClr val="A60000"/>
                </a:solidFill>
                <a:latin typeface="宋体" panose="02010600030101010101" pitchFamily="2" charset="-122"/>
              </a:rPr>
              <a:t> 运算</a:t>
            </a:r>
          </a:p>
          <a:p>
            <a:pPr eaLnBrk="1" hangingPunct="1">
              <a:spcBef>
                <a:spcPct val="10000"/>
              </a:spcBef>
            </a:pPr>
            <a:r>
              <a:rPr kumimoji="1" lang="zh-CN" altLang="en-US" sz="2400" b="1">
                <a:solidFill>
                  <a:srgbClr val="CC3300"/>
                </a:solidFill>
                <a:latin typeface="宋体" panose="02010600030101010101" pitchFamily="2" charset="-122"/>
              </a:rPr>
              <a:t>　　</a:t>
            </a:r>
            <a:r>
              <a:rPr kumimoji="1" lang="zh-CN" altLang="en-US" sz="2400" b="1">
                <a:solidFill>
                  <a:srgbClr val="0033CC"/>
                </a:solidFill>
                <a:latin typeface="宋体" panose="02010600030101010101" pitchFamily="2" charset="-122"/>
              </a:rPr>
              <a:t>如果决定某一事件发生的多个条件必须同时具备，事</a:t>
            </a:r>
          </a:p>
          <a:p>
            <a:pPr eaLnBrk="1" hangingPunct="1">
              <a:spcBef>
                <a:spcPct val="10000"/>
              </a:spcBef>
            </a:pPr>
            <a:r>
              <a:rPr kumimoji="1" lang="zh-CN" altLang="en-US" sz="2400" b="1">
                <a:solidFill>
                  <a:srgbClr val="0033CC"/>
                </a:solidFill>
                <a:latin typeface="宋体" panose="02010600030101010101" pitchFamily="2" charset="-122"/>
              </a:rPr>
              <a:t>件才能发生，则这种因果关系称之为“与”逻辑。</a:t>
            </a:r>
          </a:p>
          <a:p>
            <a:pPr algn="just" eaLnBrk="1" hangingPunct="1">
              <a:spcBef>
                <a:spcPct val="10000"/>
              </a:spcBef>
            </a:pPr>
            <a:r>
              <a:rPr kumimoji="1" lang="zh-CN" altLang="en-US" sz="2400">
                <a:latin typeface="Times New Roman" panose="02020603050405020304" pitchFamily="18" charset="0"/>
              </a:rPr>
              <a:t>　　在逻辑代数中，“与”逻辑关系用“与”运算描述。两变量“与”运算关系可表示为</a:t>
            </a:r>
          </a:p>
          <a:p>
            <a:pPr algn="ctr" eaLnBrk="1" hangingPunct="1">
              <a:spcBef>
                <a:spcPct val="10000"/>
              </a:spcBef>
            </a:pPr>
            <a:r>
              <a:rPr kumimoji="1" lang="en-US" altLang="zh-CN" sz="2400" b="1">
                <a:latin typeface="Times New Roman" panose="02020603050405020304" pitchFamily="18" charset="0"/>
              </a:rPr>
              <a:t>F = A·B</a:t>
            </a:r>
            <a:r>
              <a:rPr kumimoji="1" lang="zh-CN" altLang="en-US" sz="2400" b="1">
                <a:latin typeface="Times New Roman" panose="02020603050405020304" pitchFamily="18" charset="0"/>
              </a:rPr>
              <a:t>　</a:t>
            </a:r>
            <a:r>
              <a:rPr kumimoji="1" lang="zh-CN" altLang="en-US" sz="2400">
                <a:latin typeface="Times New Roman" panose="02020603050405020304" pitchFamily="18" charset="0"/>
              </a:rPr>
              <a:t>或者　</a:t>
            </a:r>
            <a:r>
              <a:rPr kumimoji="1" lang="en-US" altLang="zh-CN" sz="2400" b="1">
                <a:latin typeface="Times New Roman" panose="02020603050405020304" pitchFamily="18" charset="0"/>
              </a:rPr>
              <a:t>F = A∧B</a:t>
            </a:r>
          </a:p>
          <a:p>
            <a:pPr eaLnBrk="1" hangingPunct="1">
              <a:spcBef>
                <a:spcPct val="10000"/>
              </a:spcBef>
            </a:pPr>
            <a:r>
              <a:rPr kumimoji="1" lang="zh-CN" altLang="en-US" sz="2400" b="1">
                <a:latin typeface="Times New Roman" panose="02020603050405020304" pitchFamily="18" charset="0"/>
              </a:rPr>
              <a:t>　　即：</a:t>
            </a:r>
            <a:r>
              <a:rPr kumimoji="1" lang="zh-CN" altLang="en-US" sz="2400" b="1">
                <a:solidFill>
                  <a:srgbClr val="A60000"/>
                </a:solidFill>
                <a:latin typeface="宋体" panose="02010600030101010101" pitchFamily="2" charset="-122"/>
              </a:rPr>
              <a:t>若</a:t>
            </a:r>
            <a:r>
              <a:rPr kumimoji="1" lang="en-US" altLang="zh-CN" sz="2400" b="1">
                <a:solidFill>
                  <a:srgbClr val="A60000"/>
                </a:solidFill>
                <a:latin typeface="宋体" panose="02010600030101010101" pitchFamily="2" charset="-122"/>
              </a:rPr>
              <a:t>A</a:t>
            </a:r>
            <a:r>
              <a:rPr kumimoji="1" lang="zh-CN" altLang="en-US" sz="2400" b="1">
                <a:solidFill>
                  <a:srgbClr val="A60000"/>
                </a:solidFill>
                <a:latin typeface="宋体" panose="02010600030101010101" pitchFamily="2" charset="-122"/>
              </a:rPr>
              <a:t>、</a:t>
            </a:r>
            <a:r>
              <a:rPr kumimoji="1" lang="en-US" altLang="zh-CN" sz="2400" b="1">
                <a:solidFill>
                  <a:srgbClr val="A60000"/>
                </a:solidFill>
                <a:latin typeface="宋体" panose="02010600030101010101" pitchFamily="2" charset="-122"/>
              </a:rPr>
              <a:t>B</a:t>
            </a:r>
            <a:r>
              <a:rPr kumimoji="1" lang="zh-CN" altLang="en-US" sz="2400" b="1">
                <a:solidFill>
                  <a:srgbClr val="A60000"/>
                </a:solidFill>
                <a:latin typeface="宋体" panose="02010600030101010101" pitchFamily="2" charset="-122"/>
              </a:rPr>
              <a:t>均为</a:t>
            </a:r>
            <a:r>
              <a:rPr kumimoji="1" lang="en-US" altLang="zh-CN" sz="2400" b="1">
                <a:solidFill>
                  <a:srgbClr val="A60000"/>
                </a:solidFill>
                <a:latin typeface="宋体" panose="02010600030101010101" pitchFamily="2" charset="-122"/>
              </a:rPr>
              <a:t>1</a:t>
            </a:r>
            <a:r>
              <a:rPr kumimoji="1" lang="zh-CN" altLang="en-US" sz="2400" b="1">
                <a:solidFill>
                  <a:srgbClr val="A60000"/>
                </a:solidFill>
                <a:latin typeface="宋体" panose="02010600030101010101" pitchFamily="2" charset="-122"/>
              </a:rPr>
              <a:t>，则</a:t>
            </a:r>
            <a:r>
              <a:rPr kumimoji="1" lang="en-US" altLang="zh-CN" sz="2400" b="1">
                <a:solidFill>
                  <a:srgbClr val="A60000"/>
                </a:solidFill>
                <a:latin typeface="宋体" panose="02010600030101010101" pitchFamily="2" charset="-122"/>
              </a:rPr>
              <a:t>F</a:t>
            </a:r>
            <a:r>
              <a:rPr kumimoji="1" lang="zh-CN" altLang="en-US" sz="2400" b="1">
                <a:solidFill>
                  <a:srgbClr val="A60000"/>
                </a:solidFill>
                <a:latin typeface="宋体" panose="02010600030101010101" pitchFamily="2" charset="-122"/>
              </a:rPr>
              <a:t>为</a:t>
            </a:r>
            <a:r>
              <a:rPr kumimoji="1" lang="en-US" altLang="zh-CN" sz="2400" b="1">
                <a:solidFill>
                  <a:srgbClr val="A60000"/>
                </a:solidFill>
                <a:latin typeface="宋体" panose="02010600030101010101" pitchFamily="2" charset="-122"/>
              </a:rPr>
              <a:t>1</a:t>
            </a:r>
            <a:r>
              <a:rPr kumimoji="1" lang="zh-CN" altLang="en-US" sz="2400" b="1">
                <a:solidFill>
                  <a:srgbClr val="A60000"/>
                </a:solidFill>
                <a:latin typeface="宋体" panose="02010600030101010101" pitchFamily="2" charset="-122"/>
              </a:rPr>
              <a:t>；否则，</a:t>
            </a:r>
            <a:r>
              <a:rPr kumimoji="1" lang="en-US" altLang="zh-CN" sz="2400" b="1">
                <a:solidFill>
                  <a:srgbClr val="A60000"/>
                </a:solidFill>
                <a:latin typeface="宋体" panose="02010600030101010101" pitchFamily="2" charset="-122"/>
              </a:rPr>
              <a:t>F</a:t>
            </a:r>
            <a:r>
              <a:rPr kumimoji="1" lang="zh-CN" altLang="en-US" sz="2400" b="1">
                <a:solidFill>
                  <a:srgbClr val="A60000"/>
                </a:solidFill>
                <a:latin typeface="宋体" panose="02010600030101010101" pitchFamily="2" charset="-122"/>
              </a:rPr>
              <a:t>为</a:t>
            </a:r>
            <a:r>
              <a:rPr kumimoji="1" lang="en-US" altLang="zh-CN" sz="2400" b="1">
                <a:solidFill>
                  <a:srgbClr val="A60000"/>
                </a:solidFill>
                <a:latin typeface="宋体" panose="02010600030101010101" pitchFamily="2" charset="-122"/>
              </a:rPr>
              <a:t>0</a:t>
            </a:r>
            <a:r>
              <a:rPr kumimoji="1" lang="zh-CN" altLang="en-US" sz="2400" b="1">
                <a:solidFill>
                  <a:srgbClr val="A60000"/>
                </a:solidFill>
                <a:latin typeface="宋体" panose="02010600030101010101" pitchFamily="2" charset="-122"/>
              </a:rPr>
              <a:t>。</a:t>
            </a:r>
            <a:r>
              <a:rPr kumimoji="1" lang="zh-CN" altLang="en-US" sz="2400">
                <a:solidFill>
                  <a:srgbClr val="FF9900"/>
                </a:solidFill>
                <a:latin typeface="Times New Roman" panose="02020603050405020304" pitchFamily="18" charset="0"/>
              </a:rPr>
              <a:t> </a:t>
            </a:r>
            <a:r>
              <a:rPr kumimoji="1" lang="zh-CN" altLang="en-US" sz="2400">
                <a:latin typeface="Times New Roman" panose="02020603050405020304" pitchFamily="18" charset="0"/>
              </a:rPr>
              <a:t>      </a:t>
            </a:r>
          </a:p>
        </p:txBody>
      </p:sp>
      <p:grpSp>
        <p:nvGrpSpPr>
          <p:cNvPr id="12312" name="Group 24">
            <a:extLst>
              <a:ext uri="{FF2B5EF4-FFF2-40B4-BE49-F238E27FC236}">
                <a16:creationId xmlns:a16="http://schemas.microsoft.com/office/drawing/2014/main" id="{CF488611-8150-4623-B815-CAF8066CFEF1}"/>
              </a:ext>
            </a:extLst>
          </p:cNvPr>
          <p:cNvGrpSpPr>
            <a:grpSpLocks/>
          </p:cNvGrpSpPr>
          <p:nvPr/>
        </p:nvGrpSpPr>
        <p:grpSpPr bwMode="auto">
          <a:xfrm>
            <a:off x="2916238" y="3573463"/>
            <a:ext cx="3352800" cy="2514600"/>
            <a:chOff x="552" y="568"/>
            <a:chExt cx="2112" cy="1584"/>
          </a:xfrm>
        </p:grpSpPr>
        <p:grpSp>
          <p:nvGrpSpPr>
            <p:cNvPr id="2" name="Group 25">
              <a:extLst>
                <a:ext uri="{FF2B5EF4-FFF2-40B4-BE49-F238E27FC236}">
                  <a16:creationId xmlns:a16="http://schemas.microsoft.com/office/drawing/2014/main" id="{3AFFCA9D-DE7F-4296-A7A8-9C1D121C5B5F}"/>
                </a:ext>
              </a:extLst>
            </p:cNvPr>
            <p:cNvGrpSpPr>
              <a:grpSpLocks/>
            </p:cNvGrpSpPr>
            <p:nvPr/>
          </p:nvGrpSpPr>
          <p:grpSpPr bwMode="auto">
            <a:xfrm>
              <a:off x="552" y="904"/>
              <a:ext cx="2112" cy="1248"/>
              <a:chOff x="552" y="1260"/>
              <a:chExt cx="2112" cy="1248"/>
            </a:xfrm>
          </p:grpSpPr>
          <p:grpSp>
            <p:nvGrpSpPr>
              <p:cNvPr id="12294" name="Group 26">
                <a:extLst>
                  <a:ext uri="{FF2B5EF4-FFF2-40B4-BE49-F238E27FC236}">
                    <a16:creationId xmlns:a16="http://schemas.microsoft.com/office/drawing/2014/main" id="{4538B2FC-D018-4653-9C1A-7FCC28BE4EE2}"/>
                  </a:ext>
                </a:extLst>
              </p:cNvPr>
              <p:cNvGrpSpPr>
                <a:grpSpLocks/>
              </p:cNvGrpSpPr>
              <p:nvPr/>
            </p:nvGrpSpPr>
            <p:grpSpPr bwMode="auto">
              <a:xfrm>
                <a:off x="552" y="1260"/>
                <a:ext cx="2112" cy="1248"/>
                <a:chOff x="3453" y="13530"/>
                <a:chExt cx="2691" cy="1550"/>
              </a:xfrm>
            </p:grpSpPr>
            <p:sp>
              <p:nvSpPr>
                <p:cNvPr id="12310" name="Line 27">
                  <a:extLst>
                    <a:ext uri="{FF2B5EF4-FFF2-40B4-BE49-F238E27FC236}">
                      <a16:creationId xmlns:a16="http://schemas.microsoft.com/office/drawing/2014/main" id="{EBCC2395-DD9E-4AD9-BBB6-59EDA9725C64}"/>
                    </a:ext>
                  </a:extLst>
                </p:cNvPr>
                <p:cNvSpPr>
                  <a:spLocks noChangeShapeType="1"/>
                </p:cNvSpPr>
                <p:nvPr/>
              </p:nvSpPr>
              <p:spPr bwMode="auto">
                <a:xfrm>
                  <a:off x="3453" y="13530"/>
                  <a:ext cx="26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1" name="Line 28">
                  <a:extLst>
                    <a:ext uri="{FF2B5EF4-FFF2-40B4-BE49-F238E27FC236}">
                      <a16:creationId xmlns:a16="http://schemas.microsoft.com/office/drawing/2014/main" id="{A1287C7B-550C-4BF4-B339-33D2BE2A2B60}"/>
                    </a:ext>
                  </a:extLst>
                </p:cNvPr>
                <p:cNvSpPr>
                  <a:spLocks noChangeShapeType="1"/>
                </p:cNvSpPr>
                <p:nvPr/>
              </p:nvSpPr>
              <p:spPr bwMode="auto">
                <a:xfrm>
                  <a:off x="3453" y="13840"/>
                  <a:ext cx="26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Line 29">
                  <a:extLst>
                    <a:ext uri="{FF2B5EF4-FFF2-40B4-BE49-F238E27FC236}">
                      <a16:creationId xmlns:a16="http://schemas.microsoft.com/office/drawing/2014/main" id="{6E7577AA-401F-48C4-A9DD-F551D1ED19DF}"/>
                    </a:ext>
                  </a:extLst>
                </p:cNvPr>
                <p:cNvSpPr>
                  <a:spLocks noChangeShapeType="1"/>
                </p:cNvSpPr>
                <p:nvPr/>
              </p:nvSpPr>
              <p:spPr bwMode="auto">
                <a:xfrm>
                  <a:off x="3453" y="15080"/>
                  <a:ext cx="26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3" name="Line 30">
                  <a:extLst>
                    <a:ext uri="{FF2B5EF4-FFF2-40B4-BE49-F238E27FC236}">
                      <a16:creationId xmlns:a16="http://schemas.microsoft.com/office/drawing/2014/main" id="{D581D2D2-FE9E-4FC4-94BD-5BBB76FC968A}"/>
                    </a:ext>
                  </a:extLst>
                </p:cNvPr>
                <p:cNvSpPr>
                  <a:spLocks noChangeShapeType="1"/>
                </p:cNvSpPr>
                <p:nvPr/>
              </p:nvSpPr>
              <p:spPr bwMode="auto">
                <a:xfrm>
                  <a:off x="4942" y="13530"/>
                  <a:ext cx="0" cy="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5" name="Text Box 31">
                <a:extLst>
                  <a:ext uri="{FF2B5EF4-FFF2-40B4-BE49-F238E27FC236}">
                    <a16:creationId xmlns:a16="http://schemas.microsoft.com/office/drawing/2014/main" id="{66EF374A-0191-4098-A606-28EAC82A50E4}"/>
                  </a:ext>
                </a:extLst>
              </p:cNvPr>
              <p:cNvSpPr txBox="1">
                <a:spLocks noChangeArrowheads="1"/>
              </p:cNvSpPr>
              <p:nvPr/>
            </p:nvSpPr>
            <p:spPr bwMode="auto">
              <a:xfrm>
                <a:off x="744" y="12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a:t>
                </a:r>
              </a:p>
            </p:txBody>
          </p:sp>
          <p:sp>
            <p:nvSpPr>
              <p:cNvPr id="12296" name="Text Box 32">
                <a:extLst>
                  <a:ext uri="{FF2B5EF4-FFF2-40B4-BE49-F238E27FC236}">
                    <a16:creationId xmlns:a16="http://schemas.microsoft.com/office/drawing/2014/main" id="{490E11EA-3244-4634-B9F1-959AB4CE0F4C}"/>
                  </a:ext>
                </a:extLst>
              </p:cNvPr>
              <p:cNvSpPr txBox="1">
                <a:spLocks noChangeArrowheads="1"/>
              </p:cNvSpPr>
              <p:nvPr/>
            </p:nvSpPr>
            <p:spPr bwMode="auto">
              <a:xfrm>
                <a:off x="744" y="15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2297" name="Text Box 33">
                <a:extLst>
                  <a:ext uri="{FF2B5EF4-FFF2-40B4-BE49-F238E27FC236}">
                    <a16:creationId xmlns:a16="http://schemas.microsoft.com/office/drawing/2014/main" id="{086E97F4-B046-4AB2-82B4-8B6B48050476}"/>
                  </a:ext>
                </a:extLst>
              </p:cNvPr>
              <p:cNvSpPr txBox="1">
                <a:spLocks noChangeArrowheads="1"/>
              </p:cNvSpPr>
              <p:nvPr/>
            </p:nvSpPr>
            <p:spPr bwMode="auto">
              <a:xfrm>
                <a:off x="1224" y="174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1</a:t>
                </a:r>
              </a:p>
            </p:txBody>
          </p:sp>
          <p:sp>
            <p:nvSpPr>
              <p:cNvPr id="12298" name="Text Box 34">
                <a:extLst>
                  <a:ext uri="{FF2B5EF4-FFF2-40B4-BE49-F238E27FC236}">
                    <a16:creationId xmlns:a16="http://schemas.microsoft.com/office/drawing/2014/main" id="{E2D0AA29-6953-41BF-BA6B-85AE11BC9241}"/>
                  </a:ext>
                </a:extLst>
              </p:cNvPr>
              <p:cNvSpPr txBox="1">
                <a:spLocks noChangeArrowheads="1"/>
              </p:cNvSpPr>
              <p:nvPr/>
            </p:nvSpPr>
            <p:spPr bwMode="auto">
              <a:xfrm>
                <a:off x="2040" y="222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993300"/>
                    </a:solidFill>
                    <a:latin typeface="Times New Roman" panose="02020603050405020304" pitchFamily="18" charset="0"/>
                  </a:rPr>
                  <a:t>1</a:t>
                </a:r>
              </a:p>
            </p:txBody>
          </p:sp>
          <p:sp>
            <p:nvSpPr>
              <p:cNvPr id="12299" name="Text Box 35">
                <a:extLst>
                  <a:ext uri="{FF2B5EF4-FFF2-40B4-BE49-F238E27FC236}">
                    <a16:creationId xmlns:a16="http://schemas.microsoft.com/office/drawing/2014/main" id="{F410504B-3C5A-4FD4-A169-48A0C7219971}"/>
                  </a:ext>
                </a:extLst>
              </p:cNvPr>
              <p:cNvSpPr txBox="1">
                <a:spLocks noChangeArrowheads="1"/>
              </p:cNvSpPr>
              <p:nvPr/>
            </p:nvSpPr>
            <p:spPr bwMode="auto">
              <a:xfrm>
                <a:off x="2040" y="19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2300" name="Text Box 36">
                <a:extLst>
                  <a:ext uri="{FF2B5EF4-FFF2-40B4-BE49-F238E27FC236}">
                    <a16:creationId xmlns:a16="http://schemas.microsoft.com/office/drawing/2014/main" id="{C1DC4302-75A3-4D78-921E-B20EEDA89EB5}"/>
                  </a:ext>
                </a:extLst>
              </p:cNvPr>
              <p:cNvSpPr txBox="1">
                <a:spLocks noChangeArrowheads="1"/>
              </p:cNvSpPr>
              <p:nvPr/>
            </p:nvSpPr>
            <p:spPr bwMode="auto">
              <a:xfrm>
                <a:off x="2040" y="174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2301" name="Text Box 37">
                <a:extLst>
                  <a:ext uri="{FF2B5EF4-FFF2-40B4-BE49-F238E27FC236}">
                    <a16:creationId xmlns:a16="http://schemas.microsoft.com/office/drawing/2014/main" id="{1E6A2A9E-241D-4286-A98C-7F96A0879E1D}"/>
                  </a:ext>
                </a:extLst>
              </p:cNvPr>
              <p:cNvSpPr txBox="1">
                <a:spLocks noChangeArrowheads="1"/>
              </p:cNvSpPr>
              <p:nvPr/>
            </p:nvSpPr>
            <p:spPr bwMode="auto">
              <a:xfrm>
                <a:off x="1224" y="15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2302" name="Text Box 38">
                <a:extLst>
                  <a:ext uri="{FF2B5EF4-FFF2-40B4-BE49-F238E27FC236}">
                    <a16:creationId xmlns:a16="http://schemas.microsoft.com/office/drawing/2014/main" id="{E064F846-20DA-444E-A9C8-DE8BCD054DB2}"/>
                  </a:ext>
                </a:extLst>
              </p:cNvPr>
              <p:cNvSpPr txBox="1">
                <a:spLocks noChangeArrowheads="1"/>
              </p:cNvSpPr>
              <p:nvPr/>
            </p:nvSpPr>
            <p:spPr bwMode="auto">
              <a:xfrm>
                <a:off x="2040" y="15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2303" name="Text Box 39">
                <a:extLst>
                  <a:ext uri="{FF2B5EF4-FFF2-40B4-BE49-F238E27FC236}">
                    <a16:creationId xmlns:a16="http://schemas.microsoft.com/office/drawing/2014/main" id="{DD9BEF39-D5FF-45B8-B0F7-5C159B5DA6A6}"/>
                  </a:ext>
                </a:extLst>
              </p:cNvPr>
              <p:cNvSpPr txBox="1">
                <a:spLocks noChangeArrowheads="1"/>
              </p:cNvSpPr>
              <p:nvPr/>
            </p:nvSpPr>
            <p:spPr bwMode="auto">
              <a:xfrm>
                <a:off x="1224" y="12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B</a:t>
                </a:r>
              </a:p>
            </p:txBody>
          </p:sp>
          <p:sp>
            <p:nvSpPr>
              <p:cNvPr id="12304" name="Text Box 40">
                <a:extLst>
                  <a:ext uri="{FF2B5EF4-FFF2-40B4-BE49-F238E27FC236}">
                    <a16:creationId xmlns:a16="http://schemas.microsoft.com/office/drawing/2014/main" id="{7A32188E-8A7C-49A3-9EB0-D4170B90B2D2}"/>
                  </a:ext>
                </a:extLst>
              </p:cNvPr>
              <p:cNvSpPr txBox="1">
                <a:spLocks noChangeArrowheads="1"/>
              </p:cNvSpPr>
              <p:nvPr/>
            </p:nvSpPr>
            <p:spPr bwMode="auto">
              <a:xfrm>
                <a:off x="2040" y="12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F</a:t>
                </a:r>
              </a:p>
            </p:txBody>
          </p:sp>
          <p:sp>
            <p:nvSpPr>
              <p:cNvPr id="12305" name="Text Box 41">
                <a:extLst>
                  <a:ext uri="{FF2B5EF4-FFF2-40B4-BE49-F238E27FC236}">
                    <a16:creationId xmlns:a16="http://schemas.microsoft.com/office/drawing/2014/main" id="{7915FB68-03B8-45EC-A5DD-F8CA63839CDD}"/>
                  </a:ext>
                </a:extLst>
              </p:cNvPr>
              <p:cNvSpPr txBox="1">
                <a:spLocks noChangeArrowheads="1"/>
              </p:cNvSpPr>
              <p:nvPr/>
            </p:nvSpPr>
            <p:spPr bwMode="auto">
              <a:xfrm>
                <a:off x="744" y="174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2306" name="Text Box 42">
                <a:extLst>
                  <a:ext uri="{FF2B5EF4-FFF2-40B4-BE49-F238E27FC236}">
                    <a16:creationId xmlns:a16="http://schemas.microsoft.com/office/drawing/2014/main" id="{A5341360-46F9-4C1F-A805-2FEC48365C31}"/>
                  </a:ext>
                </a:extLst>
              </p:cNvPr>
              <p:cNvSpPr txBox="1">
                <a:spLocks noChangeArrowheads="1"/>
              </p:cNvSpPr>
              <p:nvPr/>
            </p:nvSpPr>
            <p:spPr bwMode="auto">
              <a:xfrm>
                <a:off x="1224" y="222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993300"/>
                    </a:solidFill>
                    <a:latin typeface="Times New Roman" panose="02020603050405020304" pitchFamily="18" charset="0"/>
                  </a:rPr>
                  <a:t>1</a:t>
                </a:r>
              </a:p>
            </p:txBody>
          </p:sp>
          <p:sp>
            <p:nvSpPr>
              <p:cNvPr id="12307" name="Text Box 43">
                <a:extLst>
                  <a:ext uri="{FF2B5EF4-FFF2-40B4-BE49-F238E27FC236}">
                    <a16:creationId xmlns:a16="http://schemas.microsoft.com/office/drawing/2014/main" id="{C1D2EA7D-C8B8-4153-987D-D3B5921213B1}"/>
                  </a:ext>
                </a:extLst>
              </p:cNvPr>
              <p:cNvSpPr txBox="1">
                <a:spLocks noChangeArrowheads="1"/>
              </p:cNvSpPr>
              <p:nvPr/>
            </p:nvSpPr>
            <p:spPr bwMode="auto">
              <a:xfrm>
                <a:off x="1224" y="19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2308" name="Text Box 44">
                <a:extLst>
                  <a:ext uri="{FF2B5EF4-FFF2-40B4-BE49-F238E27FC236}">
                    <a16:creationId xmlns:a16="http://schemas.microsoft.com/office/drawing/2014/main" id="{E8082E00-3196-4BB4-866B-67B3FB44F3D6}"/>
                  </a:ext>
                </a:extLst>
              </p:cNvPr>
              <p:cNvSpPr txBox="1">
                <a:spLocks noChangeArrowheads="1"/>
              </p:cNvSpPr>
              <p:nvPr/>
            </p:nvSpPr>
            <p:spPr bwMode="auto">
              <a:xfrm>
                <a:off x="744" y="222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993300"/>
                    </a:solidFill>
                    <a:latin typeface="Times New Roman" panose="02020603050405020304" pitchFamily="18" charset="0"/>
                  </a:rPr>
                  <a:t>1</a:t>
                </a:r>
              </a:p>
            </p:txBody>
          </p:sp>
          <p:sp>
            <p:nvSpPr>
              <p:cNvPr id="12309" name="Text Box 45">
                <a:extLst>
                  <a:ext uri="{FF2B5EF4-FFF2-40B4-BE49-F238E27FC236}">
                    <a16:creationId xmlns:a16="http://schemas.microsoft.com/office/drawing/2014/main" id="{DDE00724-6CE0-4F56-A63C-490FEB8766F9}"/>
                  </a:ext>
                </a:extLst>
              </p:cNvPr>
              <p:cNvSpPr txBox="1">
                <a:spLocks noChangeArrowheads="1"/>
              </p:cNvSpPr>
              <p:nvPr/>
            </p:nvSpPr>
            <p:spPr bwMode="auto">
              <a:xfrm>
                <a:off x="744" y="19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1</a:t>
                </a:r>
              </a:p>
            </p:txBody>
          </p:sp>
        </p:grpSp>
        <p:sp>
          <p:nvSpPr>
            <p:cNvPr id="12293" name="Text Box 46">
              <a:extLst>
                <a:ext uri="{FF2B5EF4-FFF2-40B4-BE49-F238E27FC236}">
                  <a16:creationId xmlns:a16="http://schemas.microsoft.com/office/drawing/2014/main" id="{1F8696DB-875B-4414-9BF5-27E42264D367}"/>
                </a:ext>
              </a:extLst>
            </p:cNvPr>
            <p:cNvSpPr txBox="1">
              <a:spLocks noChangeArrowheads="1"/>
            </p:cNvSpPr>
            <p:nvPr/>
          </p:nvSpPr>
          <p:spPr bwMode="auto">
            <a:xfrm>
              <a:off x="684" y="568"/>
              <a:ext cx="17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rgbClr val="0033CC"/>
                  </a:solidFill>
                  <a:latin typeface="宋体" panose="02010600030101010101" pitchFamily="2" charset="-122"/>
                </a:rPr>
                <a:t>     </a:t>
              </a:r>
              <a:r>
                <a:rPr kumimoji="1" lang="en-US" altLang="zh-CN" sz="2000" b="1">
                  <a:solidFill>
                    <a:srgbClr val="0033CC"/>
                  </a:solidFill>
                  <a:latin typeface="Times New Roman" panose="02020603050405020304" pitchFamily="18" charset="0"/>
                </a:rPr>
                <a:t>“</a:t>
              </a:r>
              <a:r>
                <a:rPr kumimoji="1" lang="zh-CN" altLang="en-US" sz="2000" b="1">
                  <a:solidFill>
                    <a:srgbClr val="0033CC"/>
                  </a:solidFill>
                  <a:latin typeface="宋体" panose="02010600030101010101" pitchFamily="2" charset="-122"/>
                </a:rPr>
                <a:t>与</a:t>
              </a:r>
              <a:r>
                <a:rPr kumimoji="1" lang="zh-CN" altLang="en-US" sz="2000" b="1">
                  <a:solidFill>
                    <a:srgbClr val="0033CC"/>
                  </a:solidFill>
                  <a:latin typeface="Times New Roman" panose="02020603050405020304" pitchFamily="18" charset="0"/>
                </a:rPr>
                <a:t>”</a:t>
              </a:r>
              <a:r>
                <a:rPr kumimoji="1" lang="zh-CN" altLang="en-US" sz="2000" b="1">
                  <a:solidFill>
                    <a:srgbClr val="0033CC"/>
                  </a:solidFill>
                  <a:latin typeface="宋体" panose="02010600030101010101" pitchFamily="2" charset="-122"/>
                </a:rPr>
                <a:t>运算表</a:t>
              </a:r>
              <a:r>
                <a:rPr kumimoji="1" lang="zh-CN" altLang="en-US" sz="2400" b="1">
                  <a:latin typeface="宋体" panose="02010600030101010101" pitchFamily="2" charset="-122"/>
                </a:rPr>
                <a:t> </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slide(fromLeft)">
                                      <p:cBhvr>
                                        <p:cTn id="7" dur="500"/>
                                        <p:tgtEl>
                                          <p:spTgt spid="12292"/>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12312"/>
                                        </p:tgtEl>
                                        <p:attrNameLst>
                                          <p:attrName>style.visibility</p:attrName>
                                        </p:attrNameLst>
                                      </p:cBhvr>
                                      <p:to>
                                        <p:strVal val="visible"/>
                                      </p:to>
                                    </p:set>
                                    <p:anim calcmode="lin" valueType="num">
                                      <p:cBhvr additive="base">
                                        <p:cTn id="11" dur="500" fill="hold"/>
                                        <p:tgtEl>
                                          <p:spTgt spid="12312"/>
                                        </p:tgtEl>
                                        <p:attrNameLst>
                                          <p:attrName>ppt_x</p:attrName>
                                        </p:attrNameLst>
                                      </p:cBhvr>
                                      <p:tavLst>
                                        <p:tav tm="0">
                                          <p:val>
                                            <p:strVal val="0-#ppt_w/2"/>
                                          </p:val>
                                        </p:tav>
                                        <p:tav tm="100000">
                                          <p:val>
                                            <p:strVal val="#ppt_x"/>
                                          </p:val>
                                        </p:tav>
                                      </p:tavLst>
                                    </p:anim>
                                    <p:anim calcmode="lin" valueType="num">
                                      <p:cBhvr additive="base">
                                        <p:cTn id="12" dur="500" fill="hold"/>
                                        <p:tgtEl>
                                          <p:spTgt spid="1231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图片 4">
            <a:extLst>
              <a:ext uri="{FF2B5EF4-FFF2-40B4-BE49-F238E27FC236}">
                <a16:creationId xmlns:a16="http://schemas.microsoft.com/office/drawing/2014/main" id="{DBCFFABA-954D-48A1-B3DB-173768A1A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75" y="0"/>
            <a:ext cx="72834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9" name="Text Box 11">
            <a:extLst>
              <a:ext uri="{FF2B5EF4-FFF2-40B4-BE49-F238E27FC236}">
                <a16:creationId xmlns:a16="http://schemas.microsoft.com/office/drawing/2014/main" id="{FAA58546-B39D-42C8-8F64-DA528C3ABCD5}"/>
              </a:ext>
            </a:extLst>
          </p:cNvPr>
          <p:cNvSpPr txBox="1">
            <a:spLocks noChangeArrowheads="1"/>
          </p:cNvSpPr>
          <p:nvPr/>
        </p:nvSpPr>
        <p:spPr bwMode="auto">
          <a:xfrm>
            <a:off x="827088" y="908050"/>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Times New Roman" panose="02020603050405020304" pitchFamily="18" charset="0"/>
              </a:rPr>
              <a:t>用卡诺图化简总的原则是：</a:t>
            </a:r>
            <a:r>
              <a:rPr kumimoji="1" lang="zh-CN" altLang="en-US" sz="2400">
                <a:solidFill>
                  <a:srgbClr val="0033CC"/>
                </a:solidFill>
                <a:latin typeface="Times New Roman" panose="02020603050405020304" pitchFamily="18" charset="0"/>
              </a:rPr>
              <a:t> </a:t>
            </a:r>
          </a:p>
        </p:txBody>
      </p:sp>
      <p:sp>
        <p:nvSpPr>
          <p:cNvPr id="99340" name="Text Box 12">
            <a:extLst>
              <a:ext uri="{FF2B5EF4-FFF2-40B4-BE49-F238E27FC236}">
                <a16:creationId xmlns:a16="http://schemas.microsoft.com/office/drawing/2014/main" id="{B8B76BDA-A1CE-4B72-8902-E3BA8C658B21}"/>
              </a:ext>
            </a:extLst>
          </p:cNvPr>
          <p:cNvSpPr txBox="1">
            <a:spLocks noChangeArrowheads="1"/>
          </p:cNvSpPr>
          <p:nvPr/>
        </p:nvSpPr>
        <p:spPr bwMode="auto">
          <a:xfrm>
            <a:off x="611188" y="2708275"/>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3300"/>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(2) </a:t>
            </a:r>
            <a:r>
              <a:rPr kumimoji="1" lang="zh-CN" altLang="en-US" sz="2400" b="1">
                <a:solidFill>
                  <a:srgbClr val="0033CC"/>
                </a:solidFill>
                <a:latin typeface="Times New Roman" panose="02020603050405020304" pitchFamily="18" charset="0"/>
              </a:rPr>
              <a:t>在满足合并规律的前题下卡诺圈应达到最大； </a:t>
            </a:r>
          </a:p>
        </p:txBody>
      </p:sp>
      <p:sp>
        <p:nvSpPr>
          <p:cNvPr id="99341" name="Text Box 13">
            <a:extLst>
              <a:ext uri="{FF2B5EF4-FFF2-40B4-BE49-F238E27FC236}">
                <a16:creationId xmlns:a16="http://schemas.microsoft.com/office/drawing/2014/main" id="{CFBA4332-0255-4642-842F-A807CD6D1E19}"/>
              </a:ext>
            </a:extLst>
          </p:cNvPr>
          <p:cNvSpPr txBox="1">
            <a:spLocks noChangeArrowheads="1"/>
          </p:cNvSpPr>
          <p:nvPr/>
        </p:nvSpPr>
        <p:spPr bwMode="auto">
          <a:xfrm>
            <a:off x="323850" y="3860800"/>
            <a:ext cx="8640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3300"/>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(3) </a:t>
            </a:r>
            <a:r>
              <a:rPr kumimoji="1" lang="zh-CN" altLang="en-US" sz="2400" b="1">
                <a:solidFill>
                  <a:srgbClr val="0033CC"/>
                </a:solidFill>
                <a:latin typeface="Times New Roman" panose="02020603050405020304" pitchFamily="18" charset="0"/>
              </a:rPr>
              <a:t>根据合并的需要，每个最小项可以被多个卡诺圈包围。</a:t>
            </a:r>
            <a:r>
              <a:rPr kumimoji="1" lang="zh-CN" altLang="en-US" sz="2400" b="1">
                <a:solidFill>
                  <a:schemeClr val="accent1"/>
                </a:solidFill>
                <a:latin typeface="Times New Roman" panose="02020603050405020304" pitchFamily="18" charset="0"/>
              </a:rPr>
              <a:t> </a:t>
            </a:r>
          </a:p>
        </p:txBody>
      </p:sp>
      <p:sp>
        <p:nvSpPr>
          <p:cNvPr id="99342" name="Text Box 14">
            <a:extLst>
              <a:ext uri="{FF2B5EF4-FFF2-40B4-BE49-F238E27FC236}">
                <a16:creationId xmlns:a16="http://schemas.microsoft.com/office/drawing/2014/main" id="{01E63DE0-BEF4-4E18-A618-6BFB5F964D50}"/>
              </a:ext>
            </a:extLst>
          </p:cNvPr>
          <p:cNvSpPr txBox="1">
            <a:spLocks noChangeArrowheads="1"/>
          </p:cNvSpPr>
          <p:nvPr/>
        </p:nvSpPr>
        <p:spPr bwMode="auto">
          <a:xfrm>
            <a:off x="323850" y="1700213"/>
            <a:ext cx="8497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hlink"/>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(1) </a:t>
            </a:r>
            <a:r>
              <a:rPr kumimoji="1" lang="zh-CN" altLang="en-US" sz="2400" b="1">
                <a:solidFill>
                  <a:srgbClr val="0033CC"/>
                </a:solidFill>
                <a:latin typeface="Times New Roman" panose="02020603050405020304" pitchFamily="18" charset="0"/>
              </a:rPr>
              <a:t>在覆盖函数中所有最小项的前提下，卡诺圈的个数 </a:t>
            </a:r>
            <a:br>
              <a:rPr kumimoji="1" lang="zh-CN" altLang="en-US" sz="2400" b="1">
                <a:solidFill>
                  <a:srgbClr val="0033CC"/>
                </a:solidFill>
                <a:latin typeface="Times New Roman" panose="02020603050405020304" pitchFamily="18" charset="0"/>
              </a:rPr>
            </a:br>
            <a:r>
              <a:rPr kumimoji="1" lang="zh-CN" altLang="en-US" sz="2400" b="1">
                <a:solidFill>
                  <a:srgbClr val="0033CC"/>
                </a:solidFill>
                <a:latin typeface="Times New Roman" panose="02020603050405020304" pitchFamily="18" charset="0"/>
              </a:rPr>
              <a:t>　　　 应达到最少；</a:t>
            </a:r>
            <a:r>
              <a:rPr kumimoji="1" lang="zh-CN" altLang="en-US" sz="2400">
                <a:solidFill>
                  <a:srgbClr val="0033CC"/>
                </a:solidFill>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9339"/>
                                        </p:tgtEl>
                                        <p:attrNameLst>
                                          <p:attrName>style.visibility</p:attrName>
                                        </p:attrNameLst>
                                      </p:cBhvr>
                                      <p:to>
                                        <p:strVal val="visible"/>
                                      </p:to>
                                    </p:set>
                                    <p:animEffect transition="in" filter="strips(downRight)">
                                      <p:cBhvr>
                                        <p:cTn id="7" dur="500"/>
                                        <p:tgtEl>
                                          <p:spTgt spid="99339"/>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9342"/>
                                        </p:tgtEl>
                                        <p:attrNameLst>
                                          <p:attrName>style.visibility</p:attrName>
                                        </p:attrNameLst>
                                      </p:cBhvr>
                                      <p:to>
                                        <p:strVal val="visible"/>
                                      </p:to>
                                    </p:set>
                                    <p:animEffect transition="in" filter="strips(downRight)">
                                      <p:cBhvr>
                                        <p:cTn id="12" dur="500"/>
                                        <p:tgtEl>
                                          <p:spTgt spid="993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9340"/>
                                        </p:tgtEl>
                                        <p:attrNameLst>
                                          <p:attrName>style.visibility</p:attrName>
                                        </p:attrNameLst>
                                      </p:cBhvr>
                                      <p:to>
                                        <p:strVal val="visible"/>
                                      </p:to>
                                    </p:set>
                                    <p:animEffect transition="in" filter="strips(downRight)">
                                      <p:cBhvr>
                                        <p:cTn id="17" dur="500"/>
                                        <p:tgtEl>
                                          <p:spTgt spid="993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9341"/>
                                        </p:tgtEl>
                                        <p:attrNameLst>
                                          <p:attrName>style.visibility</p:attrName>
                                        </p:attrNameLst>
                                      </p:cBhvr>
                                      <p:to>
                                        <p:strVal val="visible"/>
                                      </p:to>
                                    </p:set>
                                    <p:animEffect transition="in" filter="strips(downRight)">
                                      <p:cBhvr>
                                        <p:cTn id="22" dur="500"/>
                                        <p:tgtEl>
                                          <p:spTgt spid="99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9" grpId="0" autoUpdateAnimBg="0"/>
      <p:bldP spid="99340" grpId="0" autoUpdateAnimBg="0"/>
      <p:bldP spid="99341" grpId="0" autoUpdateAnimBg="0"/>
      <p:bldP spid="99342"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7527" name="Text Box 3">
                <a:extLst>
                  <a:ext uri="{FF2B5EF4-FFF2-40B4-BE49-F238E27FC236}">
                    <a16:creationId xmlns:a16="http://schemas.microsoft.com/office/drawing/2014/main" id="{08FE8F65-F687-480C-AD39-0DB907366E70}"/>
                  </a:ext>
                </a:extLst>
              </p:cNvPr>
              <p:cNvSpPr txBox="1">
                <a:spLocks noChangeArrowheads="1"/>
              </p:cNvSpPr>
              <p:nvPr/>
            </p:nvSpPr>
            <p:spPr bwMode="auto">
              <a:xfrm>
                <a:off x="1547813" y="3474247"/>
                <a:ext cx="6057900" cy="59721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685800" rtl="0" eaLnBrk="1" fontAlgn="auto" latinLnBrk="0" hangingPunct="1">
                  <a:lnSpc>
                    <a:spcPct val="65000"/>
                  </a:lnSpc>
                  <a:spcBef>
                    <a:spcPct val="50000"/>
                  </a:spcBef>
                  <a:spcAft>
                    <a:spcPts val="0"/>
                  </a:spcAft>
                  <a:buClrTx/>
                  <a:buSzTx/>
                  <a:buFontTx/>
                  <a:buNone/>
                  <a:tabLst/>
                  <a:defRPr/>
                </a:pPr>
                <a:r>
                  <a:rPr kumimoji="1" lang="zh-CN" altLang="en-US" sz="1800" b="1" i="0" u="none" strike="noStrike" kern="1200" cap="none" spc="0" normalizeH="0" baseline="0" noProof="0" dirty="0">
                    <a:ln>
                      <a:noFill/>
                    </a:ln>
                    <a:solidFill>
                      <a:srgbClr val="FF9900"/>
                    </a:solidFill>
                    <a:effectLst/>
                    <a:uLnTx/>
                    <a:uFillTx/>
                    <a:latin typeface="Times New Roman" panose="02020603050405020304" pitchFamily="18" charset="0"/>
                    <a:ea typeface="宋体" panose="02010600030101010101" pitchFamily="2" charset="-122"/>
                    <a:cs typeface="+mn-cs"/>
                  </a:rPr>
                  <a:t>　　</a:t>
                </a:r>
                <a:r>
                  <a:rPr kumimoji="1" lang="en-US" altLang="zh-CN" sz="1800" b="1" i="0" u="none" strike="noStrike" kern="1200" cap="none" spc="0" normalizeH="0" baseline="0" noProof="0" dirty="0">
                    <a:ln>
                      <a:noFill/>
                    </a:ln>
                    <a:solidFill>
                      <a:srgbClr val="993300"/>
                    </a:solidFill>
                    <a:effectLst/>
                    <a:uLnTx/>
                    <a:uFillTx/>
                    <a:latin typeface="Times New Roman" panose="02020603050405020304" pitchFamily="18" charset="0"/>
                    <a:ea typeface="宋体" panose="02010600030101010101" pitchFamily="2" charset="-122"/>
                    <a:cs typeface="+mn-cs"/>
                  </a:rPr>
                  <a:t>(1)</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作出</a:t>
                </a:r>
                <a:r>
                  <a:rPr kumimoji="1" lang="en-US" altLang="zh-CN"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F</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的卡诺图，求出反函数</a:t>
                </a:r>
                <a14:m>
                  <m:oMath xmlns:m="http://schemas.openxmlformats.org/officeDocument/2006/math">
                    <m:acc>
                      <m:accPr>
                        <m:chr m:val="̅"/>
                        <m:ctrlPr>
                          <a:rPr kumimoji="1" lang="en-US" altLang="zh-CN" sz="1800" b="1" i="1" u="none" strike="noStrike" kern="1200" cap="none" spc="0" normalizeH="0" baseline="0" noProof="0" dirty="0">
                            <a:ln>
                              <a:noFill/>
                            </a:ln>
                            <a:solidFill>
                              <a:srgbClr val="A60000"/>
                            </a:solidFill>
                            <a:effectLst/>
                            <a:uLnTx/>
                            <a:uFillTx/>
                            <a:latin typeface="Cambria Math" panose="02040503050406030204" pitchFamily="18" charset="0"/>
                            <a:cs typeface="+mn-cs"/>
                          </a:rPr>
                        </m:ctrlPr>
                      </m:accPr>
                      <m:e>
                        <m:r>
                          <m:rPr>
                            <m:sty m:val="p"/>
                          </m:rPr>
                          <a:rPr kumimoji="1" lang="en-US" altLang="zh-CN" sz="1800" b="1" i="1" u="none" strike="noStrike" kern="1200" cap="none" spc="0" normalizeH="0" baseline="0" noProof="0" dirty="0">
                            <a:ln>
                              <a:noFill/>
                            </a:ln>
                            <a:solidFill>
                              <a:srgbClr val="A60000"/>
                            </a:solidFill>
                            <a:effectLst/>
                            <a:uLnTx/>
                            <a:uFillTx/>
                            <a:latin typeface="Cambria Math" panose="02040503050406030204" pitchFamily="18" charset="0"/>
                            <a:cs typeface="+mn-cs"/>
                          </a:rPr>
                          <m:t>F</m:t>
                        </m:r>
                      </m:e>
                    </m:acc>
                  </m:oMath>
                </a14:m>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的最简“与</a:t>
                </a:r>
                <a:r>
                  <a:rPr kumimoji="1" lang="en-US" altLang="zh-CN"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或”表</a:t>
                </a:r>
              </a:p>
              <a:p>
                <a:pPr marL="0" marR="0" lvl="0" indent="0" algn="just" defTabSz="685800" rtl="0" eaLnBrk="1" fontAlgn="auto" latinLnBrk="0" hangingPunct="1">
                  <a:lnSpc>
                    <a:spcPct val="65000"/>
                  </a:lnSpc>
                  <a:spcBef>
                    <a:spcPct val="50000"/>
                  </a:spcBef>
                  <a:spcAft>
                    <a:spcPts val="0"/>
                  </a:spcAft>
                  <a:buClrTx/>
                  <a:buSzTx/>
                  <a:buFontTx/>
                  <a:buNone/>
                  <a:tabLst/>
                  <a:defRPr/>
                </a:pP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达式</a:t>
                </a:r>
                <a:r>
                  <a:rPr kumimoji="1" lang="en-US" altLang="zh-CN"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合并卡诺图上的</a:t>
                </a:r>
                <a:r>
                  <a:rPr kumimoji="1" lang="en-US" altLang="zh-CN"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0</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方格</a:t>
                </a:r>
                <a:r>
                  <a:rPr kumimoji="1" lang="en-US" altLang="zh-CN"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 </a:t>
                </a:r>
              </a:p>
            </p:txBody>
          </p:sp>
        </mc:Choice>
        <mc:Fallback xmlns="">
          <p:sp>
            <p:nvSpPr>
              <p:cNvPr id="107527" name="Text Box 3">
                <a:extLst>
                  <a:ext uri="{FF2B5EF4-FFF2-40B4-BE49-F238E27FC236}">
                    <a16:creationId xmlns:a16="http://schemas.microsoft.com/office/drawing/2014/main" id="{08FE8F65-F687-480C-AD39-0DB907366E70}"/>
                  </a:ext>
                </a:extLst>
              </p:cNvPr>
              <p:cNvSpPr txBox="1">
                <a:spLocks noRot="1" noChangeAspect="1" noMove="1" noResize="1" noEditPoints="1" noAdjustHandles="1" noChangeArrowheads="1" noChangeShapeType="1" noTextEdit="1"/>
              </p:cNvSpPr>
              <p:nvPr/>
            </p:nvSpPr>
            <p:spPr bwMode="auto">
              <a:xfrm>
                <a:off x="1547813" y="3474247"/>
                <a:ext cx="6057900" cy="597215"/>
              </a:xfrm>
              <a:prstGeom prst="rect">
                <a:avLst/>
              </a:prstGeom>
              <a:blipFill>
                <a:blip r:embed="rId2"/>
                <a:stretch>
                  <a:fillRect l="-905" t="-23469" b="-1632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525" name="Text Box 6">
                <a:extLst>
                  <a:ext uri="{FF2B5EF4-FFF2-40B4-BE49-F238E27FC236}">
                    <a16:creationId xmlns:a16="http://schemas.microsoft.com/office/drawing/2014/main" id="{EE144086-25A3-433D-BEF6-388183CADF5F}"/>
                  </a:ext>
                </a:extLst>
              </p:cNvPr>
              <p:cNvSpPr txBox="1">
                <a:spLocks noChangeArrowheads="1"/>
              </p:cNvSpPr>
              <p:nvPr/>
            </p:nvSpPr>
            <p:spPr bwMode="auto">
              <a:xfrm>
                <a:off x="1547813" y="4691062"/>
                <a:ext cx="6057900" cy="59721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685800" rtl="0" eaLnBrk="1" fontAlgn="auto" latinLnBrk="0" hangingPunct="1">
                  <a:lnSpc>
                    <a:spcPct val="65000"/>
                  </a:lnSpc>
                  <a:spcBef>
                    <a:spcPct val="50000"/>
                  </a:spcBef>
                  <a:spcAft>
                    <a:spcPts val="0"/>
                  </a:spcAft>
                  <a:buClrTx/>
                  <a:buSzTx/>
                  <a:buFontTx/>
                  <a:buNone/>
                  <a:tabLst/>
                  <a:defRPr/>
                </a:pPr>
                <a:r>
                  <a:rPr kumimoji="1" lang="zh-CN" altLang="en-US" sz="1800" b="1" i="0" u="none" strike="noStrike" kern="1200" cap="none" spc="0" normalizeH="0" baseline="0" noProof="0" dirty="0">
                    <a:ln>
                      <a:noFill/>
                    </a:ln>
                    <a:solidFill>
                      <a:srgbClr val="FF3300"/>
                    </a:solidFill>
                    <a:effectLst/>
                    <a:uLnTx/>
                    <a:uFillTx/>
                    <a:latin typeface="Times New Roman" panose="02020603050405020304" pitchFamily="18" charset="0"/>
                    <a:ea typeface="宋体" panose="02010600030101010101" pitchFamily="2" charset="-122"/>
                    <a:cs typeface="+mn-cs"/>
                  </a:rPr>
                  <a:t>　　</a:t>
                </a:r>
                <a:r>
                  <a:rPr kumimoji="1" lang="en-US" altLang="zh-CN" sz="1800" b="1" i="0" u="none" strike="noStrike" kern="1200" cap="none" spc="0" normalizeH="0" baseline="0" noProof="0" dirty="0">
                    <a:ln>
                      <a:noFill/>
                    </a:ln>
                    <a:solidFill>
                      <a:srgbClr val="993300"/>
                    </a:solidFill>
                    <a:effectLst/>
                    <a:uLnTx/>
                    <a:uFillTx/>
                    <a:latin typeface="Times New Roman" panose="02020603050405020304" pitchFamily="18" charset="0"/>
                    <a:ea typeface="宋体" panose="02010600030101010101" pitchFamily="2" charset="-122"/>
                    <a:cs typeface="+mn-cs"/>
                  </a:rPr>
                  <a:t>(2)</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对</a:t>
                </a:r>
                <a14:m>
                  <m:oMath xmlns:m="http://schemas.openxmlformats.org/officeDocument/2006/math">
                    <m:acc>
                      <m:accPr>
                        <m:chr m:val="̅"/>
                        <m:ctrlPr>
                          <a:rPr kumimoji="1" lang="en-US" altLang="zh-CN" sz="1800" b="1" i="1" u="none" strike="noStrike" kern="1200" cap="none" spc="0" normalizeH="0" baseline="0" noProof="0" dirty="0">
                            <a:ln>
                              <a:noFill/>
                            </a:ln>
                            <a:solidFill>
                              <a:srgbClr val="A60000"/>
                            </a:solidFill>
                            <a:effectLst/>
                            <a:uLnTx/>
                            <a:uFillTx/>
                            <a:latin typeface="Cambria Math" panose="02040503050406030204" pitchFamily="18" charset="0"/>
                            <a:cs typeface="+mn-cs"/>
                          </a:rPr>
                        </m:ctrlPr>
                      </m:accPr>
                      <m:e>
                        <m:r>
                          <m:rPr>
                            <m:sty m:val="p"/>
                          </m:rPr>
                          <a:rPr kumimoji="1" lang="en-US" altLang="zh-CN" sz="1800" b="1" i="1" u="none" strike="noStrike" kern="1200" cap="none" spc="0" normalizeH="0" baseline="0" noProof="0" dirty="0">
                            <a:ln>
                              <a:noFill/>
                            </a:ln>
                            <a:solidFill>
                              <a:srgbClr val="A60000"/>
                            </a:solidFill>
                            <a:effectLst/>
                            <a:uLnTx/>
                            <a:uFillTx/>
                            <a:latin typeface="Cambria Math" panose="02040503050406030204" pitchFamily="18" charset="0"/>
                            <a:cs typeface="+mn-cs"/>
                          </a:rPr>
                          <m:t>F</m:t>
                        </m:r>
                      </m:e>
                    </m:acc>
                    <m:r>
                      <a:rPr kumimoji="1" lang="en-US" altLang="zh-CN" sz="1800" b="1" i="1" u="none" strike="noStrike" kern="1200" cap="none" spc="0" normalizeH="0" baseline="0" noProof="0" dirty="0">
                        <a:ln>
                          <a:noFill/>
                        </a:ln>
                        <a:solidFill>
                          <a:srgbClr val="A60000"/>
                        </a:solidFill>
                        <a:effectLst/>
                        <a:uLnTx/>
                        <a:uFillTx/>
                        <a:latin typeface="Cambria Math" panose="02040503050406030204" pitchFamily="18" charset="0"/>
                        <a:cs typeface="+mn-cs"/>
                      </a:rPr>
                      <m:t> </m:t>
                    </m:r>
                  </m:oMath>
                </a14:m>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的最简“与</a:t>
                </a:r>
                <a:r>
                  <a:rPr kumimoji="1" lang="en-US" altLang="zh-CN"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或”表达式取反，得到函数</a:t>
                </a:r>
                <a:r>
                  <a:rPr kumimoji="1" lang="en-US" altLang="zh-CN"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F</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的</a:t>
                </a:r>
              </a:p>
              <a:p>
                <a:pPr marL="0" marR="0" lvl="0" indent="0" algn="just" defTabSz="685800" rtl="0" eaLnBrk="1" fontAlgn="auto" latinLnBrk="0" hangingPunct="1">
                  <a:lnSpc>
                    <a:spcPct val="65000"/>
                  </a:lnSpc>
                  <a:spcBef>
                    <a:spcPct val="50000"/>
                  </a:spcBef>
                  <a:spcAft>
                    <a:spcPts val="0"/>
                  </a:spcAft>
                  <a:buClrTx/>
                  <a:buSzTx/>
                  <a:buFontTx/>
                  <a:buNone/>
                  <a:tabLst/>
                  <a:defRPr/>
                </a:pP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最简“或</a:t>
                </a:r>
                <a:r>
                  <a:rPr kumimoji="1" lang="en-US" altLang="zh-CN"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与”表达式。 </a:t>
                </a:r>
              </a:p>
            </p:txBody>
          </p:sp>
        </mc:Choice>
        <mc:Fallback xmlns="">
          <p:sp>
            <p:nvSpPr>
              <p:cNvPr id="107525" name="Text Box 6">
                <a:extLst>
                  <a:ext uri="{FF2B5EF4-FFF2-40B4-BE49-F238E27FC236}">
                    <a16:creationId xmlns:a16="http://schemas.microsoft.com/office/drawing/2014/main" id="{EE144086-25A3-433D-BEF6-388183CADF5F}"/>
                  </a:ext>
                </a:extLst>
              </p:cNvPr>
              <p:cNvSpPr txBox="1">
                <a:spLocks noRot="1" noChangeAspect="1" noMove="1" noResize="1" noEditPoints="1" noAdjustHandles="1" noChangeArrowheads="1" noChangeShapeType="1" noTextEdit="1"/>
              </p:cNvSpPr>
              <p:nvPr/>
            </p:nvSpPr>
            <p:spPr bwMode="auto">
              <a:xfrm>
                <a:off x="1547813" y="4691062"/>
                <a:ext cx="6057900" cy="597215"/>
              </a:xfrm>
              <a:prstGeom prst="rect">
                <a:avLst/>
              </a:prstGeom>
              <a:blipFill>
                <a:blip r:embed="rId3"/>
                <a:stretch>
                  <a:fillRect l="-905" t="-23711" b="-1752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1080" name="Text Box 8">
            <a:extLst>
              <a:ext uri="{FF2B5EF4-FFF2-40B4-BE49-F238E27FC236}">
                <a16:creationId xmlns:a16="http://schemas.microsoft.com/office/drawing/2014/main" id="{25695CEF-0545-4F9E-A798-B3C71D294F61}"/>
              </a:ext>
            </a:extLst>
          </p:cNvPr>
          <p:cNvSpPr txBox="1">
            <a:spLocks noChangeArrowheads="1"/>
          </p:cNvSpPr>
          <p:nvPr/>
        </p:nvSpPr>
        <p:spPr bwMode="auto">
          <a:xfrm>
            <a:off x="1479947" y="1264855"/>
            <a:ext cx="6184106" cy="1613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1" lang="en-US" altLang="zh-CN" sz="2100" b="1" i="0" u="none" strike="noStrike" kern="1200" cap="none" spc="0" normalizeH="0" baseline="0" noProof="0" dirty="0">
                <a:ln>
                  <a:noFill/>
                </a:ln>
                <a:solidFill>
                  <a:srgbClr val="0033CC"/>
                </a:solidFill>
                <a:effectLst/>
                <a:uLnTx/>
                <a:uFillTx/>
                <a:latin typeface="宋体" panose="02010600030101010101" pitchFamily="2" charset="-122"/>
                <a:ea typeface="宋体" panose="02010600030101010101" pitchFamily="2" charset="-122"/>
                <a:cs typeface="+mn-cs"/>
              </a:rPr>
              <a:t>3. </a:t>
            </a:r>
            <a:r>
              <a:rPr kumimoji="1" lang="zh-CN" altLang="en-US" sz="2100" b="1" i="0" u="none" strike="noStrike" kern="1200" cap="none" spc="0" normalizeH="0" baseline="0" noProof="0" dirty="0">
                <a:ln>
                  <a:noFill/>
                </a:ln>
                <a:solidFill>
                  <a:srgbClr val="0033CC"/>
                </a:solidFill>
                <a:effectLst/>
                <a:uLnTx/>
                <a:uFillTx/>
                <a:latin typeface="宋体" panose="02010600030101010101" pitchFamily="2" charset="-122"/>
                <a:ea typeface="宋体" panose="02010600030101010101" pitchFamily="2" charset="-122"/>
                <a:cs typeface="+mn-cs"/>
              </a:rPr>
              <a:t>求逻辑函数最简“或</a:t>
            </a:r>
            <a:r>
              <a:rPr kumimoji="1" lang="en-US" altLang="zh-CN" sz="2100" b="1" i="0" u="none" strike="noStrike" kern="1200" cap="none" spc="0" normalizeH="0" baseline="0" noProof="0" dirty="0">
                <a:ln>
                  <a:noFill/>
                </a:ln>
                <a:solidFill>
                  <a:srgbClr val="0033CC"/>
                </a:solidFill>
                <a:effectLst/>
                <a:uLnTx/>
                <a:uFillTx/>
                <a:latin typeface="宋体" panose="02010600030101010101" pitchFamily="2" charset="-122"/>
                <a:ea typeface="宋体" panose="02010600030101010101" pitchFamily="2" charset="-122"/>
                <a:cs typeface="+mn-cs"/>
              </a:rPr>
              <a:t>-</a:t>
            </a:r>
            <a:r>
              <a:rPr kumimoji="1" lang="zh-CN" altLang="en-US" sz="2100" b="1" i="0" u="none" strike="noStrike" kern="1200" cap="none" spc="0" normalizeH="0" baseline="0" noProof="0" dirty="0">
                <a:ln>
                  <a:noFill/>
                </a:ln>
                <a:solidFill>
                  <a:srgbClr val="0033CC"/>
                </a:solidFill>
                <a:effectLst/>
                <a:uLnTx/>
                <a:uFillTx/>
                <a:latin typeface="宋体" panose="02010600030101010101" pitchFamily="2" charset="-122"/>
                <a:ea typeface="宋体" panose="02010600030101010101" pitchFamily="2" charset="-122"/>
                <a:cs typeface="+mn-cs"/>
              </a:rPr>
              <a:t>与”表达式的一般步骤</a:t>
            </a:r>
            <a:br>
              <a:rPr kumimoji="1" lang="zh-CN" altLang="en-US" sz="21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mn-cs"/>
              </a:rPr>
            </a:b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当给定逻辑函数为“与</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或</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”表达式或标准“与</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或</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表达式时，通常采用</a:t>
            </a:r>
            <a:r>
              <a:rPr kumimoji="1" lang="zh-CN" altLang="en-US" sz="1800" b="1" i="0" u="none" strike="noStrike" kern="1200" cap="none" spc="0" normalizeH="0" baseline="0" noProof="0" dirty="0">
                <a:ln>
                  <a:noFill/>
                </a:ln>
                <a:solidFill>
                  <a:srgbClr val="A60000"/>
                </a:solidFill>
                <a:effectLst/>
                <a:uLnTx/>
                <a:uFillTx/>
                <a:latin typeface="Times New Roman" panose="02020603050405020304" pitchFamily="18" charset="0"/>
                <a:ea typeface="宋体" panose="02010600030101010101" pitchFamily="2" charset="-122"/>
                <a:cs typeface="+mn-cs"/>
              </a:rPr>
              <a:t>“两次取反法”。</a:t>
            </a:r>
            <a:b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具体如下：</a:t>
            </a:r>
          </a:p>
        </p:txBody>
      </p:sp>
    </p:spTree>
    <p:extLst>
      <p:ext uri="{BB962C8B-B14F-4D97-AF65-F5344CB8AC3E}">
        <p14:creationId xmlns:p14="http://schemas.microsoft.com/office/powerpoint/2010/main" val="1880336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1080"/>
                                        </p:tgtEl>
                                        <p:attrNameLst>
                                          <p:attrName>style.visibility</p:attrName>
                                        </p:attrNameLst>
                                      </p:cBhvr>
                                      <p:to>
                                        <p:strVal val="visible"/>
                                      </p:to>
                                    </p:set>
                                    <p:animEffect transition="in" filter="strips(downRight)">
                                      <p:cBhvr>
                                        <p:cTn id="7" dur="500"/>
                                        <p:tgtEl>
                                          <p:spTgt spid="13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0"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5" name="Group 3">
            <a:extLst>
              <a:ext uri="{FF2B5EF4-FFF2-40B4-BE49-F238E27FC236}">
                <a16:creationId xmlns:a16="http://schemas.microsoft.com/office/drawing/2014/main" id="{745C1E85-8791-4C40-A3B6-00B45EC8A418}"/>
              </a:ext>
            </a:extLst>
          </p:cNvPr>
          <p:cNvGrpSpPr>
            <a:grpSpLocks/>
          </p:cNvGrpSpPr>
          <p:nvPr/>
        </p:nvGrpSpPr>
        <p:grpSpPr bwMode="auto">
          <a:xfrm>
            <a:off x="468313" y="620713"/>
            <a:ext cx="8091487" cy="1295400"/>
            <a:chOff x="288" y="528"/>
            <a:chExt cx="5097" cy="816"/>
          </a:xfrm>
        </p:grpSpPr>
        <p:sp>
          <p:nvSpPr>
            <p:cNvPr id="108611" name="Text Box 4">
              <a:extLst>
                <a:ext uri="{FF2B5EF4-FFF2-40B4-BE49-F238E27FC236}">
                  <a16:creationId xmlns:a16="http://schemas.microsoft.com/office/drawing/2014/main" id="{45EDEF57-94FC-454C-BA8F-D71A10611E29}"/>
                </a:ext>
              </a:extLst>
            </p:cNvPr>
            <p:cNvSpPr txBox="1">
              <a:spLocks noChangeArrowheads="1"/>
            </p:cNvSpPr>
            <p:nvPr/>
          </p:nvSpPr>
          <p:spPr bwMode="auto">
            <a:xfrm>
              <a:off x="288" y="528"/>
              <a:ext cx="50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latin typeface="Times New Roman" panose="02020603050405020304" pitchFamily="18" charset="0"/>
                </a:rPr>
                <a:t>　　</a:t>
              </a:r>
              <a:r>
                <a:rPr kumimoji="1" lang="zh-CN" altLang="en-US" sz="2400" b="1">
                  <a:solidFill>
                    <a:srgbClr val="A60000"/>
                  </a:solidFill>
                  <a:latin typeface="Times New Roman" panose="02020603050405020304" pitchFamily="18" charset="0"/>
                </a:rPr>
                <a:t>例    </a:t>
              </a:r>
              <a:r>
                <a:rPr kumimoji="1" lang="zh-CN" altLang="en-US" sz="2400">
                  <a:latin typeface="Times New Roman" panose="02020603050405020304" pitchFamily="18" charset="0"/>
                </a:rPr>
                <a:t>用卡诺图求逻辑函数 </a:t>
              </a:r>
            </a:p>
          </p:txBody>
        </p:sp>
        <p:sp>
          <p:nvSpPr>
            <p:cNvPr id="108612" name="Text Box 5">
              <a:extLst>
                <a:ext uri="{FF2B5EF4-FFF2-40B4-BE49-F238E27FC236}">
                  <a16:creationId xmlns:a16="http://schemas.microsoft.com/office/drawing/2014/main" id="{E75E3435-D252-4A0D-82C5-301AF48A6C91}"/>
                </a:ext>
              </a:extLst>
            </p:cNvPr>
            <p:cNvSpPr txBox="1">
              <a:spLocks noChangeArrowheads="1"/>
            </p:cNvSpPr>
            <p:nvPr/>
          </p:nvSpPr>
          <p:spPr bwMode="auto">
            <a:xfrm>
              <a:off x="288" y="1056"/>
              <a:ext cx="50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的最简“或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 </a:t>
              </a:r>
            </a:p>
          </p:txBody>
        </p:sp>
        <p:graphicFrame>
          <p:nvGraphicFramePr>
            <p:cNvPr id="108613" name="Object 6">
              <a:extLst>
                <a:ext uri="{FF2B5EF4-FFF2-40B4-BE49-F238E27FC236}">
                  <a16:creationId xmlns:a16="http://schemas.microsoft.com/office/drawing/2014/main" id="{345C22C8-C20B-4D65-B0D3-DD7B4C1489EE}"/>
                </a:ext>
              </a:extLst>
            </p:cNvPr>
            <p:cNvGraphicFramePr>
              <a:graphicFrameLocks noChangeAspect="1"/>
            </p:cNvGraphicFramePr>
            <p:nvPr/>
          </p:nvGraphicFramePr>
          <p:xfrm>
            <a:off x="1497" y="798"/>
            <a:ext cx="2592" cy="306"/>
          </p:xfrm>
          <a:graphic>
            <a:graphicData uri="http://schemas.openxmlformats.org/presentationml/2006/ole">
              <mc:AlternateContent xmlns:mc="http://schemas.openxmlformats.org/markup-compatibility/2006">
                <mc:Choice xmlns:v="urn:schemas-microsoft-com:vml" Requires="v">
                  <p:oleObj r:id="rId4" imgW="2184400" imgH="254000" progId="Equation.3">
                    <p:embed/>
                  </p:oleObj>
                </mc:Choice>
                <mc:Fallback>
                  <p:oleObj r:id="rId4" imgW="2184400" imgH="254000" progId="Equation.3">
                    <p:embed/>
                    <p:pic>
                      <p:nvPicPr>
                        <p:cNvPr id="0" name="Object 6"/>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497" y="798"/>
                          <a:ext cx="2592"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0359" name="Text Box 7">
            <a:extLst>
              <a:ext uri="{FF2B5EF4-FFF2-40B4-BE49-F238E27FC236}">
                <a16:creationId xmlns:a16="http://schemas.microsoft.com/office/drawing/2014/main" id="{1E97ED54-F803-453A-81AC-D3B5F0AC6C98}"/>
              </a:ext>
            </a:extLst>
          </p:cNvPr>
          <p:cNvSpPr txBox="1">
            <a:spLocks noChangeArrowheads="1"/>
          </p:cNvSpPr>
          <p:nvPr/>
        </p:nvSpPr>
        <p:spPr bwMode="auto">
          <a:xfrm>
            <a:off x="684213" y="2420938"/>
            <a:ext cx="3581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chemeClr val="accent1"/>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解</a:t>
            </a:r>
            <a:r>
              <a:rPr kumimoji="1" lang="zh-CN" altLang="en-US" sz="2400" b="1">
                <a:solidFill>
                  <a:schemeClr val="accent1"/>
                </a:solidFill>
                <a:latin typeface="Times New Roman" panose="02020603050405020304" pitchFamily="18" charset="0"/>
              </a:rPr>
              <a:t>　</a:t>
            </a:r>
            <a:r>
              <a:rPr kumimoji="1" lang="zh-CN" altLang="en-US" sz="2400">
                <a:latin typeface="Times New Roman" panose="02020603050405020304" pitchFamily="18" charset="0"/>
              </a:rPr>
              <a:t>用卡诺图化简给定函数的过程如右图所示，得到：</a:t>
            </a:r>
          </a:p>
        </p:txBody>
      </p:sp>
      <p:grpSp>
        <p:nvGrpSpPr>
          <p:cNvPr id="100361" name="Group 9">
            <a:extLst>
              <a:ext uri="{FF2B5EF4-FFF2-40B4-BE49-F238E27FC236}">
                <a16:creationId xmlns:a16="http://schemas.microsoft.com/office/drawing/2014/main" id="{FECA0897-FA7C-442C-AEAF-F224878C2278}"/>
              </a:ext>
            </a:extLst>
          </p:cNvPr>
          <p:cNvGrpSpPr>
            <a:grpSpLocks/>
          </p:cNvGrpSpPr>
          <p:nvPr/>
        </p:nvGrpSpPr>
        <p:grpSpPr bwMode="auto">
          <a:xfrm>
            <a:off x="4356100" y="1557338"/>
            <a:ext cx="4503738" cy="3525837"/>
            <a:chOff x="1488" y="1872"/>
            <a:chExt cx="2837" cy="2221"/>
          </a:xfrm>
        </p:grpSpPr>
        <p:sp>
          <p:nvSpPr>
            <p:cNvPr id="108555" name="Rectangle 10">
              <a:extLst>
                <a:ext uri="{FF2B5EF4-FFF2-40B4-BE49-F238E27FC236}">
                  <a16:creationId xmlns:a16="http://schemas.microsoft.com/office/drawing/2014/main" id="{D1E8F6D4-9D24-4494-9D5F-A4147EAAA711}"/>
                </a:ext>
              </a:extLst>
            </p:cNvPr>
            <p:cNvSpPr>
              <a:spLocks noChangeArrowheads="1"/>
            </p:cNvSpPr>
            <p:nvPr/>
          </p:nvSpPr>
          <p:spPr bwMode="auto">
            <a:xfrm>
              <a:off x="3335" y="337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8556" name="Rectangle 11">
              <a:extLst>
                <a:ext uri="{FF2B5EF4-FFF2-40B4-BE49-F238E27FC236}">
                  <a16:creationId xmlns:a16="http://schemas.microsoft.com/office/drawing/2014/main" id="{4D90B26D-9689-4BA8-B119-C8A61CB6F387}"/>
                </a:ext>
              </a:extLst>
            </p:cNvPr>
            <p:cNvSpPr>
              <a:spLocks noChangeArrowheads="1"/>
            </p:cNvSpPr>
            <p:nvPr/>
          </p:nvSpPr>
          <p:spPr bwMode="auto">
            <a:xfrm>
              <a:off x="2876" y="337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8557" name="Rectangle 12">
              <a:extLst>
                <a:ext uri="{FF2B5EF4-FFF2-40B4-BE49-F238E27FC236}">
                  <a16:creationId xmlns:a16="http://schemas.microsoft.com/office/drawing/2014/main" id="{7F90676C-93F5-4F91-BFEF-CAE50B36390B}"/>
                </a:ext>
              </a:extLst>
            </p:cNvPr>
            <p:cNvSpPr>
              <a:spLocks noChangeArrowheads="1"/>
            </p:cNvSpPr>
            <p:nvPr/>
          </p:nvSpPr>
          <p:spPr bwMode="auto">
            <a:xfrm>
              <a:off x="2418" y="337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8558" name="Rectangle 13">
              <a:extLst>
                <a:ext uri="{FF2B5EF4-FFF2-40B4-BE49-F238E27FC236}">
                  <a16:creationId xmlns:a16="http://schemas.microsoft.com/office/drawing/2014/main" id="{5689899F-063F-46B8-B889-B6BCB1741B24}"/>
                </a:ext>
              </a:extLst>
            </p:cNvPr>
            <p:cNvSpPr>
              <a:spLocks noChangeArrowheads="1"/>
            </p:cNvSpPr>
            <p:nvPr/>
          </p:nvSpPr>
          <p:spPr bwMode="auto">
            <a:xfrm>
              <a:off x="1959" y="337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8559" name="Rectangle 14">
              <a:extLst>
                <a:ext uri="{FF2B5EF4-FFF2-40B4-BE49-F238E27FC236}">
                  <a16:creationId xmlns:a16="http://schemas.microsoft.com/office/drawing/2014/main" id="{CE194EE3-8991-4A23-BCAC-A2CC95A7708E}"/>
                </a:ext>
              </a:extLst>
            </p:cNvPr>
            <p:cNvSpPr>
              <a:spLocks noChangeArrowheads="1"/>
            </p:cNvSpPr>
            <p:nvPr/>
          </p:nvSpPr>
          <p:spPr bwMode="auto">
            <a:xfrm>
              <a:off x="3335" y="308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8560" name="Rectangle 15">
              <a:extLst>
                <a:ext uri="{FF2B5EF4-FFF2-40B4-BE49-F238E27FC236}">
                  <a16:creationId xmlns:a16="http://schemas.microsoft.com/office/drawing/2014/main" id="{9DD55C42-B125-4C1C-A7C9-C5FA9537281E}"/>
                </a:ext>
              </a:extLst>
            </p:cNvPr>
            <p:cNvSpPr>
              <a:spLocks noChangeArrowheads="1"/>
            </p:cNvSpPr>
            <p:nvPr/>
          </p:nvSpPr>
          <p:spPr bwMode="auto">
            <a:xfrm>
              <a:off x="2876" y="308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8561" name="Rectangle 16">
              <a:extLst>
                <a:ext uri="{FF2B5EF4-FFF2-40B4-BE49-F238E27FC236}">
                  <a16:creationId xmlns:a16="http://schemas.microsoft.com/office/drawing/2014/main" id="{CA5D0421-D2B8-4FD0-B9F6-F142745B15D5}"/>
                </a:ext>
              </a:extLst>
            </p:cNvPr>
            <p:cNvSpPr>
              <a:spLocks noChangeArrowheads="1"/>
            </p:cNvSpPr>
            <p:nvPr/>
          </p:nvSpPr>
          <p:spPr bwMode="auto">
            <a:xfrm>
              <a:off x="2418" y="308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8562" name="Rectangle 17">
              <a:extLst>
                <a:ext uri="{FF2B5EF4-FFF2-40B4-BE49-F238E27FC236}">
                  <a16:creationId xmlns:a16="http://schemas.microsoft.com/office/drawing/2014/main" id="{C4F4BD1F-6970-4AC7-847E-55DF19D81325}"/>
                </a:ext>
              </a:extLst>
            </p:cNvPr>
            <p:cNvSpPr>
              <a:spLocks noChangeArrowheads="1"/>
            </p:cNvSpPr>
            <p:nvPr/>
          </p:nvSpPr>
          <p:spPr bwMode="auto">
            <a:xfrm>
              <a:off x="1959" y="308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8563" name="Rectangle 18">
              <a:extLst>
                <a:ext uri="{FF2B5EF4-FFF2-40B4-BE49-F238E27FC236}">
                  <a16:creationId xmlns:a16="http://schemas.microsoft.com/office/drawing/2014/main" id="{5233B93C-EE90-4847-A00B-30CBDCC43DA7}"/>
                </a:ext>
              </a:extLst>
            </p:cNvPr>
            <p:cNvSpPr>
              <a:spLocks noChangeArrowheads="1"/>
            </p:cNvSpPr>
            <p:nvPr/>
          </p:nvSpPr>
          <p:spPr bwMode="auto">
            <a:xfrm>
              <a:off x="3335" y="271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8564" name="Rectangle 19">
              <a:extLst>
                <a:ext uri="{FF2B5EF4-FFF2-40B4-BE49-F238E27FC236}">
                  <a16:creationId xmlns:a16="http://schemas.microsoft.com/office/drawing/2014/main" id="{DD44CC71-4CC9-48D4-8D1D-1C6ADB322154}"/>
                </a:ext>
              </a:extLst>
            </p:cNvPr>
            <p:cNvSpPr>
              <a:spLocks noChangeArrowheads="1"/>
            </p:cNvSpPr>
            <p:nvPr/>
          </p:nvSpPr>
          <p:spPr bwMode="auto">
            <a:xfrm>
              <a:off x="3335" y="239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8565" name="Rectangle 20">
              <a:extLst>
                <a:ext uri="{FF2B5EF4-FFF2-40B4-BE49-F238E27FC236}">
                  <a16:creationId xmlns:a16="http://schemas.microsoft.com/office/drawing/2014/main" id="{3C3F04E2-CEA2-421A-A97D-57FDA862F749}"/>
                </a:ext>
              </a:extLst>
            </p:cNvPr>
            <p:cNvSpPr>
              <a:spLocks noChangeArrowheads="1"/>
            </p:cNvSpPr>
            <p:nvPr/>
          </p:nvSpPr>
          <p:spPr bwMode="auto">
            <a:xfrm>
              <a:off x="2876" y="271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8566" name="Rectangle 21">
              <a:extLst>
                <a:ext uri="{FF2B5EF4-FFF2-40B4-BE49-F238E27FC236}">
                  <a16:creationId xmlns:a16="http://schemas.microsoft.com/office/drawing/2014/main" id="{475CFEC9-7802-4582-ABD4-BCC94B1447C4}"/>
                </a:ext>
              </a:extLst>
            </p:cNvPr>
            <p:cNvSpPr>
              <a:spLocks noChangeArrowheads="1"/>
            </p:cNvSpPr>
            <p:nvPr/>
          </p:nvSpPr>
          <p:spPr bwMode="auto">
            <a:xfrm>
              <a:off x="2876" y="239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a:solidFill>
                  <a:srgbClr val="FF3300"/>
                </a:solidFill>
                <a:latin typeface="Times New Roman" panose="02020603050405020304" pitchFamily="18" charset="0"/>
              </a:endParaRPr>
            </a:p>
          </p:txBody>
        </p:sp>
        <p:sp>
          <p:nvSpPr>
            <p:cNvPr id="108567" name="Rectangle 22">
              <a:extLst>
                <a:ext uri="{FF2B5EF4-FFF2-40B4-BE49-F238E27FC236}">
                  <a16:creationId xmlns:a16="http://schemas.microsoft.com/office/drawing/2014/main" id="{A37E0F34-9CC9-40B9-90B2-64AB00398F9E}"/>
                </a:ext>
              </a:extLst>
            </p:cNvPr>
            <p:cNvSpPr>
              <a:spLocks noChangeArrowheads="1"/>
            </p:cNvSpPr>
            <p:nvPr/>
          </p:nvSpPr>
          <p:spPr bwMode="auto">
            <a:xfrm>
              <a:off x="2418" y="271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108568" name="Rectangle 23">
              <a:extLst>
                <a:ext uri="{FF2B5EF4-FFF2-40B4-BE49-F238E27FC236}">
                  <a16:creationId xmlns:a16="http://schemas.microsoft.com/office/drawing/2014/main" id="{9BD29862-9A63-422C-8EC4-9E272D71930D}"/>
                </a:ext>
              </a:extLst>
            </p:cNvPr>
            <p:cNvSpPr>
              <a:spLocks noChangeArrowheads="1"/>
            </p:cNvSpPr>
            <p:nvPr/>
          </p:nvSpPr>
          <p:spPr bwMode="auto">
            <a:xfrm>
              <a:off x="1959" y="271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108569" name="Rectangle 24">
              <a:extLst>
                <a:ext uri="{FF2B5EF4-FFF2-40B4-BE49-F238E27FC236}">
                  <a16:creationId xmlns:a16="http://schemas.microsoft.com/office/drawing/2014/main" id="{C021DB1D-0CFF-47DA-9A58-7C8CAC83DFBC}"/>
                </a:ext>
              </a:extLst>
            </p:cNvPr>
            <p:cNvSpPr>
              <a:spLocks noChangeArrowheads="1"/>
            </p:cNvSpPr>
            <p:nvPr/>
          </p:nvSpPr>
          <p:spPr bwMode="auto">
            <a:xfrm>
              <a:off x="2418" y="239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8570" name="Rectangle 25">
              <a:extLst>
                <a:ext uri="{FF2B5EF4-FFF2-40B4-BE49-F238E27FC236}">
                  <a16:creationId xmlns:a16="http://schemas.microsoft.com/office/drawing/2014/main" id="{3DBBB125-89E0-4A6F-8F0B-68FC4E5EE753}"/>
                </a:ext>
              </a:extLst>
            </p:cNvPr>
            <p:cNvSpPr>
              <a:spLocks noChangeArrowheads="1"/>
            </p:cNvSpPr>
            <p:nvPr/>
          </p:nvSpPr>
          <p:spPr bwMode="auto">
            <a:xfrm>
              <a:off x="1959" y="239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108571" name="Line 26">
              <a:extLst>
                <a:ext uri="{FF2B5EF4-FFF2-40B4-BE49-F238E27FC236}">
                  <a16:creationId xmlns:a16="http://schemas.microsoft.com/office/drawing/2014/main" id="{2F9421F1-C1F2-48E6-B44C-32856857B0A5}"/>
                </a:ext>
              </a:extLst>
            </p:cNvPr>
            <p:cNvSpPr>
              <a:spLocks noChangeShapeType="1"/>
            </p:cNvSpPr>
            <p:nvPr/>
          </p:nvSpPr>
          <p:spPr bwMode="auto">
            <a:xfrm>
              <a:off x="1959" y="2392"/>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2" name="Line 27">
              <a:extLst>
                <a:ext uri="{FF2B5EF4-FFF2-40B4-BE49-F238E27FC236}">
                  <a16:creationId xmlns:a16="http://schemas.microsoft.com/office/drawing/2014/main" id="{86EF583F-1CF6-42DC-8EC7-577547EA8500}"/>
                </a:ext>
              </a:extLst>
            </p:cNvPr>
            <p:cNvSpPr>
              <a:spLocks noChangeShapeType="1"/>
            </p:cNvSpPr>
            <p:nvPr/>
          </p:nvSpPr>
          <p:spPr bwMode="auto">
            <a:xfrm>
              <a:off x="1959" y="2718"/>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28">
              <a:extLst>
                <a:ext uri="{FF2B5EF4-FFF2-40B4-BE49-F238E27FC236}">
                  <a16:creationId xmlns:a16="http://schemas.microsoft.com/office/drawing/2014/main" id="{C768B0C0-2765-4C99-BAC1-3C0CBBBE6CF2}"/>
                </a:ext>
              </a:extLst>
            </p:cNvPr>
            <p:cNvSpPr>
              <a:spLocks noChangeShapeType="1"/>
            </p:cNvSpPr>
            <p:nvPr/>
          </p:nvSpPr>
          <p:spPr bwMode="auto">
            <a:xfrm>
              <a:off x="1959" y="3696"/>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29">
              <a:extLst>
                <a:ext uri="{FF2B5EF4-FFF2-40B4-BE49-F238E27FC236}">
                  <a16:creationId xmlns:a16="http://schemas.microsoft.com/office/drawing/2014/main" id="{4752EAF3-2228-4059-ABA7-D37DAC0D28A7}"/>
                </a:ext>
              </a:extLst>
            </p:cNvPr>
            <p:cNvSpPr>
              <a:spLocks noChangeShapeType="1"/>
            </p:cNvSpPr>
            <p:nvPr/>
          </p:nvSpPr>
          <p:spPr bwMode="auto">
            <a:xfrm>
              <a:off x="1959" y="239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30">
              <a:extLst>
                <a:ext uri="{FF2B5EF4-FFF2-40B4-BE49-F238E27FC236}">
                  <a16:creationId xmlns:a16="http://schemas.microsoft.com/office/drawing/2014/main" id="{0EDF3E70-7F35-4164-9C0B-1D8B227852DC}"/>
                </a:ext>
              </a:extLst>
            </p:cNvPr>
            <p:cNvSpPr>
              <a:spLocks noChangeShapeType="1"/>
            </p:cNvSpPr>
            <p:nvPr/>
          </p:nvSpPr>
          <p:spPr bwMode="auto">
            <a:xfrm>
              <a:off x="2418" y="239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31">
              <a:extLst>
                <a:ext uri="{FF2B5EF4-FFF2-40B4-BE49-F238E27FC236}">
                  <a16:creationId xmlns:a16="http://schemas.microsoft.com/office/drawing/2014/main" id="{1746C1B7-C2D5-49CF-9657-459AEE437151}"/>
                </a:ext>
              </a:extLst>
            </p:cNvPr>
            <p:cNvSpPr>
              <a:spLocks noChangeShapeType="1"/>
            </p:cNvSpPr>
            <p:nvPr/>
          </p:nvSpPr>
          <p:spPr bwMode="auto">
            <a:xfrm>
              <a:off x="3793" y="239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32">
              <a:extLst>
                <a:ext uri="{FF2B5EF4-FFF2-40B4-BE49-F238E27FC236}">
                  <a16:creationId xmlns:a16="http://schemas.microsoft.com/office/drawing/2014/main" id="{1AA64BD1-FDB4-405B-84A6-73F91727403E}"/>
                </a:ext>
              </a:extLst>
            </p:cNvPr>
            <p:cNvSpPr>
              <a:spLocks noChangeShapeType="1"/>
            </p:cNvSpPr>
            <p:nvPr/>
          </p:nvSpPr>
          <p:spPr bwMode="auto">
            <a:xfrm>
              <a:off x="2876" y="239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33">
              <a:extLst>
                <a:ext uri="{FF2B5EF4-FFF2-40B4-BE49-F238E27FC236}">
                  <a16:creationId xmlns:a16="http://schemas.microsoft.com/office/drawing/2014/main" id="{9B013DCF-546D-49A0-9594-AC507BAA9A44}"/>
                </a:ext>
              </a:extLst>
            </p:cNvPr>
            <p:cNvSpPr>
              <a:spLocks noChangeShapeType="1"/>
            </p:cNvSpPr>
            <p:nvPr/>
          </p:nvSpPr>
          <p:spPr bwMode="auto">
            <a:xfrm>
              <a:off x="3335" y="239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9" name="Line 34">
              <a:extLst>
                <a:ext uri="{FF2B5EF4-FFF2-40B4-BE49-F238E27FC236}">
                  <a16:creationId xmlns:a16="http://schemas.microsoft.com/office/drawing/2014/main" id="{E4179F80-D13D-40A6-AA68-9E84CD9CB23E}"/>
                </a:ext>
              </a:extLst>
            </p:cNvPr>
            <p:cNvSpPr>
              <a:spLocks noChangeShapeType="1"/>
            </p:cNvSpPr>
            <p:nvPr/>
          </p:nvSpPr>
          <p:spPr bwMode="auto">
            <a:xfrm>
              <a:off x="1959" y="3044"/>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35">
              <a:extLst>
                <a:ext uri="{FF2B5EF4-FFF2-40B4-BE49-F238E27FC236}">
                  <a16:creationId xmlns:a16="http://schemas.microsoft.com/office/drawing/2014/main" id="{94CBC2FF-2B9E-4DAA-B92F-917F69F9A01C}"/>
                </a:ext>
              </a:extLst>
            </p:cNvPr>
            <p:cNvSpPr>
              <a:spLocks noChangeShapeType="1"/>
            </p:cNvSpPr>
            <p:nvPr/>
          </p:nvSpPr>
          <p:spPr bwMode="auto">
            <a:xfrm>
              <a:off x="1959" y="3370"/>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36">
              <a:extLst>
                <a:ext uri="{FF2B5EF4-FFF2-40B4-BE49-F238E27FC236}">
                  <a16:creationId xmlns:a16="http://schemas.microsoft.com/office/drawing/2014/main" id="{A9BAF928-CAA2-409E-8B80-FD94FFFE9CE1}"/>
                </a:ext>
              </a:extLst>
            </p:cNvPr>
            <p:cNvSpPr>
              <a:spLocks noChangeShapeType="1"/>
            </p:cNvSpPr>
            <p:nvPr/>
          </p:nvSpPr>
          <p:spPr bwMode="auto">
            <a:xfrm>
              <a:off x="1718" y="2152"/>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Text Box 37">
              <a:extLst>
                <a:ext uri="{FF2B5EF4-FFF2-40B4-BE49-F238E27FC236}">
                  <a16:creationId xmlns:a16="http://schemas.microsoft.com/office/drawing/2014/main" id="{589DDD58-4B1A-4D72-8778-4EE1E7AAB85C}"/>
                </a:ext>
              </a:extLst>
            </p:cNvPr>
            <p:cNvSpPr txBox="1">
              <a:spLocks noChangeArrowheads="1"/>
            </p:cNvSpPr>
            <p:nvPr/>
          </p:nvSpPr>
          <p:spPr bwMode="auto">
            <a:xfrm>
              <a:off x="2016" y="211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108583" name="Text Box 38">
              <a:extLst>
                <a:ext uri="{FF2B5EF4-FFF2-40B4-BE49-F238E27FC236}">
                  <a16:creationId xmlns:a16="http://schemas.microsoft.com/office/drawing/2014/main" id="{7DA9177C-EE85-4A81-A83D-85166A81674C}"/>
                </a:ext>
              </a:extLst>
            </p:cNvPr>
            <p:cNvSpPr txBox="1">
              <a:spLocks noChangeArrowheads="1"/>
            </p:cNvSpPr>
            <p:nvPr/>
          </p:nvSpPr>
          <p:spPr bwMode="auto">
            <a:xfrm>
              <a:off x="2496" y="2109"/>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108584" name="Text Box 39">
              <a:extLst>
                <a:ext uri="{FF2B5EF4-FFF2-40B4-BE49-F238E27FC236}">
                  <a16:creationId xmlns:a16="http://schemas.microsoft.com/office/drawing/2014/main" id="{D7D29D36-4929-4464-AE2D-65BC2E3B516B}"/>
                </a:ext>
              </a:extLst>
            </p:cNvPr>
            <p:cNvSpPr txBox="1">
              <a:spLocks noChangeArrowheads="1"/>
            </p:cNvSpPr>
            <p:nvPr/>
          </p:nvSpPr>
          <p:spPr bwMode="auto">
            <a:xfrm>
              <a:off x="2955"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108585" name="Text Box 40">
              <a:extLst>
                <a:ext uri="{FF2B5EF4-FFF2-40B4-BE49-F238E27FC236}">
                  <a16:creationId xmlns:a16="http://schemas.microsoft.com/office/drawing/2014/main" id="{51CBB247-685A-485E-B5E0-C7265D34A1B0}"/>
                </a:ext>
              </a:extLst>
            </p:cNvPr>
            <p:cNvSpPr txBox="1">
              <a:spLocks noChangeArrowheads="1"/>
            </p:cNvSpPr>
            <p:nvPr/>
          </p:nvSpPr>
          <p:spPr bwMode="auto">
            <a:xfrm>
              <a:off x="3400" y="210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108586" name="Text Box 41">
              <a:extLst>
                <a:ext uri="{FF2B5EF4-FFF2-40B4-BE49-F238E27FC236}">
                  <a16:creationId xmlns:a16="http://schemas.microsoft.com/office/drawing/2014/main" id="{929AE435-7D80-444A-B376-B8E46F4FBF8B}"/>
                </a:ext>
              </a:extLst>
            </p:cNvPr>
            <p:cNvSpPr txBox="1">
              <a:spLocks noChangeArrowheads="1"/>
            </p:cNvSpPr>
            <p:nvPr/>
          </p:nvSpPr>
          <p:spPr bwMode="auto">
            <a:xfrm>
              <a:off x="1729" y="1938"/>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108587" name="Text Box 42">
              <a:extLst>
                <a:ext uri="{FF2B5EF4-FFF2-40B4-BE49-F238E27FC236}">
                  <a16:creationId xmlns:a16="http://schemas.microsoft.com/office/drawing/2014/main" id="{8DEE525F-E985-488C-8CE5-61FF71DECD4A}"/>
                </a:ext>
              </a:extLst>
            </p:cNvPr>
            <p:cNvSpPr txBox="1">
              <a:spLocks noChangeArrowheads="1"/>
            </p:cNvSpPr>
            <p:nvPr/>
          </p:nvSpPr>
          <p:spPr bwMode="auto">
            <a:xfrm>
              <a:off x="1488" y="217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108588" name="Text Box 43">
              <a:extLst>
                <a:ext uri="{FF2B5EF4-FFF2-40B4-BE49-F238E27FC236}">
                  <a16:creationId xmlns:a16="http://schemas.microsoft.com/office/drawing/2014/main" id="{A7277D62-078B-481E-95C4-227BE7F641AC}"/>
                </a:ext>
              </a:extLst>
            </p:cNvPr>
            <p:cNvSpPr txBox="1">
              <a:spLocks noChangeArrowheads="1"/>
            </p:cNvSpPr>
            <p:nvPr/>
          </p:nvSpPr>
          <p:spPr bwMode="auto">
            <a:xfrm>
              <a:off x="1632" y="241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108589" name="Text Box 44">
              <a:extLst>
                <a:ext uri="{FF2B5EF4-FFF2-40B4-BE49-F238E27FC236}">
                  <a16:creationId xmlns:a16="http://schemas.microsoft.com/office/drawing/2014/main" id="{33DC602A-A66B-47E3-A2D8-E8B78E8568A7}"/>
                </a:ext>
              </a:extLst>
            </p:cNvPr>
            <p:cNvSpPr txBox="1">
              <a:spLocks noChangeArrowheads="1"/>
            </p:cNvSpPr>
            <p:nvPr/>
          </p:nvSpPr>
          <p:spPr bwMode="auto">
            <a:xfrm>
              <a:off x="1641" y="275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108590" name="Text Box 45">
              <a:extLst>
                <a:ext uri="{FF2B5EF4-FFF2-40B4-BE49-F238E27FC236}">
                  <a16:creationId xmlns:a16="http://schemas.microsoft.com/office/drawing/2014/main" id="{FB6A76EF-EEC2-44A5-B583-AFEE8E1F8E7D}"/>
                </a:ext>
              </a:extLst>
            </p:cNvPr>
            <p:cNvSpPr txBox="1">
              <a:spLocks noChangeArrowheads="1"/>
            </p:cNvSpPr>
            <p:nvPr/>
          </p:nvSpPr>
          <p:spPr bwMode="auto">
            <a:xfrm>
              <a:off x="1641" y="309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108591" name="Text Box 46">
              <a:extLst>
                <a:ext uri="{FF2B5EF4-FFF2-40B4-BE49-F238E27FC236}">
                  <a16:creationId xmlns:a16="http://schemas.microsoft.com/office/drawing/2014/main" id="{E612BC34-CC2A-4314-A496-3AB07B3FE42B}"/>
                </a:ext>
              </a:extLst>
            </p:cNvPr>
            <p:cNvSpPr txBox="1">
              <a:spLocks noChangeArrowheads="1"/>
            </p:cNvSpPr>
            <p:nvPr/>
          </p:nvSpPr>
          <p:spPr bwMode="auto">
            <a:xfrm>
              <a:off x="1623" y="339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grpSp>
          <p:nvGrpSpPr>
            <p:cNvPr id="108592" name="Group 47">
              <a:extLst>
                <a:ext uri="{FF2B5EF4-FFF2-40B4-BE49-F238E27FC236}">
                  <a16:creationId xmlns:a16="http://schemas.microsoft.com/office/drawing/2014/main" id="{BA356A8D-3C00-4A5B-8E73-0C74689D3224}"/>
                </a:ext>
              </a:extLst>
            </p:cNvPr>
            <p:cNvGrpSpPr>
              <a:grpSpLocks/>
            </p:cNvGrpSpPr>
            <p:nvPr/>
          </p:nvGrpSpPr>
          <p:grpSpPr bwMode="auto">
            <a:xfrm>
              <a:off x="2520" y="3408"/>
              <a:ext cx="672" cy="288"/>
              <a:chOff x="2544" y="3264"/>
              <a:chExt cx="672" cy="288"/>
            </a:xfrm>
          </p:grpSpPr>
          <p:sp>
            <p:nvSpPr>
              <p:cNvPr id="108608" name="AutoShape 48">
                <a:extLst>
                  <a:ext uri="{FF2B5EF4-FFF2-40B4-BE49-F238E27FC236}">
                    <a16:creationId xmlns:a16="http://schemas.microsoft.com/office/drawing/2014/main" id="{02D818AC-D3F9-474D-893F-4DDEE1310550}"/>
                  </a:ext>
                </a:extLst>
              </p:cNvPr>
              <p:cNvSpPr>
                <a:spLocks/>
              </p:cNvSpPr>
              <p:nvPr/>
            </p:nvSpPr>
            <p:spPr bwMode="auto">
              <a:xfrm rot="-5400000">
                <a:off x="2808" y="3000"/>
                <a:ext cx="144" cy="672"/>
              </a:xfrm>
              <a:prstGeom prst="rightBracket">
                <a:avLst>
                  <a:gd name="adj" fmla="val 38889"/>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8609" name="Line 49">
                <a:extLst>
                  <a:ext uri="{FF2B5EF4-FFF2-40B4-BE49-F238E27FC236}">
                    <a16:creationId xmlns:a16="http://schemas.microsoft.com/office/drawing/2014/main" id="{2545514E-6B4D-4531-B412-8D853D574D6E}"/>
                  </a:ext>
                </a:extLst>
              </p:cNvPr>
              <p:cNvSpPr>
                <a:spLocks noChangeShapeType="1"/>
              </p:cNvSpPr>
              <p:nvPr/>
            </p:nvSpPr>
            <p:spPr bwMode="auto">
              <a:xfrm>
                <a:off x="2544" y="3408"/>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610" name="Line 50">
                <a:extLst>
                  <a:ext uri="{FF2B5EF4-FFF2-40B4-BE49-F238E27FC236}">
                    <a16:creationId xmlns:a16="http://schemas.microsoft.com/office/drawing/2014/main" id="{ECDD08DF-ED9E-45BA-AF0F-069DDECC0473}"/>
                  </a:ext>
                </a:extLst>
              </p:cNvPr>
              <p:cNvSpPr>
                <a:spLocks noChangeShapeType="1"/>
              </p:cNvSpPr>
              <p:nvPr/>
            </p:nvSpPr>
            <p:spPr bwMode="auto">
              <a:xfrm>
                <a:off x="3216" y="3408"/>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8593" name="Group 51">
              <a:extLst>
                <a:ext uri="{FF2B5EF4-FFF2-40B4-BE49-F238E27FC236}">
                  <a16:creationId xmlns:a16="http://schemas.microsoft.com/office/drawing/2014/main" id="{F7C99B9F-3972-46BB-911F-0B15181CA97B}"/>
                </a:ext>
              </a:extLst>
            </p:cNvPr>
            <p:cNvGrpSpPr>
              <a:grpSpLocks/>
            </p:cNvGrpSpPr>
            <p:nvPr/>
          </p:nvGrpSpPr>
          <p:grpSpPr bwMode="auto">
            <a:xfrm rot="-10740649">
              <a:off x="2520" y="2400"/>
              <a:ext cx="672" cy="288"/>
              <a:chOff x="2544" y="3264"/>
              <a:chExt cx="672" cy="288"/>
            </a:xfrm>
          </p:grpSpPr>
          <p:sp>
            <p:nvSpPr>
              <p:cNvPr id="108605" name="AutoShape 52">
                <a:extLst>
                  <a:ext uri="{FF2B5EF4-FFF2-40B4-BE49-F238E27FC236}">
                    <a16:creationId xmlns:a16="http://schemas.microsoft.com/office/drawing/2014/main" id="{8250D581-6C0B-4EAF-972D-05BD142F83BB}"/>
                  </a:ext>
                </a:extLst>
              </p:cNvPr>
              <p:cNvSpPr>
                <a:spLocks/>
              </p:cNvSpPr>
              <p:nvPr/>
            </p:nvSpPr>
            <p:spPr bwMode="auto">
              <a:xfrm rot="-5400000">
                <a:off x="2808" y="3000"/>
                <a:ext cx="144" cy="672"/>
              </a:xfrm>
              <a:prstGeom prst="rightBracket">
                <a:avLst>
                  <a:gd name="adj" fmla="val 38889"/>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8606" name="Line 53">
                <a:extLst>
                  <a:ext uri="{FF2B5EF4-FFF2-40B4-BE49-F238E27FC236}">
                    <a16:creationId xmlns:a16="http://schemas.microsoft.com/office/drawing/2014/main" id="{7807133F-9CA4-41C8-A39A-9CA3BE16B9B5}"/>
                  </a:ext>
                </a:extLst>
              </p:cNvPr>
              <p:cNvSpPr>
                <a:spLocks noChangeShapeType="1"/>
              </p:cNvSpPr>
              <p:nvPr/>
            </p:nvSpPr>
            <p:spPr bwMode="auto">
              <a:xfrm>
                <a:off x="2544" y="3408"/>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607" name="Line 54">
                <a:extLst>
                  <a:ext uri="{FF2B5EF4-FFF2-40B4-BE49-F238E27FC236}">
                    <a16:creationId xmlns:a16="http://schemas.microsoft.com/office/drawing/2014/main" id="{A48B25EF-C27C-47AE-91B0-6A896CC636B8}"/>
                  </a:ext>
                </a:extLst>
              </p:cNvPr>
              <p:cNvSpPr>
                <a:spLocks noChangeShapeType="1"/>
              </p:cNvSpPr>
              <p:nvPr/>
            </p:nvSpPr>
            <p:spPr bwMode="auto">
              <a:xfrm>
                <a:off x="3216" y="3408"/>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94" name="AutoShape 55">
              <a:extLst>
                <a:ext uri="{FF2B5EF4-FFF2-40B4-BE49-F238E27FC236}">
                  <a16:creationId xmlns:a16="http://schemas.microsoft.com/office/drawing/2014/main" id="{CDDCB937-8E7D-425C-8935-13E303C3139B}"/>
                </a:ext>
              </a:extLst>
            </p:cNvPr>
            <p:cNvSpPr>
              <a:spLocks noChangeArrowheads="1"/>
            </p:cNvSpPr>
            <p:nvPr/>
          </p:nvSpPr>
          <p:spPr bwMode="auto">
            <a:xfrm rot="-5400000">
              <a:off x="2520" y="2904"/>
              <a:ext cx="1152" cy="240"/>
            </a:xfrm>
            <a:prstGeom prst="flowChartTerminator">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8595" name="AutoShape 56">
              <a:extLst>
                <a:ext uri="{FF2B5EF4-FFF2-40B4-BE49-F238E27FC236}">
                  <a16:creationId xmlns:a16="http://schemas.microsoft.com/office/drawing/2014/main" id="{2174941A-BA61-4E7B-81BA-72D99B138505}"/>
                </a:ext>
              </a:extLst>
            </p:cNvPr>
            <p:cNvSpPr>
              <a:spLocks noChangeArrowheads="1"/>
            </p:cNvSpPr>
            <p:nvPr/>
          </p:nvSpPr>
          <p:spPr bwMode="auto">
            <a:xfrm>
              <a:off x="2016" y="3120"/>
              <a:ext cx="1680" cy="192"/>
            </a:xfrm>
            <a:prstGeom prst="flowChartTerminator">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8596" name="Line 57">
              <a:extLst>
                <a:ext uri="{FF2B5EF4-FFF2-40B4-BE49-F238E27FC236}">
                  <a16:creationId xmlns:a16="http://schemas.microsoft.com/office/drawing/2014/main" id="{B29EC11C-5DDD-4DF1-BBD2-F5F9F91F2616}"/>
                </a:ext>
              </a:extLst>
            </p:cNvPr>
            <p:cNvSpPr>
              <a:spLocks noChangeShapeType="1"/>
            </p:cNvSpPr>
            <p:nvPr/>
          </p:nvSpPr>
          <p:spPr bwMode="auto">
            <a:xfrm flipV="1">
              <a:off x="2640" y="2100"/>
              <a:ext cx="576" cy="576"/>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97" name="Group 58">
              <a:extLst>
                <a:ext uri="{FF2B5EF4-FFF2-40B4-BE49-F238E27FC236}">
                  <a16:creationId xmlns:a16="http://schemas.microsoft.com/office/drawing/2014/main" id="{EA03F6A1-60DA-4F6D-9A92-4EA456348B88}"/>
                </a:ext>
              </a:extLst>
            </p:cNvPr>
            <p:cNvGrpSpPr>
              <a:grpSpLocks/>
            </p:cNvGrpSpPr>
            <p:nvPr/>
          </p:nvGrpSpPr>
          <p:grpSpPr bwMode="auto">
            <a:xfrm>
              <a:off x="3217" y="1872"/>
              <a:ext cx="383" cy="288"/>
              <a:chOff x="3217" y="2112"/>
              <a:chExt cx="383" cy="288"/>
            </a:xfrm>
          </p:grpSpPr>
          <p:sp>
            <p:nvSpPr>
              <p:cNvPr id="108603" name="Text Box 59">
                <a:extLst>
                  <a:ext uri="{FF2B5EF4-FFF2-40B4-BE49-F238E27FC236}">
                    <a16:creationId xmlns:a16="http://schemas.microsoft.com/office/drawing/2014/main" id="{9B3708DC-B963-469D-B001-32970B37C5D6}"/>
                  </a:ext>
                </a:extLst>
              </p:cNvPr>
              <p:cNvSpPr txBox="1">
                <a:spLocks noChangeArrowheads="1"/>
              </p:cNvSpPr>
              <p:nvPr/>
            </p:nvSpPr>
            <p:spPr bwMode="auto">
              <a:xfrm>
                <a:off x="3217" y="2112"/>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BD</a:t>
                </a:r>
              </a:p>
            </p:txBody>
          </p:sp>
          <p:sp>
            <p:nvSpPr>
              <p:cNvPr id="108604" name="Line 60">
                <a:extLst>
                  <a:ext uri="{FF2B5EF4-FFF2-40B4-BE49-F238E27FC236}">
                    <a16:creationId xmlns:a16="http://schemas.microsoft.com/office/drawing/2014/main" id="{6FCECA83-E5D4-4735-8477-8F9BA1699B08}"/>
                  </a:ext>
                </a:extLst>
              </p:cNvPr>
              <p:cNvSpPr>
                <a:spLocks noChangeShapeType="1"/>
              </p:cNvSpPr>
              <p:nvPr/>
            </p:nvSpPr>
            <p:spPr bwMode="auto">
              <a:xfrm>
                <a:off x="3408" y="2160"/>
                <a:ext cx="96" cy="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98" name="Line 61">
              <a:extLst>
                <a:ext uri="{FF2B5EF4-FFF2-40B4-BE49-F238E27FC236}">
                  <a16:creationId xmlns:a16="http://schemas.microsoft.com/office/drawing/2014/main" id="{A13DCBCB-F98E-4187-B7FC-E92FF2602E59}"/>
                </a:ext>
              </a:extLst>
            </p:cNvPr>
            <p:cNvSpPr>
              <a:spLocks noChangeShapeType="1"/>
            </p:cNvSpPr>
            <p:nvPr/>
          </p:nvSpPr>
          <p:spPr bwMode="auto">
            <a:xfrm flipV="1">
              <a:off x="3216" y="2544"/>
              <a:ext cx="768" cy="336"/>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99" name="Text Box 62">
              <a:extLst>
                <a:ext uri="{FF2B5EF4-FFF2-40B4-BE49-F238E27FC236}">
                  <a16:creationId xmlns:a16="http://schemas.microsoft.com/office/drawing/2014/main" id="{36215F12-1A08-46B4-835C-BF658179D2CD}"/>
                </a:ext>
              </a:extLst>
            </p:cNvPr>
            <p:cNvSpPr txBox="1">
              <a:spLocks noChangeArrowheads="1"/>
            </p:cNvSpPr>
            <p:nvPr/>
          </p:nvSpPr>
          <p:spPr bwMode="auto">
            <a:xfrm>
              <a:off x="3937" y="2352"/>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AB</a:t>
              </a:r>
            </a:p>
          </p:txBody>
        </p:sp>
        <p:sp>
          <p:nvSpPr>
            <p:cNvPr id="108600" name="Line 63">
              <a:extLst>
                <a:ext uri="{FF2B5EF4-FFF2-40B4-BE49-F238E27FC236}">
                  <a16:creationId xmlns:a16="http://schemas.microsoft.com/office/drawing/2014/main" id="{0D16F497-2235-4034-8CEF-2884D89D4399}"/>
                </a:ext>
              </a:extLst>
            </p:cNvPr>
            <p:cNvSpPr>
              <a:spLocks noChangeShapeType="1"/>
            </p:cNvSpPr>
            <p:nvPr/>
          </p:nvSpPr>
          <p:spPr bwMode="auto">
            <a:xfrm flipV="1">
              <a:off x="3696" y="3072"/>
              <a:ext cx="288" cy="144"/>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601" name="Text Box 64">
              <a:extLst>
                <a:ext uri="{FF2B5EF4-FFF2-40B4-BE49-F238E27FC236}">
                  <a16:creationId xmlns:a16="http://schemas.microsoft.com/office/drawing/2014/main" id="{805A1520-5BC5-4726-9E28-C2D686CF6823}"/>
                </a:ext>
              </a:extLst>
            </p:cNvPr>
            <p:cNvSpPr txBox="1">
              <a:spLocks noChangeArrowheads="1"/>
            </p:cNvSpPr>
            <p:nvPr/>
          </p:nvSpPr>
          <p:spPr bwMode="auto">
            <a:xfrm>
              <a:off x="3931" y="2880"/>
              <a:ext cx="3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CD</a:t>
              </a:r>
            </a:p>
          </p:txBody>
        </p:sp>
        <p:sp>
          <p:nvSpPr>
            <p:cNvPr id="108602" name="Text Box 65">
              <a:extLst>
                <a:ext uri="{FF2B5EF4-FFF2-40B4-BE49-F238E27FC236}">
                  <a16:creationId xmlns:a16="http://schemas.microsoft.com/office/drawing/2014/main" id="{F45C82FC-B0F1-440B-B6C3-680597444F0D}"/>
                </a:ext>
              </a:extLst>
            </p:cNvPr>
            <p:cNvSpPr txBox="1">
              <a:spLocks noChangeArrowheads="1"/>
            </p:cNvSpPr>
            <p:nvPr/>
          </p:nvSpPr>
          <p:spPr bwMode="auto">
            <a:xfrm>
              <a:off x="2712" y="380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latin typeface="Times New Roman" panose="02020603050405020304" pitchFamily="18" charset="0"/>
              </a:endParaRPr>
            </a:p>
          </p:txBody>
        </p:sp>
      </p:grpSp>
      <p:graphicFrame>
        <p:nvGraphicFramePr>
          <p:cNvPr id="100421" name="Object 69">
            <a:extLst>
              <a:ext uri="{FF2B5EF4-FFF2-40B4-BE49-F238E27FC236}">
                <a16:creationId xmlns:a16="http://schemas.microsoft.com/office/drawing/2014/main" id="{420F66CA-5845-4F5D-ACF4-783BF269FFFA}"/>
              </a:ext>
            </a:extLst>
          </p:cNvPr>
          <p:cNvGraphicFramePr>
            <a:graphicFrameLocks noChangeAspect="1"/>
          </p:cNvGraphicFramePr>
          <p:nvPr/>
        </p:nvGraphicFramePr>
        <p:xfrm>
          <a:off x="1258888" y="3860800"/>
          <a:ext cx="2533650" cy="438150"/>
        </p:xfrm>
        <a:graphic>
          <a:graphicData uri="http://schemas.openxmlformats.org/presentationml/2006/ole">
            <mc:AlternateContent xmlns:mc="http://schemas.openxmlformats.org/markup-compatibility/2006">
              <mc:Choice xmlns:v="urn:schemas-microsoft-com:vml" Requires="v">
                <p:oleObj r:id="rId6" imgW="1256755" imgH="215806" progId="Equation.3">
                  <p:embed/>
                </p:oleObj>
              </mc:Choice>
              <mc:Fallback>
                <p:oleObj r:id="rId6" imgW="1256755" imgH="215806" progId="Equation.3">
                  <p:embed/>
                  <p:pic>
                    <p:nvPicPr>
                      <p:cNvPr id="0" name="Object 69"/>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1258888" y="3860800"/>
                        <a:ext cx="2533650" cy="438150"/>
                      </a:xfrm>
                      <a:prstGeom prst="rect">
                        <a:avLst/>
                      </a:prstGeom>
                      <a:gradFill rotWithShape="1">
                        <a:gsLst>
                          <a:gs pos="0">
                            <a:srgbClr val="5E7676"/>
                          </a:gs>
                          <a:gs pos="50000">
                            <a:srgbClr val="CCFFFF"/>
                          </a:gs>
                          <a:gs pos="100000">
                            <a:srgbClr val="5E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0353" name="Group 1">
            <a:extLst>
              <a:ext uri="{FF2B5EF4-FFF2-40B4-BE49-F238E27FC236}">
                <a16:creationId xmlns:a16="http://schemas.microsoft.com/office/drawing/2014/main" id="{87671551-ACDA-4323-9B94-52C044462DAE}"/>
              </a:ext>
            </a:extLst>
          </p:cNvPr>
          <p:cNvGrpSpPr>
            <a:grpSpLocks/>
          </p:cNvGrpSpPr>
          <p:nvPr/>
        </p:nvGrpSpPr>
        <p:grpSpPr bwMode="auto">
          <a:xfrm>
            <a:off x="539750" y="4581525"/>
            <a:ext cx="8153400" cy="1752600"/>
            <a:chOff x="336" y="432"/>
            <a:chExt cx="5136" cy="1104"/>
          </a:xfrm>
        </p:grpSpPr>
        <p:sp>
          <p:nvSpPr>
            <p:cNvPr id="108551" name="Text Box 2">
              <a:extLst>
                <a:ext uri="{FF2B5EF4-FFF2-40B4-BE49-F238E27FC236}">
                  <a16:creationId xmlns:a16="http://schemas.microsoft.com/office/drawing/2014/main" id="{E6F90C29-F2F4-4876-A153-2569134A3582}"/>
                </a:ext>
              </a:extLst>
            </p:cNvPr>
            <p:cNvSpPr txBox="1">
              <a:spLocks noChangeArrowheads="1"/>
            </p:cNvSpPr>
            <p:nvPr/>
          </p:nvSpPr>
          <p:spPr bwMode="auto">
            <a:xfrm>
              <a:off x="336" y="432"/>
              <a:ext cx="5136"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再对反函数　的最简“与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　　　　　　　　　　</a:t>
              </a:r>
            </a:p>
            <a:p>
              <a:pPr algn="just" eaLnBrk="1" hangingPunct="1">
                <a:spcBef>
                  <a:spcPct val="50000"/>
                </a:spcBef>
              </a:pPr>
              <a:r>
                <a:rPr kumimoji="1" lang="zh-CN" altLang="en-US" sz="2400">
                  <a:latin typeface="Times New Roman" panose="02020603050405020304" pitchFamily="18" charset="0"/>
                </a:rPr>
                <a:t>两边取反，即可求得函数的最简“或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 </a:t>
              </a:r>
            </a:p>
            <a:p>
              <a:pPr algn="just" eaLnBrk="1" hangingPunct="1">
                <a:spcBef>
                  <a:spcPct val="50000"/>
                </a:spcBef>
              </a:pPr>
              <a:endParaRPr kumimoji="1" lang="en-US" altLang="zh-CN" sz="2400">
                <a:latin typeface="Times New Roman" panose="02020603050405020304" pitchFamily="18" charset="0"/>
              </a:endParaRPr>
            </a:p>
          </p:txBody>
        </p:sp>
        <p:graphicFrame>
          <p:nvGraphicFramePr>
            <p:cNvPr id="108552" name="Object 3">
              <a:extLst>
                <a:ext uri="{FF2B5EF4-FFF2-40B4-BE49-F238E27FC236}">
                  <a16:creationId xmlns:a16="http://schemas.microsoft.com/office/drawing/2014/main" id="{50E0C317-3730-46C8-9FEF-6B923C0708CE}"/>
                </a:ext>
              </a:extLst>
            </p:cNvPr>
            <p:cNvGraphicFramePr>
              <a:graphicFrameLocks noChangeAspect="1"/>
            </p:cNvGraphicFramePr>
            <p:nvPr/>
          </p:nvGraphicFramePr>
          <p:xfrm>
            <a:off x="3824" y="432"/>
            <a:ext cx="1596" cy="276"/>
          </p:xfrm>
          <a:graphic>
            <a:graphicData uri="http://schemas.openxmlformats.org/presentationml/2006/ole">
              <mc:AlternateContent xmlns:mc="http://schemas.openxmlformats.org/markup-compatibility/2006">
                <mc:Choice xmlns:v="urn:schemas-microsoft-com:vml" Requires="v">
                  <p:oleObj r:id="rId8" imgW="1256755" imgH="215806" progId="Equation.3">
                    <p:embed/>
                  </p:oleObj>
                </mc:Choice>
                <mc:Fallback>
                  <p:oleObj r:id="rId8" imgW="1256755" imgH="215806" progId="Equation.3">
                    <p:embed/>
                    <p:pic>
                      <p:nvPicPr>
                        <p:cNvPr id="0" name="Object 3"/>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3824" y="432"/>
                          <a:ext cx="1596"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3" name="Object 4">
              <a:extLst>
                <a:ext uri="{FF2B5EF4-FFF2-40B4-BE49-F238E27FC236}">
                  <a16:creationId xmlns:a16="http://schemas.microsoft.com/office/drawing/2014/main" id="{682E1451-06A9-431A-81E1-837CED31CED9}"/>
                </a:ext>
              </a:extLst>
            </p:cNvPr>
            <p:cNvGraphicFramePr>
              <a:graphicFrameLocks noChangeAspect="1"/>
            </p:cNvGraphicFramePr>
            <p:nvPr/>
          </p:nvGraphicFramePr>
          <p:xfrm>
            <a:off x="1596" y="432"/>
            <a:ext cx="290" cy="253"/>
          </p:xfrm>
          <a:graphic>
            <a:graphicData uri="http://schemas.openxmlformats.org/presentationml/2006/ole">
              <mc:AlternateContent xmlns:mc="http://schemas.openxmlformats.org/markup-compatibility/2006">
                <mc:Choice xmlns:v="urn:schemas-microsoft-com:vml" Requires="v">
                  <p:oleObj r:id="rId9" imgW="164957" imgH="203024" progId="Equation.3">
                    <p:embed/>
                  </p:oleObj>
                </mc:Choice>
                <mc:Fallback>
                  <p:oleObj r:id="rId9" imgW="164957" imgH="203024" progId="Equation.3">
                    <p:embed/>
                    <p:pic>
                      <p:nvPicPr>
                        <p:cNvPr id="0" name="Object 4"/>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1596" y="432"/>
                          <a:ext cx="29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4" name="Object 5">
              <a:extLst>
                <a:ext uri="{FF2B5EF4-FFF2-40B4-BE49-F238E27FC236}">
                  <a16:creationId xmlns:a16="http://schemas.microsoft.com/office/drawing/2014/main" id="{605CA4AC-2175-4282-82F7-800B7DBCBD88}"/>
                </a:ext>
              </a:extLst>
            </p:cNvPr>
            <p:cNvGraphicFramePr>
              <a:graphicFrameLocks noChangeAspect="1"/>
            </p:cNvGraphicFramePr>
            <p:nvPr/>
          </p:nvGraphicFramePr>
          <p:xfrm>
            <a:off x="1488" y="1200"/>
            <a:ext cx="2832" cy="336"/>
          </p:xfrm>
          <a:graphic>
            <a:graphicData uri="http://schemas.openxmlformats.org/presentationml/2006/ole">
              <mc:AlternateContent xmlns:mc="http://schemas.openxmlformats.org/markup-compatibility/2006">
                <mc:Choice xmlns:v="urn:schemas-microsoft-com:vml" Requires="v">
                  <p:oleObj r:id="rId11" imgW="2070100" imgH="266700" progId="Equation.3">
                    <p:embed/>
                  </p:oleObj>
                </mc:Choice>
                <mc:Fallback>
                  <p:oleObj r:id="rId11" imgW="2070100" imgH="266700" progId="Equation.3">
                    <p:embed/>
                    <p:pic>
                      <p:nvPicPr>
                        <p:cNvPr id="0" name="Object 5"/>
                        <p:cNvPicPr>
                          <a:picLocks noChangeAspect="1" noChangeArrowheads="1"/>
                        </p:cNvPicPr>
                        <p:nvPr/>
                      </p:nvPicPr>
                      <p:blipFill>
                        <a:blip r:embed="rId12">
                          <a:lum bright="-100000" contrast="-100000"/>
                          <a:extLst>
                            <a:ext uri="{28A0092B-C50C-407E-A947-70E740481C1C}">
                              <a14:useLocalDpi xmlns:a14="http://schemas.microsoft.com/office/drawing/2010/main" val="0"/>
                            </a:ext>
                          </a:extLst>
                        </a:blip>
                        <a:srcRect/>
                        <a:stretch>
                          <a:fillRect/>
                        </a:stretch>
                      </p:blipFill>
                      <p:spPr bwMode="auto">
                        <a:xfrm>
                          <a:off x="1488" y="1200"/>
                          <a:ext cx="28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0355"/>
                                        </p:tgtEl>
                                        <p:attrNameLst>
                                          <p:attrName>style.visibility</p:attrName>
                                        </p:attrNameLst>
                                      </p:cBhvr>
                                      <p:to>
                                        <p:strVal val="visible"/>
                                      </p:to>
                                    </p:set>
                                    <p:anim calcmode="lin" valueType="num">
                                      <p:cBhvr additive="base">
                                        <p:cTn id="7" dur="500" fill="hold"/>
                                        <p:tgtEl>
                                          <p:spTgt spid="100355"/>
                                        </p:tgtEl>
                                        <p:attrNameLst>
                                          <p:attrName>ppt_x</p:attrName>
                                        </p:attrNameLst>
                                      </p:cBhvr>
                                      <p:tavLst>
                                        <p:tav tm="0">
                                          <p:val>
                                            <p:strVal val="#ppt_x"/>
                                          </p:val>
                                        </p:tav>
                                        <p:tav tm="100000">
                                          <p:val>
                                            <p:strVal val="#ppt_x"/>
                                          </p:val>
                                        </p:tav>
                                      </p:tavLst>
                                    </p:anim>
                                    <p:anim calcmode="lin" valueType="num">
                                      <p:cBhvr additive="base">
                                        <p:cTn id="8" dur="500" fill="hold"/>
                                        <p:tgtEl>
                                          <p:spTgt spid="10035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0359"/>
                                        </p:tgtEl>
                                        <p:attrNameLst>
                                          <p:attrName>style.visibility</p:attrName>
                                        </p:attrNameLst>
                                      </p:cBhvr>
                                      <p:to>
                                        <p:strVal val="visible"/>
                                      </p:to>
                                    </p:set>
                                    <p:anim calcmode="lin" valueType="num">
                                      <p:cBhvr additive="base">
                                        <p:cTn id="13" dur="500" fill="hold"/>
                                        <p:tgtEl>
                                          <p:spTgt spid="100359"/>
                                        </p:tgtEl>
                                        <p:attrNameLst>
                                          <p:attrName>ppt_x</p:attrName>
                                        </p:attrNameLst>
                                      </p:cBhvr>
                                      <p:tavLst>
                                        <p:tav tm="0">
                                          <p:val>
                                            <p:strVal val="#ppt_x"/>
                                          </p:val>
                                        </p:tav>
                                        <p:tav tm="100000">
                                          <p:val>
                                            <p:strVal val="#ppt_x"/>
                                          </p:val>
                                        </p:tav>
                                      </p:tavLst>
                                    </p:anim>
                                    <p:anim calcmode="lin" valueType="num">
                                      <p:cBhvr additive="base">
                                        <p:cTn id="14" dur="500" fill="hold"/>
                                        <p:tgtEl>
                                          <p:spTgt spid="100359"/>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2" fill="hold" nodeType="afterEffect">
                                  <p:stCondLst>
                                    <p:cond delay="0"/>
                                  </p:stCondLst>
                                  <p:childTnLst>
                                    <p:set>
                                      <p:cBhvr>
                                        <p:cTn id="17" dur="1" fill="hold">
                                          <p:stCondLst>
                                            <p:cond delay="0"/>
                                          </p:stCondLst>
                                        </p:cTn>
                                        <p:tgtEl>
                                          <p:spTgt spid="100361"/>
                                        </p:tgtEl>
                                        <p:attrNameLst>
                                          <p:attrName>style.visibility</p:attrName>
                                        </p:attrNameLst>
                                      </p:cBhvr>
                                      <p:to>
                                        <p:strVal val="visible"/>
                                      </p:to>
                                    </p:set>
                                    <p:anim calcmode="lin" valueType="num">
                                      <p:cBhvr additive="base">
                                        <p:cTn id="18" dur="500" fill="hold"/>
                                        <p:tgtEl>
                                          <p:spTgt spid="100361"/>
                                        </p:tgtEl>
                                        <p:attrNameLst>
                                          <p:attrName>ppt_x</p:attrName>
                                        </p:attrNameLst>
                                      </p:cBhvr>
                                      <p:tavLst>
                                        <p:tav tm="0">
                                          <p:val>
                                            <p:strVal val="1+#ppt_w/2"/>
                                          </p:val>
                                        </p:tav>
                                        <p:tav tm="100000">
                                          <p:val>
                                            <p:strVal val="#ppt_x"/>
                                          </p:val>
                                        </p:tav>
                                      </p:tavLst>
                                    </p:anim>
                                    <p:anim calcmode="lin" valueType="num">
                                      <p:cBhvr additive="base">
                                        <p:cTn id="19" dur="500" fill="hold"/>
                                        <p:tgtEl>
                                          <p:spTgt spid="1003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3" name="chimes.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0042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100353"/>
                                        </p:tgtEl>
                                        <p:attrNameLst>
                                          <p:attrName>style.visibility</p:attrName>
                                        </p:attrNameLst>
                                      </p:cBhvr>
                                      <p:to>
                                        <p:strVal val="visible"/>
                                      </p:to>
                                    </p:set>
                                    <p:anim calcmode="lin" valueType="num">
                                      <p:cBhvr additive="base">
                                        <p:cTn id="28" dur="500" fill="hold"/>
                                        <p:tgtEl>
                                          <p:spTgt spid="100353"/>
                                        </p:tgtEl>
                                        <p:attrNameLst>
                                          <p:attrName>ppt_x</p:attrName>
                                        </p:attrNameLst>
                                      </p:cBhvr>
                                      <p:tavLst>
                                        <p:tav tm="0">
                                          <p:val>
                                            <p:strVal val="0-#ppt_w/2"/>
                                          </p:val>
                                        </p:tav>
                                        <p:tav tm="100000">
                                          <p:val>
                                            <p:strVal val="#ppt_x"/>
                                          </p:val>
                                        </p:tav>
                                      </p:tavLst>
                                    </p:anim>
                                    <p:anim calcmode="lin" valueType="num">
                                      <p:cBhvr additive="base">
                                        <p:cTn id="29" dur="500" fill="hold"/>
                                        <p:tgtEl>
                                          <p:spTgt spid="1003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图片 4">
            <a:extLst>
              <a:ext uri="{FF2B5EF4-FFF2-40B4-BE49-F238E27FC236}">
                <a16:creationId xmlns:a16="http://schemas.microsoft.com/office/drawing/2014/main" id="{28E7C76B-EA78-43C5-B59F-93EB4AE17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775"/>
            <a:ext cx="9144000" cy="664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0599" name="Text Box 3">
                <a:extLst>
                  <a:ext uri="{FF2B5EF4-FFF2-40B4-BE49-F238E27FC236}">
                    <a16:creationId xmlns:a16="http://schemas.microsoft.com/office/drawing/2014/main" id="{B26F07BA-F77D-4625-8268-43A66609836B}"/>
                  </a:ext>
                </a:extLst>
              </p:cNvPr>
              <p:cNvSpPr txBox="1">
                <a:spLocks noChangeArrowheads="1"/>
              </p:cNvSpPr>
              <p:nvPr/>
            </p:nvSpPr>
            <p:spPr bwMode="auto">
              <a:xfrm>
                <a:off x="582613" y="2382838"/>
                <a:ext cx="807720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dirty="0">
                    <a:solidFill>
                      <a:srgbClr val="FF9900"/>
                    </a:solidFill>
                    <a:latin typeface="Times New Roman" panose="02020603050405020304" pitchFamily="18" charset="0"/>
                  </a:rPr>
                  <a:t>　　</a:t>
                </a:r>
                <a:r>
                  <a:rPr kumimoji="1" lang="en-US" altLang="zh-CN" sz="2400" b="1" dirty="0">
                    <a:solidFill>
                      <a:srgbClr val="993300"/>
                    </a:solidFill>
                    <a:latin typeface="Times New Roman" panose="02020603050405020304" pitchFamily="18" charset="0"/>
                  </a:rPr>
                  <a:t>(1)</a:t>
                </a:r>
                <a:r>
                  <a:rPr kumimoji="1" lang="zh-CN" altLang="en-US" sz="2400" b="1" dirty="0">
                    <a:solidFill>
                      <a:srgbClr val="A60000"/>
                    </a:solidFill>
                    <a:latin typeface="Times New Roman" panose="02020603050405020304" pitchFamily="18" charset="0"/>
                  </a:rPr>
                  <a:t>作出 </a:t>
                </a:r>
                <a14:m>
                  <m:oMath xmlns:m="http://schemas.openxmlformats.org/officeDocument/2006/math">
                    <m:acc>
                      <m:accPr>
                        <m:chr m:val="̅"/>
                        <m:ctrlPr>
                          <a:rPr kumimoji="1" lang="zh-CN" altLang="en-US" sz="2400" b="1" i="1" smtClean="0">
                            <a:solidFill>
                              <a:srgbClr val="A60000"/>
                            </a:solidFill>
                            <a:latin typeface="Cambria Math" panose="02040503050406030204" pitchFamily="18" charset="0"/>
                          </a:rPr>
                        </m:ctrlPr>
                      </m:accPr>
                      <m:e>
                        <m:r>
                          <a:rPr kumimoji="1" lang="en-US" altLang="zh-CN" sz="2400" b="1" i="1" smtClean="0">
                            <a:solidFill>
                              <a:srgbClr val="A60000"/>
                            </a:solidFill>
                            <a:latin typeface="Cambria Math" panose="02040503050406030204" pitchFamily="18" charset="0"/>
                          </a:rPr>
                          <m:t>𝑭</m:t>
                        </m:r>
                      </m:e>
                    </m:acc>
                  </m:oMath>
                </a14:m>
                <a:r>
                  <a:rPr kumimoji="1" lang="zh-CN" altLang="en-US" sz="2400" b="1" dirty="0">
                    <a:solidFill>
                      <a:srgbClr val="A60000"/>
                    </a:solidFill>
                    <a:latin typeface="Times New Roman" panose="02020603050405020304" pitchFamily="18" charset="0"/>
                  </a:rPr>
                  <a:t> 的卡诺图，求出反函数</a:t>
                </a:r>
                <a14:m>
                  <m:oMath xmlns:m="http://schemas.openxmlformats.org/officeDocument/2006/math">
                    <m:acc>
                      <m:accPr>
                        <m:chr m:val="̅"/>
                        <m:ctrlPr>
                          <a:rPr kumimoji="1" lang="zh-CN" altLang="en-US" sz="2400" b="1" i="1">
                            <a:solidFill>
                              <a:srgbClr val="A60000"/>
                            </a:solidFill>
                            <a:latin typeface="Cambria Math" panose="02040503050406030204" pitchFamily="18" charset="0"/>
                          </a:rPr>
                        </m:ctrlPr>
                      </m:accPr>
                      <m:e>
                        <m:r>
                          <a:rPr kumimoji="1" lang="en-US" altLang="zh-CN" sz="2400" b="1" i="1">
                            <a:solidFill>
                              <a:srgbClr val="A60000"/>
                            </a:solidFill>
                            <a:latin typeface="Cambria Math" panose="02040503050406030204" pitchFamily="18" charset="0"/>
                          </a:rPr>
                          <m:t>𝑭</m:t>
                        </m:r>
                      </m:e>
                    </m:acc>
                  </m:oMath>
                </a14:m>
                <a:r>
                  <a:rPr kumimoji="1" lang="zh-CN" altLang="en-US" sz="2400" b="1" dirty="0">
                    <a:solidFill>
                      <a:srgbClr val="A60000"/>
                    </a:solidFill>
                    <a:latin typeface="Times New Roman" panose="02020603050405020304" pitchFamily="18" charset="0"/>
                  </a:rPr>
                  <a:t> 的最简“与</a:t>
                </a:r>
                <a:r>
                  <a:rPr kumimoji="1" lang="en-US" altLang="zh-CN" sz="2400" b="1" dirty="0">
                    <a:solidFill>
                      <a:srgbClr val="A60000"/>
                    </a:solidFill>
                    <a:latin typeface="Times New Roman" panose="02020603050405020304" pitchFamily="18" charset="0"/>
                  </a:rPr>
                  <a:t>-</a:t>
                </a:r>
                <a:r>
                  <a:rPr kumimoji="1" lang="zh-CN" altLang="en-US" sz="2400" b="1" dirty="0">
                    <a:solidFill>
                      <a:srgbClr val="A60000"/>
                    </a:solidFill>
                    <a:latin typeface="Times New Roman" panose="02020603050405020304" pitchFamily="18" charset="0"/>
                  </a:rPr>
                  <a:t>或”表达式</a:t>
                </a:r>
                <a:r>
                  <a:rPr kumimoji="1" lang="en-US" altLang="zh-CN" sz="2400" b="1" dirty="0">
                    <a:solidFill>
                      <a:srgbClr val="A60000"/>
                    </a:solidFill>
                    <a:latin typeface="Times New Roman" panose="02020603050405020304" pitchFamily="18" charset="0"/>
                  </a:rPr>
                  <a:t>(</a:t>
                </a:r>
                <a:r>
                  <a:rPr kumimoji="1" lang="zh-CN" altLang="en-US" sz="2400" b="1" dirty="0">
                    <a:solidFill>
                      <a:srgbClr val="A60000"/>
                    </a:solidFill>
                    <a:latin typeface="Times New Roman" panose="02020603050405020304" pitchFamily="18" charset="0"/>
                  </a:rPr>
                  <a:t>合并卡诺图上的</a:t>
                </a:r>
                <a:r>
                  <a:rPr kumimoji="1" lang="en-US" altLang="zh-CN" sz="2400" b="1" dirty="0">
                    <a:solidFill>
                      <a:srgbClr val="A60000"/>
                    </a:solidFill>
                    <a:latin typeface="Times New Roman" panose="02020603050405020304" pitchFamily="18" charset="0"/>
                  </a:rPr>
                  <a:t>1</a:t>
                </a:r>
                <a:r>
                  <a:rPr kumimoji="1" lang="zh-CN" altLang="en-US" sz="2400" b="1" dirty="0">
                    <a:solidFill>
                      <a:srgbClr val="A60000"/>
                    </a:solidFill>
                    <a:latin typeface="Times New Roman" panose="02020603050405020304" pitchFamily="18" charset="0"/>
                  </a:rPr>
                  <a:t>方格</a:t>
                </a:r>
                <a:r>
                  <a:rPr kumimoji="1" lang="en-US" altLang="zh-CN" sz="2400" b="1" dirty="0">
                    <a:solidFill>
                      <a:srgbClr val="A60000"/>
                    </a:solidFill>
                    <a:latin typeface="Times New Roman" panose="02020603050405020304" pitchFamily="18" charset="0"/>
                  </a:rPr>
                  <a:t>)</a:t>
                </a:r>
                <a:r>
                  <a:rPr kumimoji="1" lang="zh-CN" altLang="en-US" sz="2400" b="1" dirty="0">
                    <a:solidFill>
                      <a:srgbClr val="A60000"/>
                    </a:solidFill>
                    <a:latin typeface="Times New Roman" panose="02020603050405020304" pitchFamily="18" charset="0"/>
                  </a:rPr>
                  <a:t>； </a:t>
                </a:r>
              </a:p>
            </p:txBody>
          </p:sp>
        </mc:Choice>
        <mc:Fallback xmlns="">
          <p:sp>
            <p:nvSpPr>
              <p:cNvPr id="110599" name="Text Box 3">
                <a:extLst>
                  <a:ext uri="{FF2B5EF4-FFF2-40B4-BE49-F238E27FC236}">
                    <a16:creationId xmlns:a16="http://schemas.microsoft.com/office/drawing/2014/main" id="{B26F07BA-F77D-4625-8268-43A66609836B}"/>
                  </a:ext>
                </a:extLst>
              </p:cNvPr>
              <p:cNvSpPr txBox="1">
                <a:spLocks noRot="1" noChangeAspect="1" noMove="1" noResize="1" noEditPoints="1" noAdjustHandles="1" noChangeArrowheads="1" noChangeShapeType="1" noTextEdit="1"/>
              </p:cNvSpPr>
              <p:nvPr/>
            </p:nvSpPr>
            <p:spPr bwMode="auto">
              <a:xfrm>
                <a:off x="582613" y="2382838"/>
                <a:ext cx="8077200" cy="830997"/>
              </a:xfrm>
              <a:prstGeom prst="rect">
                <a:avLst/>
              </a:prstGeom>
              <a:blipFill>
                <a:blip r:embed="rId2"/>
                <a:stretch>
                  <a:fillRect l="-1208" t="-8088" r="-1132" b="-169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597" name="Text Box 6">
                <a:extLst>
                  <a:ext uri="{FF2B5EF4-FFF2-40B4-BE49-F238E27FC236}">
                    <a16:creationId xmlns:a16="http://schemas.microsoft.com/office/drawing/2014/main" id="{23F736F8-51B1-416D-AC33-47BFC90166E6}"/>
                  </a:ext>
                </a:extLst>
              </p:cNvPr>
              <p:cNvSpPr txBox="1">
                <a:spLocks noChangeArrowheads="1"/>
              </p:cNvSpPr>
              <p:nvPr/>
            </p:nvSpPr>
            <p:spPr bwMode="auto">
              <a:xfrm>
                <a:off x="498475" y="4005064"/>
                <a:ext cx="8077200" cy="7655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65000"/>
                  </a:lnSpc>
                  <a:spcBef>
                    <a:spcPct val="50000"/>
                  </a:spcBef>
                </a:pPr>
                <a:r>
                  <a:rPr kumimoji="1" lang="zh-CN" altLang="en-US" sz="2400" b="1" dirty="0">
                    <a:solidFill>
                      <a:srgbClr val="FF3300"/>
                    </a:solidFill>
                    <a:latin typeface="Times New Roman" panose="02020603050405020304" pitchFamily="18" charset="0"/>
                  </a:rPr>
                  <a:t>　　</a:t>
                </a:r>
                <a:r>
                  <a:rPr kumimoji="1" lang="en-US" altLang="zh-CN" sz="2400" b="1" dirty="0">
                    <a:solidFill>
                      <a:srgbClr val="993300"/>
                    </a:solidFill>
                    <a:latin typeface="Times New Roman" panose="02020603050405020304" pitchFamily="18" charset="0"/>
                  </a:rPr>
                  <a:t>(2)</a:t>
                </a:r>
                <a:r>
                  <a:rPr kumimoji="1" lang="zh-CN" altLang="en-US" sz="2400" b="1" dirty="0">
                    <a:solidFill>
                      <a:srgbClr val="A60000"/>
                    </a:solidFill>
                    <a:latin typeface="Times New Roman" panose="02020603050405020304" pitchFamily="18" charset="0"/>
                  </a:rPr>
                  <a:t>对</a:t>
                </a:r>
                <a14:m>
                  <m:oMath xmlns:m="http://schemas.openxmlformats.org/officeDocument/2006/math">
                    <m:acc>
                      <m:accPr>
                        <m:chr m:val="̅"/>
                        <m:ctrlPr>
                          <a:rPr kumimoji="1" lang="zh-CN" altLang="en-US" sz="2400" b="1" i="1" smtClean="0">
                            <a:solidFill>
                              <a:srgbClr val="A60000"/>
                            </a:solidFill>
                            <a:latin typeface="Cambria Math" panose="02040503050406030204" pitchFamily="18" charset="0"/>
                          </a:rPr>
                        </m:ctrlPr>
                      </m:accPr>
                      <m:e>
                        <m:r>
                          <a:rPr kumimoji="1" lang="en-US" altLang="zh-CN" sz="2400" b="1" i="1" smtClean="0">
                            <a:solidFill>
                              <a:srgbClr val="A60000"/>
                            </a:solidFill>
                            <a:latin typeface="Cambria Math" panose="02040503050406030204" pitchFamily="18" charset="0"/>
                          </a:rPr>
                          <m:t>𝑭</m:t>
                        </m:r>
                      </m:e>
                    </m:acc>
                    <m:r>
                      <a:rPr kumimoji="1" lang="en-US" altLang="zh-CN" sz="2400" b="1" i="1" smtClean="0">
                        <a:solidFill>
                          <a:srgbClr val="A60000"/>
                        </a:solidFill>
                        <a:latin typeface="Cambria Math" panose="02040503050406030204" pitchFamily="18" charset="0"/>
                      </a:rPr>
                      <m:t> </m:t>
                    </m:r>
                  </m:oMath>
                </a14:m>
                <a:r>
                  <a:rPr kumimoji="1" lang="zh-CN" altLang="en-US" sz="2400" b="1" dirty="0">
                    <a:solidFill>
                      <a:srgbClr val="A60000"/>
                    </a:solidFill>
                    <a:latin typeface="Times New Roman" panose="02020603050405020304" pitchFamily="18" charset="0"/>
                  </a:rPr>
                  <a:t>的最简“与</a:t>
                </a:r>
                <a:r>
                  <a:rPr kumimoji="1" lang="en-US" altLang="zh-CN" sz="2400" b="1" dirty="0">
                    <a:solidFill>
                      <a:srgbClr val="A60000"/>
                    </a:solidFill>
                    <a:latin typeface="Times New Roman" panose="02020603050405020304" pitchFamily="18" charset="0"/>
                  </a:rPr>
                  <a:t>-</a:t>
                </a:r>
                <a:r>
                  <a:rPr kumimoji="1" lang="zh-CN" altLang="en-US" sz="2400" b="1" dirty="0">
                    <a:solidFill>
                      <a:srgbClr val="A60000"/>
                    </a:solidFill>
                    <a:latin typeface="Times New Roman" panose="02020603050405020304" pitchFamily="18" charset="0"/>
                  </a:rPr>
                  <a:t>或”表达式取反，得到函数</a:t>
                </a:r>
                <a:r>
                  <a:rPr kumimoji="1" lang="en-US" altLang="zh-CN" sz="2400" b="1" dirty="0">
                    <a:solidFill>
                      <a:srgbClr val="A60000"/>
                    </a:solidFill>
                    <a:latin typeface="Times New Roman" panose="02020603050405020304" pitchFamily="18" charset="0"/>
                  </a:rPr>
                  <a:t>F</a:t>
                </a:r>
                <a:r>
                  <a:rPr kumimoji="1" lang="zh-CN" altLang="en-US" sz="2400" b="1" dirty="0">
                    <a:solidFill>
                      <a:srgbClr val="A60000"/>
                    </a:solidFill>
                    <a:latin typeface="Times New Roman" panose="02020603050405020304" pitchFamily="18" charset="0"/>
                  </a:rPr>
                  <a:t>的</a:t>
                </a:r>
              </a:p>
              <a:p>
                <a:pPr algn="just" eaLnBrk="1" hangingPunct="1">
                  <a:lnSpc>
                    <a:spcPct val="65000"/>
                  </a:lnSpc>
                  <a:spcBef>
                    <a:spcPct val="50000"/>
                  </a:spcBef>
                </a:pPr>
                <a:r>
                  <a:rPr kumimoji="1" lang="zh-CN" altLang="en-US" sz="2400" b="1" dirty="0">
                    <a:solidFill>
                      <a:srgbClr val="A60000"/>
                    </a:solidFill>
                    <a:latin typeface="Times New Roman" panose="02020603050405020304" pitchFamily="18" charset="0"/>
                  </a:rPr>
                  <a:t>最简“或</a:t>
                </a:r>
                <a:r>
                  <a:rPr kumimoji="1" lang="en-US" altLang="zh-CN" sz="2400" b="1" dirty="0">
                    <a:solidFill>
                      <a:srgbClr val="A60000"/>
                    </a:solidFill>
                    <a:latin typeface="Times New Roman" panose="02020603050405020304" pitchFamily="18" charset="0"/>
                  </a:rPr>
                  <a:t>-</a:t>
                </a:r>
                <a:r>
                  <a:rPr kumimoji="1" lang="zh-CN" altLang="en-US" sz="2400" b="1" dirty="0">
                    <a:solidFill>
                      <a:srgbClr val="A60000"/>
                    </a:solidFill>
                    <a:latin typeface="Times New Roman" panose="02020603050405020304" pitchFamily="18" charset="0"/>
                  </a:rPr>
                  <a:t>与”表达式。 </a:t>
                </a:r>
              </a:p>
            </p:txBody>
          </p:sp>
        </mc:Choice>
        <mc:Fallback xmlns="">
          <p:sp>
            <p:nvSpPr>
              <p:cNvPr id="110597" name="Text Box 6">
                <a:extLst>
                  <a:ext uri="{FF2B5EF4-FFF2-40B4-BE49-F238E27FC236}">
                    <a16:creationId xmlns:a16="http://schemas.microsoft.com/office/drawing/2014/main" id="{23F736F8-51B1-416D-AC33-47BFC90166E6}"/>
                  </a:ext>
                </a:extLst>
              </p:cNvPr>
              <p:cNvSpPr txBox="1">
                <a:spLocks noRot="1" noChangeAspect="1" noMove="1" noResize="1" noEditPoints="1" noAdjustHandles="1" noChangeArrowheads="1" noChangeShapeType="1" noTextEdit="1"/>
              </p:cNvSpPr>
              <p:nvPr/>
            </p:nvSpPr>
            <p:spPr bwMode="auto">
              <a:xfrm>
                <a:off x="498475" y="4005064"/>
                <a:ext cx="8077200" cy="765531"/>
              </a:xfrm>
              <a:prstGeom prst="rect">
                <a:avLst/>
              </a:prstGeom>
              <a:blipFill>
                <a:blip r:embed="rId3"/>
                <a:stretch>
                  <a:fillRect l="-1208" t="-24603" b="-174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080" name="Text Box 8">
                <a:extLst>
                  <a:ext uri="{FF2B5EF4-FFF2-40B4-BE49-F238E27FC236}">
                    <a16:creationId xmlns:a16="http://schemas.microsoft.com/office/drawing/2014/main" id="{53891BC2-2429-48E0-A667-8FC1FFBF578A}"/>
                  </a:ext>
                </a:extLst>
              </p:cNvPr>
              <p:cNvSpPr txBox="1">
                <a:spLocks noChangeArrowheads="1"/>
              </p:cNvSpPr>
              <p:nvPr/>
            </p:nvSpPr>
            <p:spPr bwMode="auto">
              <a:xfrm>
                <a:off x="498475" y="912783"/>
                <a:ext cx="8245475" cy="86363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latin typeface="Times New Roman" panose="02020603050405020304" pitchFamily="18" charset="0"/>
                  </a:rPr>
                  <a:t>　</a:t>
                </a:r>
                <a:r>
                  <a:rPr kumimoji="1" lang="zh-CN" altLang="en-US" sz="2400" dirty="0">
                    <a:solidFill>
                      <a:srgbClr val="FF0000"/>
                    </a:solidFill>
                    <a:latin typeface="Times New Roman" panose="02020603050405020304" pitchFamily="18" charset="0"/>
                  </a:rPr>
                  <a:t>●</a:t>
                </a:r>
                <a:r>
                  <a:rPr kumimoji="1" lang="zh-CN" altLang="en-US" sz="2400" dirty="0">
                    <a:latin typeface="Times New Roman" panose="02020603050405020304" pitchFamily="18" charset="0"/>
                  </a:rPr>
                  <a:t>当给定逻辑函数为“或</a:t>
                </a:r>
                <a:r>
                  <a:rPr kumimoji="1" lang="en-US" altLang="zh-CN" sz="2400" dirty="0">
                    <a:latin typeface="Times New Roman" panose="02020603050405020304" pitchFamily="18" charset="0"/>
                  </a:rPr>
                  <a:t>—</a:t>
                </a:r>
                <a:r>
                  <a:rPr lang="zh-CN" altLang="en-US" sz="2400" dirty="0">
                    <a:latin typeface="Times New Roman" panose="02020603050405020304" pitchFamily="18" charset="0"/>
                  </a:rPr>
                  <a:t>与</a:t>
                </a:r>
                <a:r>
                  <a:rPr kumimoji="1" lang="zh-CN" altLang="en-US" sz="2400" dirty="0">
                    <a:latin typeface="Times New Roman" panose="02020603050405020304" pitchFamily="18" charset="0"/>
                  </a:rPr>
                  <a:t>”表达式时，首先根据反演规则求出函数</a:t>
                </a:r>
                <a:r>
                  <a:rPr kumimoji="1" lang="en-US" altLang="zh-CN" sz="2400" b="1" dirty="0">
                    <a:solidFill>
                      <a:srgbClr val="A60000"/>
                    </a:solidFill>
                    <a:latin typeface="Times New Roman" panose="02020603050405020304" pitchFamily="18" charset="0"/>
                  </a:rPr>
                  <a:t>F</a:t>
                </a:r>
                <a:r>
                  <a:rPr kumimoji="1" lang="zh-CN" altLang="en-US" sz="2400" b="1" dirty="0">
                    <a:solidFill>
                      <a:srgbClr val="A60000"/>
                    </a:solidFill>
                    <a:latin typeface="Times New Roman" panose="02020603050405020304" pitchFamily="18" charset="0"/>
                  </a:rPr>
                  <a:t>的反函数</a:t>
                </a:r>
                <a14:m>
                  <m:oMath xmlns:m="http://schemas.openxmlformats.org/officeDocument/2006/math">
                    <m:acc>
                      <m:accPr>
                        <m:chr m:val="̅"/>
                        <m:ctrlPr>
                          <a:rPr kumimoji="1" lang="zh-CN" altLang="en-US" sz="2400" b="1" i="1" smtClean="0">
                            <a:solidFill>
                              <a:srgbClr val="A60000"/>
                            </a:solidFill>
                            <a:latin typeface="Cambria Math" panose="02040503050406030204" pitchFamily="18" charset="0"/>
                          </a:rPr>
                        </m:ctrlPr>
                      </m:accPr>
                      <m:e>
                        <m:r>
                          <a:rPr kumimoji="1" lang="en-US" altLang="zh-CN" sz="2400" b="1" i="1" smtClean="0">
                            <a:solidFill>
                              <a:srgbClr val="A60000"/>
                            </a:solidFill>
                            <a:latin typeface="Cambria Math" panose="02040503050406030204" pitchFamily="18" charset="0"/>
                          </a:rPr>
                          <m:t>𝑭</m:t>
                        </m:r>
                      </m:e>
                    </m:acc>
                  </m:oMath>
                </a14:m>
                <a:r>
                  <a:rPr kumimoji="1" lang="zh-CN" altLang="en-US" sz="2400" b="1" dirty="0">
                    <a:solidFill>
                      <a:srgbClr val="A60000"/>
                    </a:solidFill>
                    <a:latin typeface="Times New Roman" panose="02020603050405020304" pitchFamily="18" charset="0"/>
                  </a:rPr>
                  <a:t>   </a:t>
                </a:r>
                <a:r>
                  <a:rPr kumimoji="1" lang="zh-CN" altLang="en-US" sz="2400" b="1" dirty="0">
                    <a:solidFill>
                      <a:schemeClr val="tx2"/>
                    </a:solidFill>
                    <a:latin typeface="Times New Roman" panose="02020603050405020304" pitchFamily="18" charset="0"/>
                  </a:rPr>
                  <a:t>具体如下：</a:t>
                </a:r>
              </a:p>
            </p:txBody>
          </p:sp>
        </mc:Choice>
        <mc:Fallback xmlns="">
          <p:sp>
            <p:nvSpPr>
              <p:cNvPr id="131080" name="Text Box 8">
                <a:extLst>
                  <a:ext uri="{FF2B5EF4-FFF2-40B4-BE49-F238E27FC236}">
                    <a16:creationId xmlns:a16="http://schemas.microsoft.com/office/drawing/2014/main" id="{53891BC2-2429-48E0-A667-8FC1FFBF578A}"/>
                  </a:ext>
                </a:extLst>
              </p:cNvPr>
              <p:cNvSpPr txBox="1">
                <a:spLocks noRot="1" noChangeAspect="1" noMove="1" noResize="1" noEditPoints="1" noAdjustHandles="1" noChangeArrowheads="1" noChangeShapeType="1" noTextEdit="1"/>
              </p:cNvSpPr>
              <p:nvPr/>
            </p:nvSpPr>
            <p:spPr bwMode="auto">
              <a:xfrm>
                <a:off x="498475" y="912783"/>
                <a:ext cx="8245475" cy="863634"/>
              </a:xfrm>
              <a:prstGeom prst="rect">
                <a:avLst/>
              </a:prstGeom>
              <a:blipFill>
                <a:blip r:embed="rId4"/>
                <a:stretch>
                  <a:fillRect l="-1183" t="-7801" b="-1276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1080"/>
                                        </p:tgtEl>
                                        <p:attrNameLst>
                                          <p:attrName>style.visibility</p:attrName>
                                        </p:attrNameLst>
                                      </p:cBhvr>
                                      <p:to>
                                        <p:strVal val="visible"/>
                                      </p:to>
                                    </p:set>
                                    <p:animEffect transition="in" filter="strips(downRight)">
                                      <p:cBhvr>
                                        <p:cTn id="7" dur="500"/>
                                        <p:tgtEl>
                                          <p:spTgt spid="13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0"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图片 4">
            <a:extLst>
              <a:ext uri="{FF2B5EF4-FFF2-40B4-BE49-F238E27FC236}">
                <a16:creationId xmlns:a16="http://schemas.microsoft.com/office/drawing/2014/main" id="{719C61E6-7AA2-4569-8BF1-20B2EA869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000"/>
            <a:ext cx="91440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图片 6">
            <a:extLst>
              <a:ext uri="{FF2B5EF4-FFF2-40B4-BE49-F238E27FC236}">
                <a16:creationId xmlns:a16="http://schemas.microsoft.com/office/drawing/2014/main" id="{BD74C114-26F9-4EA8-AC71-8D073127A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3836988"/>
            <a:ext cx="3729037" cy="30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图片 4">
            <a:extLst>
              <a:ext uri="{FF2B5EF4-FFF2-40B4-BE49-F238E27FC236}">
                <a16:creationId xmlns:a16="http://schemas.microsoft.com/office/drawing/2014/main" id="{01346580-276B-48BC-A946-1B3A57EAF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71450"/>
            <a:ext cx="91440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图片 6">
            <a:extLst>
              <a:ext uri="{FF2B5EF4-FFF2-40B4-BE49-F238E27FC236}">
                <a16:creationId xmlns:a16="http://schemas.microsoft.com/office/drawing/2014/main" id="{D3FABFBA-A3BD-468E-88C7-7B8957366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8900"/>
            <a:ext cx="89439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85" name="Text Box 9">
            <a:extLst>
              <a:ext uri="{FF2B5EF4-FFF2-40B4-BE49-F238E27FC236}">
                <a16:creationId xmlns:a16="http://schemas.microsoft.com/office/drawing/2014/main" id="{79E8A5BE-C7EB-4AED-B757-6627E2598C07}"/>
              </a:ext>
            </a:extLst>
          </p:cNvPr>
          <p:cNvSpPr txBox="1">
            <a:spLocks noChangeArrowheads="1"/>
          </p:cNvSpPr>
          <p:nvPr/>
        </p:nvSpPr>
        <p:spPr bwMode="auto">
          <a:xfrm>
            <a:off x="539750" y="836613"/>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a:t>
            </a:r>
            <a:r>
              <a:rPr kumimoji="1" lang="zh-CN" altLang="en-US" sz="2400">
                <a:solidFill>
                  <a:srgbClr val="FF0000"/>
                </a:solidFill>
                <a:latin typeface="Times New Roman" panose="02020603050405020304" pitchFamily="18" charset="0"/>
              </a:rPr>
              <a:t>●</a:t>
            </a:r>
            <a:r>
              <a:rPr kumimoji="1" lang="zh-CN" altLang="en-US" sz="2400">
                <a:latin typeface="Times New Roman" panose="02020603050405020304" pitchFamily="18" charset="0"/>
              </a:rPr>
              <a:t>当给定逻辑函数为“或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与”表达式或标准“或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与”表达式时，通常采用</a:t>
            </a:r>
            <a:r>
              <a:rPr kumimoji="1" lang="zh-CN" altLang="en-US" sz="2400" b="1">
                <a:solidFill>
                  <a:srgbClr val="993300"/>
                </a:solidFill>
                <a:latin typeface="Times New Roman" panose="02020603050405020304" pitchFamily="18" charset="0"/>
              </a:rPr>
              <a:t>“两次对偶法”。</a:t>
            </a:r>
            <a:r>
              <a:rPr kumimoji="1" lang="zh-CN" altLang="en-US" sz="2400" b="1">
                <a:solidFill>
                  <a:schemeClr val="tx2"/>
                </a:solidFill>
                <a:latin typeface="Times New Roman" panose="02020603050405020304" pitchFamily="18" charset="0"/>
              </a:rPr>
              <a:t>具体如下：</a:t>
            </a:r>
          </a:p>
        </p:txBody>
      </p:sp>
      <p:sp>
        <p:nvSpPr>
          <p:cNvPr id="101392" name="Text Box 16">
            <a:extLst>
              <a:ext uri="{FF2B5EF4-FFF2-40B4-BE49-F238E27FC236}">
                <a16:creationId xmlns:a16="http://schemas.microsoft.com/office/drawing/2014/main" id="{A657B88A-E2CA-45A8-9D1E-DD013E4694BB}"/>
              </a:ext>
            </a:extLst>
          </p:cNvPr>
          <p:cNvSpPr txBox="1">
            <a:spLocks noChangeArrowheads="1"/>
          </p:cNvSpPr>
          <p:nvPr/>
        </p:nvSpPr>
        <p:spPr bwMode="auto">
          <a:xfrm>
            <a:off x="684213" y="2349500"/>
            <a:ext cx="81534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9900"/>
                </a:solidFill>
                <a:latin typeface="Times New Roman" panose="02020603050405020304" pitchFamily="18" charset="0"/>
              </a:rPr>
              <a:t>　　</a:t>
            </a:r>
            <a:r>
              <a:rPr kumimoji="1" lang="en-US" altLang="zh-CN" sz="2400" b="1">
                <a:solidFill>
                  <a:srgbClr val="993300"/>
                </a:solidFill>
                <a:latin typeface="Times New Roman" panose="02020603050405020304" pitchFamily="18" charset="0"/>
              </a:rPr>
              <a:t>(1) </a:t>
            </a:r>
            <a:r>
              <a:rPr kumimoji="1" lang="zh-CN" altLang="en-US" sz="2400" b="1">
                <a:solidFill>
                  <a:srgbClr val="993300"/>
                </a:solidFill>
                <a:latin typeface="Times New Roman" panose="02020603050405020304" pitchFamily="18" charset="0"/>
              </a:rPr>
              <a:t>作出</a:t>
            </a:r>
            <a:r>
              <a:rPr kumimoji="1" lang="en-US" altLang="zh-CN" sz="2400" b="1">
                <a:solidFill>
                  <a:srgbClr val="993300"/>
                </a:solidFill>
                <a:latin typeface="Times New Roman" panose="02020603050405020304" pitchFamily="18" charset="0"/>
              </a:rPr>
              <a:t>F</a:t>
            </a:r>
            <a:r>
              <a:rPr kumimoji="1" lang="zh-CN" altLang="en-US" sz="2400" b="1">
                <a:solidFill>
                  <a:srgbClr val="993300"/>
                </a:solidFill>
                <a:latin typeface="Times New Roman" panose="02020603050405020304" pitchFamily="18" charset="0"/>
              </a:rPr>
              <a:t>对偶式</a:t>
            </a:r>
            <a:r>
              <a:rPr kumimoji="1" lang="en-US" altLang="zh-CN" sz="2400" b="1">
                <a:solidFill>
                  <a:srgbClr val="993300"/>
                </a:solidFill>
                <a:latin typeface="Times New Roman" panose="02020603050405020304" pitchFamily="18" charset="0"/>
              </a:rPr>
              <a:t>F’ </a:t>
            </a:r>
            <a:r>
              <a:rPr kumimoji="1" lang="zh-CN" altLang="en-US" sz="2400" b="1">
                <a:solidFill>
                  <a:srgbClr val="993300"/>
                </a:solidFill>
                <a:latin typeface="Times New Roman" panose="02020603050405020304" pitchFamily="18" charset="0"/>
              </a:rPr>
              <a:t>的卡诺图，并求出</a:t>
            </a:r>
            <a:r>
              <a:rPr kumimoji="1" lang="en-US" altLang="zh-CN" sz="2400" b="1">
                <a:solidFill>
                  <a:srgbClr val="993300"/>
                </a:solidFill>
                <a:latin typeface="Times New Roman" panose="02020603050405020304" pitchFamily="18" charset="0"/>
              </a:rPr>
              <a:t>F’</a:t>
            </a:r>
            <a:r>
              <a:rPr kumimoji="1" lang="zh-CN" altLang="en-US" sz="2400" b="1">
                <a:solidFill>
                  <a:srgbClr val="993300"/>
                </a:solidFill>
                <a:latin typeface="Times New Roman" panose="02020603050405020304" pitchFamily="18" charset="0"/>
              </a:rPr>
              <a:t>的最简“与</a:t>
            </a:r>
            <a:r>
              <a:rPr kumimoji="1" lang="en-US" altLang="zh-CN" sz="2400" b="1">
                <a:solidFill>
                  <a:srgbClr val="993300"/>
                </a:solidFill>
                <a:latin typeface="Times New Roman" panose="02020603050405020304" pitchFamily="18" charset="0"/>
              </a:rPr>
              <a:t>-</a:t>
            </a:r>
            <a:r>
              <a:rPr kumimoji="1" lang="zh-CN" altLang="en-US" sz="2400" b="1">
                <a:solidFill>
                  <a:srgbClr val="993300"/>
                </a:solidFill>
                <a:latin typeface="Times New Roman" panose="02020603050405020304" pitchFamily="18" charset="0"/>
              </a:rPr>
              <a:t>或”表达式；</a:t>
            </a:r>
            <a:br>
              <a:rPr kumimoji="1" lang="zh-CN" altLang="en-US" sz="2400" b="1">
                <a:solidFill>
                  <a:srgbClr val="993300"/>
                </a:solidFill>
                <a:latin typeface="Times New Roman" panose="02020603050405020304" pitchFamily="18" charset="0"/>
              </a:rPr>
            </a:br>
            <a:endParaRPr kumimoji="1" lang="zh-CN" altLang="en-US" sz="2400" b="1">
              <a:solidFill>
                <a:srgbClr val="993300"/>
              </a:solidFill>
              <a:latin typeface="Times New Roman" panose="02020603050405020304" pitchFamily="18" charset="0"/>
            </a:endParaRPr>
          </a:p>
          <a:p>
            <a:pPr eaLnBrk="1" hangingPunct="1">
              <a:spcBef>
                <a:spcPct val="50000"/>
              </a:spcBef>
            </a:pPr>
            <a:r>
              <a:rPr kumimoji="1" lang="zh-CN" altLang="en-US" sz="2400">
                <a:solidFill>
                  <a:srgbClr val="993300"/>
                </a:solidFill>
                <a:latin typeface="Times New Roman" panose="02020603050405020304" pitchFamily="18" charset="0"/>
              </a:rPr>
              <a:t>　　</a:t>
            </a:r>
            <a:r>
              <a:rPr kumimoji="1" lang="en-US" altLang="zh-CN" sz="2400" b="1">
                <a:solidFill>
                  <a:srgbClr val="993300"/>
                </a:solidFill>
                <a:latin typeface="Times New Roman" panose="02020603050405020304" pitchFamily="18" charset="0"/>
              </a:rPr>
              <a:t>(2) </a:t>
            </a:r>
            <a:r>
              <a:rPr kumimoji="1" lang="zh-CN" altLang="en-US" sz="2400" b="1">
                <a:solidFill>
                  <a:srgbClr val="993300"/>
                </a:solidFill>
                <a:latin typeface="Times New Roman" panose="02020603050405020304" pitchFamily="18" charset="0"/>
              </a:rPr>
              <a:t>对</a:t>
            </a:r>
            <a:r>
              <a:rPr kumimoji="1" lang="en-US" altLang="zh-CN" sz="2400" b="1">
                <a:solidFill>
                  <a:srgbClr val="993300"/>
                </a:solidFill>
                <a:latin typeface="Times New Roman" panose="02020603050405020304" pitchFamily="18" charset="0"/>
              </a:rPr>
              <a:t>F’</a:t>
            </a:r>
            <a:r>
              <a:rPr kumimoji="1" lang="zh-CN" altLang="en-US" sz="2400" b="1">
                <a:solidFill>
                  <a:srgbClr val="993300"/>
                </a:solidFill>
                <a:latin typeface="Times New Roman" panose="02020603050405020304" pitchFamily="18" charset="0"/>
              </a:rPr>
              <a:t>的最简“与</a:t>
            </a:r>
            <a:r>
              <a:rPr kumimoji="1" lang="en-US" altLang="zh-CN" sz="2400" b="1">
                <a:solidFill>
                  <a:srgbClr val="993300"/>
                </a:solidFill>
                <a:latin typeface="Times New Roman" panose="02020603050405020304" pitchFamily="18" charset="0"/>
              </a:rPr>
              <a:t>-</a:t>
            </a:r>
            <a:r>
              <a:rPr kumimoji="1" lang="zh-CN" altLang="en-US" sz="2400" b="1">
                <a:solidFill>
                  <a:srgbClr val="993300"/>
                </a:solidFill>
                <a:latin typeface="Times New Roman" panose="02020603050405020304" pitchFamily="18" charset="0"/>
              </a:rPr>
              <a:t>或”表达式取对偶，得到函数</a:t>
            </a:r>
            <a:r>
              <a:rPr kumimoji="1" lang="en-US" altLang="zh-CN" sz="2400" b="1">
                <a:solidFill>
                  <a:srgbClr val="993300"/>
                </a:solidFill>
                <a:latin typeface="Times New Roman" panose="02020603050405020304" pitchFamily="18" charset="0"/>
              </a:rPr>
              <a:t>F</a:t>
            </a:r>
            <a:r>
              <a:rPr kumimoji="1" lang="zh-CN" altLang="en-US" sz="2400" b="1">
                <a:solidFill>
                  <a:srgbClr val="993300"/>
                </a:solidFill>
                <a:latin typeface="Times New Roman" panose="02020603050405020304" pitchFamily="18" charset="0"/>
              </a:rPr>
              <a:t>的最简“或</a:t>
            </a:r>
            <a:r>
              <a:rPr kumimoji="1" lang="en-US" altLang="zh-CN" sz="2400" b="1">
                <a:solidFill>
                  <a:srgbClr val="993300"/>
                </a:solidFill>
                <a:latin typeface="Times New Roman" panose="02020603050405020304" pitchFamily="18" charset="0"/>
              </a:rPr>
              <a:t>-</a:t>
            </a:r>
            <a:r>
              <a:rPr kumimoji="1" lang="zh-CN" altLang="en-US" sz="2400" b="1">
                <a:solidFill>
                  <a:srgbClr val="993300"/>
                </a:solidFill>
                <a:latin typeface="Times New Roman" panose="02020603050405020304" pitchFamily="18" charset="0"/>
              </a:rPr>
              <a:t>与”表达式。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1385">
                                            <p:txEl>
                                              <p:pRg st="0" end="0"/>
                                            </p:txEl>
                                          </p:spTgt>
                                        </p:tgtEl>
                                        <p:attrNameLst>
                                          <p:attrName>style.visibility</p:attrName>
                                        </p:attrNameLst>
                                      </p:cBhvr>
                                      <p:to>
                                        <p:strVal val="visible"/>
                                      </p:to>
                                    </p:set>
                                    <p:animEffect transition="in" filter="box(out)">
                                      <p:cBhvr>
                                        <p:cTn id="7" dur="500"/>
                                        <p:tgtEl>
                                          <p:spTgt spid="101385">
                                            <p:txEl>
                                              <p:pRg st="0" end="0"/>
                                            </p:txEl>
                                          </p:spTgt>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1392"/>
                                        </p:tgtEl>
                                        <p:attrNameLst>
                                          <p:attrName>style.visibility</p:attrName>
                                        </p:attrNameLst>
                                      </p:cBhvr>
                                      <p:to>
                                        <p:strVal val="visible"/>
                                      </p:to>
                                    </p:set>
                                    <p:anim calcmode="lin" valueType="num">
                                      <p:cBhvr additive="base">
                                        <p:cTn id="11" dur="500" fill="hold"/>
                                        <p:tgtEl>
                                          <p:spTgt spid="101392"/>
                                        </p:tgtEl>
                                        <p:attrNameLst>
                                          <p:attrName>ppt_x</p:attrName>
                                        </p:attrNameLst>
                                      </p:cBhvr>
                                      <p:tavLst>
                                        <p:tav tm="0">
                                          <p:val>
                                            <p:strVal val="#ppt_x"/>
                                          </p:val>
                                        </p:tav>
                                        <p:tav tm="100000">
                                          <p:val>
                                            <p:strVal val="#ppt_x"/>
                                          </p:val>
                                        </p:tav>
                                      </p:tavLst>
                                    </p:anim>
                                    <p:anim calcmode="lin" valueType="num">
                                      <p:cBhvr additive="base">
                                        <p:cTn id="12" dur="500" fill="hold"/>
                                        <p:tgtEl>
                                          <p:spTgt spid="1013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5" grpId="0" build="p" autoUpdateAnimBg="0"/>
      <p:bldP spid="101392"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8" name="Text Box 4">
            <a:extLst>
              <a:ext uri="{FF2B5EF4-FFF2-40B4-BE49-F238E27FC236}">
                <a16:creationId xmlns:a16="http://schemas.microsoft.com/office/drawing/2014/main" id="{B8EA1675-5D0E-4396-BD0A-84B1B9226184}"/>
              </a:ext>
            </a:extLst>
          </p:cNvPr>
          <p:cNvSpPr txBox="1">
            <a:spLocks noChangeArrowheads="1"/>
          </p:cNvSpPr>
          <p:nvPr/>
        </p:nvSpPr>
        <p:spPr bwMode="auto">
          <a:xfrm>
            <a:off x="1258888" y="981075"/>
            <a:ext cx="6781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a:latin typeface="Times New Roman" panose="02020603050405020304" pitchFamily="18" charset="0"/>
              </a:rPr>
              <a:t>　　</a:t>
            </a:r>
            <a:r>
              <a:rPr kumimoji="1" lang="zh-CN" altLang="en-US" sz="2400" b="1">
                <a:solidFill>
                  <a:srgbClr val="0033CC"/>
                </a:solidFill>
                <a:latin typeface="Times New Roman" panose="02020603050405020304" pitchFamily="18" charset="0"/>
              </a:rPr>
              <a:t>卡诺图化简逻辑函数具有方便、直观、容易掌握等优点。 但受到变量个数的约束，当变量个数大于</a:t>
            </a:r>
            <a:r>
              <a:rPr kumimoji="1" lang="en-US" altLang="zh-CN" sz="2400" b="1">
                <a:solidFill>
                  <a:srgbClr val="0033CC"/>
                </a:solidFill>
                <a:latin typeface="Times New Roman" panose="02020603050405020304" pitchFamily="18" charset="0"/>
              </a:rPr>
              <a:t>6</a:t>
            </a:r>
            <a:r>
              <a:rPr kumimoji="1" lang="zh-CN" altLang="en-US" sz="2400" b="1">
                <a:solidFill>
                  <a:srgbClr val="0033CC"/>
                </a:solidFill>
                <a:latin typeface="Times New Roman" panose="02020603050405020304" pitchFamily="18" charset="0"/>
              </a:rPr>
              <a:t>时，画图以及对图形的识别都变得相当复杂</a:t>
            </a:r>
            <a:r>
              <a:rPr kumimoji="1" lang="zh-CN" altLang="en-US" sz="2400">
                <a:solidFill>
                  <a:srgbClr val="0033CC"/>
                </a:solidFill>
                <a:latin typeface="Times New Roman" panose="02020603050405020304" pitchFamily="18" charset="0"/>
              </a:rPr>
              <a:t>。</a:t>
            </a:r>
            <a:r>
              <a:rPr kumimoji="1" lang="zh-CN" altLang="en-US" sz="2400">
                <a:latin typeface="Times New Roman" panose="02020603050405020304" pitchFamily="18" charset="0"/>
              </a:rPr>
              <a:t>         </a:t>
            </a:r>
          </a:p>
        </p:txBody>
      </p:sp>
      <p:sp>
        <p:nvSpPr>
          <p:cNvPr id="114691" name="Text Box 0">
            <a:extLst>
              <a:ext uri="{FF2B5EF4-FFF2-40B4-BE49-F238E27FC236}">
                <a16:creationId xmlns:a16="http://schemas.microsoft.com/office/drawing/2014/main" id="{1E5C9D44-288B-4A5F-B65E-83D8851F5A05}"/>
              </a:ext>
            </a:extLst>
          </p:cNvPr>
          <p:cNvSpPr txBox="1">
            <a:spLocks noChangeArrowheads="1"/>
          </p:cNvSpPr>
          <p:nvPr/>
        </p:nvSpPr>
        <p:spPr bwMode="auto">
          <a:xfrm>
            <a:off x="1403350" y="3213100"/>
            <a:ext cx="67818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dirty="0">
                <a:latin typeface="Times New Roman" panose="02020603050405020304" pitchFamily="18" charset="0"/>
              </a:rPr>
              <a:t>　　</a:t>
            </a:r>
            <a:r>
              <a:rPr kumimoji="1" lang="zh-CN" altLang="en-US" sz="2400" b="1" dirty="0">
                <a:latin typeface="Times New Roman" panose="02020603050405020304" pitchFamily="18" charset="0"/>
              </a:rPr>
              <a:t>为了克服卡诺图的不足，引入了另一种化简方法</a:t>
            </a:r>
            <a:r>
              <a:rPr kumimoji="1" lang="en-US" altLang="zh-CN" sz="2400" b="1" dirty="0">
                <a:latin typeface="宋体" panose="02010600030101010101" pitchFamily="2" charset="-122"/>
              </a:rPr>
              <a:t>——</a:t>
            </a:r>
            <a:r>
              <a:rPr kumimoji="1" lang="zh-CN" altLang="en-US" sz="2400" b="1" dirty="0">
                <a:latin typeface="Times New Roman" panose="02020603050405020304" pitchFamily="18" charset="0"/>
              </a:rPr>
              <a:t>列表化简法。</a:t>
            </a:r>
          </a:p>
          <a:p>
            <a:pPr algn="just" eaLnBrk="1" hangingPunct="1"/>
            <a:endParaRPr kumimoji="1" lang="zh-CN" altLang="en-US" sz="2400" b="1" dirty="0">
              <a:latin typeface="Times New Roman" panose="02020603050405020304" pitchFamily="18" charset="0"/>
            </a:endParaRPr>
          </a:p>
          <a:p>
            <a:pPr algn="just" eaLnBrk="1" hangingPunct="1"/>
            <a:r>
              <a:rPr kumimoji="1" lang="zh-CN" altLang="en-US" sz="2400" b="1" dirty="0">
                <a:solidFill>
                  <a:srgbClr val="A60000"/>
                </a:solidFill>
                <a:latin typeface="Times New Roman" panose="02020603050405020304" pitchFamily="18" charset="0"/>
              </a:rPr>
              <a:t>         （详见教材有关内容）</a:t>
            </a:r>
            <a:endParaRPr kumimoji="1" lang="en-US" altLang="zh-CN" sz="2400" b="1" dirty="0">
              <a:solidFill>
                <a:srgbClr val="A60000"/>
              </a:solidFill>
              <a:latin typeface="Times New Roman" panose="02020603050405020304" pitchFamily="18" charset="0"/>
            </a:endParaRPr>
          </a:p>
          <a:p>
            <a:pPr algn="just" eaLnBrk="1" hangingPunct="1"/>
            <a:r>
              <a:rPr kumimoji="1" lang="zh-CN" altLang="en-US" sz="2400" b="1" dirty="0">
                <a:solidFill>
                  <a:srgbClr val="A60000"/>
                </a:solidFill>
                <a:latin typeface="Times New Roman" panose="02020603050405020304" pitchFamily="18" charset="0"/>
              </a:rPr>
              <a:t>作业题：</a:t>
            </a:r>
            <a:r>
              <a:rPr kumimoji="1" lang="en-US" altLang="zh-CN" sz="2400" b="1" dirty="0">
                <a:solidFill>
                  <a:srgbClr val="A60000"/>
                </a:solidFill>
                <a:latin typeface="Times New Roman" panose="02020603050405020304" pitchFamily="18" charset="0"/>
              </a:rPr>
              <a:t>2.2</a:t>
            </a:r>
            <a:r>
              <a:rPr kumimoji="1" lang="zh-CN" altLang="en-US" sz="2400" b="1" dirty="0">
                <a:solidFill>
                  <a:srgbClr val="A60000"/>
                </a:solidFill>
                <a:latin typeface="Times New Roman" panose="02020603050405020304" pitchFamily="18" charset="0"/>
              </a:rPr>
              <a:t>，</a:t>
            </a:r>
            <a:r>
              <a:rPr kumimoji="1" lang="en-US" altLang="zh-CN" sz="2400" b="1" dirty="0">
                <a:solidFill>
                  <a:srgbClr val="A60000"/>
                </a:solidFill>
                <a:latin typeface="Times New Roman" panose="02020603050405020304" pitchFamily="18" charset="0"/>
              </a:rPr>
              <a:t>2.6</a:t>
            </a:r>
            <a:r>
              <a:rPr kumimoji="1" lang="zh-CN" altLang="en-US" sz="2400" b="1" dirty="0">
                <a:solidFill>
                  <a:srgbClr val="A60000"/>
                </a:solidFill>
                <a:latin typeface="Times New Roman" panose="02020603050405020304" pitchFamily="18" charset="0"/>
              </a:rPr>
              <a:t>，</a:t>
            </a:r>
            <a:r>
              <a:rPr kumimoji="1" lang="en-US" altLang="zh-CN" sz="2400" b="1" dirty="0">
                <a:solidFill>
                  <a:srgbClr val="A60000"/>
                </a:solidFill>
                <a:latin typeface="Times New Roman" panose="02020603050405020304" pitchFamily="18" charset="0"/>
              </a:rPr>
              <a:t>2.7</a:t>
            </a:r>
            <a:r>
              <a:rPr kumimoji="1" lang="zh-CN" altLang="en-US" sz="2400" b="1" dirty="0">
                <a:solidFill>
                  <a:srgbClr val="A60000"/>
                </a:solidFill>
                <a:latin typeface="Times New Roman" panose="02020603050405020304" pitchFamily="18" charset="0"/>
              </a:rPr>
              <a:t>，</a:t>
            </a:r>
            <a:r>
              <a:rPr kumimoji="1" lang="en-US" altLang="zh-CN" sz="2400" b="1" dirty="0">
                <a:solidFill>
                  <a:srgbClr val="A60000"/>
                </a:solidFill>
                <a:latin typeface="Times New Roman" panose="02020603050405020304" pitchFamily="18" charset="0"/>
              </a:rPr>
              <a:t>2.8</a:t>
            </a:r>
            <a:endParaRPr kumimoji="1" lang="zh-CN" altLang="en-US" sz="2400" b="1" dirty="0">
              <a:solidFill>
                <a:srgbClr val="A60000"/>
              </a:solidFill>
              <a:latin typeface="Times New Roman" panose="02020603050405020304" pitchFamily="18" charset="0"/>
            </a:endParaRPr>
          </a:p>
          <a:p>
            <a:pPr algn="just" eaLnBrk="1" hangingPunct="1"/>
            <a:r>
              <a:rPr kumimoji="1" lang="zh-CN" altLang="en-US" sz="2400" b="1" dirty="0">
                <a:solidFill>
                  <a:srgbClr val="A60000"/>
                </a:solidFill>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box(out)">
                                      <p:cBhvr>
                                        <p:cTn id="7" dur="500"/>
                                        <p:tgtEl>
                                          <p:spTgt spid="103428"/>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8" name="Group 26">
            <a:extLst>
              <a:ext uri="{FF2B5EF4-FFF2-40B4-BE49-F238E27FC236}">
                <a16:creationId xmlns:a16="http://schemas.microsoft.com/office/drawing/2014/main" id="{7818646E-972B-47BE-8C41-47380B530F74}"/>
              </a:ext>
            </a:extLst>
          </p:cNvPr>
          <p:cNvGrpSpPr>
            <a:grpSpLocks/>
          </p:cNvGrpSpPr>
          <p:nvPr/>
        </p:nvGrpSpPr>
        <p:grpSpPr bwMode="auto">
          <a:xfrm>
            <a:off x="755650" y="2060575"/>
            <a:ext cx="3532188" cy="2667000"/>
            <a:chOff x="3120" y="864"/>
            <a:chExt cx="2225" cy="1680"/>
          </a:xfrm>
        </p:grpSpPr>
        <p:sp>
          <p:nvSpPr>
            <p:cNvPr id="13318" name="Line 27">
              <a:extLst>
                <a:ext uri="{FF2B5EF4-FFF2-40B4-BE49-F238E27FC236}">
                  <a16:creationId xmlns:a16="http://schemas.microsoft.com/office/drawing/2014/main" id="{9E132488-5534-4AD1-A015-DA416B8C6CE4}"/>
                </a:ext>
              </a:extLst>
            </p:cNvPr>
            <p:cNvSpPr>
              <a:spLocks noChangeShapeType="1"/>
            </p:cNvSpPr>
            <p:nvPr/>
          </p:nvSpPr>
          <p:spPr bwMode="auto">
            <a:xfrm>
              <a:off x="3864" y="1176"/>
              <a:ext cx="42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19" name="Group 28">
              <a:extLst>
                <a:ext uri="{FF2B5EF4-FFF2-40B4-BE49-F238E27FC236}">
                  <a16:creationId xmlns:a16="http://schemas.microsoft.com/office/drawing/2014/main" id="{909EFB7B-BA58-4895-88D3-598FA8697C00}"/>
                </a:ext>
              </a:extLst>
            </p:cNvPr>
            <p:cNvGrpSpPr>
              <a:grpSpLocks/>
            </p:cNvGrpSpPr>
            <p:nvPr/>
          </p:nvGrpSpPr>
          <p:grpSpPr bwMode="auto">
            <a:xfrm>
              <a:off x="3120" y="864"/>
              <a:ext cx="2225" cy="1680"/>
              <a:chOff x="3168" y="816"/>
              <a:chExt cx="2225" cy="1680"/>
            </a:xfrm>
          </p:grpSpPr>
          <p:sp>
            <p:nvSpPr>
              <p:cNvPr id="13320" name="Line 29">
                <a:extLst>
                  <a:ext uri="{FF2B5EF4-FFF2-40B4-BE49-F238E27FC236}">
                    <a16:creationId xmlns:a16="http://schemas.microsoft.com/office/drawing/2014/main" id="{C60982B7-B8E1-414C-9F53-1B54D024910E}"/>
                  </a:ext>
                </a:extLst>
              </p:cNvPr>
              <p:cNvSpPr>
                <a:spLocks noChangeShapeType="1"/>
              </p:cNvSpPr>
              <p:nvPr/>
            </p:nvSpPr>
            <p:spPr bwMode="auto">
              <a:xfrm>
                <a:off x="3365" y="2208"/>
                <a:ext cx="16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21" name="Group 30">
                <a:extLst>
                  <a:ext uri="{FF2B5EF4-FFF2-40B4-BE49-F238E27FC236}">
                    <a16:creationId xmlns:a16="http://schemas.microsoft.com/office/drawing/2014/main" id="{389D8BB4-7A2E-4A0F-BE52-E2D7FEB48141}"/>
                  </a:ext>
                </a:extLst>
              </p:cNvPr>
              <p:cNvGrpSpPr>
                <a:grpSpLocks/>
              </p:cNvGrpSpPr>
              <p:nvPr/>
            </p:nvGrpSpPr>
            <p:grpSpPr bwMode="auto">
              <a:xfrm>
                <a:off x="3168" y="816"/>
                <a:ext cx="2225" cy="1680"/>
                <a:chOff x="3168" y="816"/>
                <a:chExt cx="2225" cy="1680"/>
              </a:xfrm>
            </p:grpSpPr>
            <p:sp>
              <p:nvSpPr>
                <p:cNvPr id="13322" name="Line 31">
                  <a:extLst>
                    <a:ext uri="{FF2B5EF4-FFF2-40B4-BE49-F238E27FC236}">
                      <a16:creationId xmlns:a16="http://schemas.microsoft.com/office/drawing/2014/main" id="{4E5570A7-235C-4153-887E-420BAEB8F76B}"/>
                    </a:ext>
                  </a:extLst>
                </p:cNvPr>
                <p:cNvSpPr>
                  <a:spLocks noChangeShapeType="1"/>
                </p:cNvSpPr>
                <p:nvPr/>
              </p:nvSpPr>
              <p:spPr bwMode="auto">
                <a:xfrm>
                  <a:off x="5043" y="1766"/>
                  <a:ext cx="0" cy="4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3" name="Line 32">
                  <a:extLst>
                    <a:ext uri="{FF2B5EF4-FFF2-40B4-BE49-F238E27FC236}">
                      <a16:creationId xmlns:a16="http://schemas.microsoft.com/office/drawing/2014/main" id="{48622D6C-52B1-48A9-A379-0E6EDF7A9C96}"/>
                    </a:ext>
                  </a:extLst>
                </p:cNvPr>
                <p:cNvSpPr>
                  <a:spLocks noChangeShapeType="1"/>
                </p:cNvSpPr>
                <p:nvPr/>
              </p:nvSpPr>
              <p:spPr bwMode="auto">
                <a:xfrm>
                  <a:off x="3168" y="1492"/>
                  <a:ext cx="37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4" name="Line 33">
                  <a:extLst>
                    <a:ext uri="{FF2B5EF4-FFF2-40B4-BE49-F238E27FC236}">
                      <a16:creationId xmlns:a16="http://schemas.microsoft.com/office/drawing/2014/main" id="{C9D8D0A9-824F-4794-B7EF-0C152FB7C9CF}"/>
                    </a:ext>
                  </a:extLst>
                </p:cNvPr>
                <p:cNvSpPr>
                  <a:spLocks noChangeShapeType="1"/>
                </p:cNvSpPr>
                <p:nvPr/>
              </p:nvSpPr>
              <p:spPr bwMode="auto">
                <a:xfrm>
                  <a:off x="3216" y="1619"/>
                  <a:ext cx="2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5" name="Line 34">
                  <a:extLst>
                    <a:ext uri="{FF2B5EF4-FFF2-40B4-BE49-F238E27FC236}">
                      <a16:creationId xmlns:a16="http://schemas.microsoft.com/office/drawing/2014/main" id="{888F4B2A-C1E6-4ECE-BD54-71A63906C3C0}"/>
                    </a:ext>
                  </a:extLst>
                </p:cNvPr>
                <p:cNvSpPr>
                  <a:spLocks noChangeShapeType="1"/>
                </p:cNvSpPr>
                <p:nvPr/>
              </p:nvSpPr>
              <p:spPr bwMode="auto">
                <a:xfrm flipH="1" flipV="1">
                  <a:off x="3355" y="1111"/>
                  <a:ext cx="0" cy="3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6" name="Line 35">
                  <a:extLst>
                    <a:ext uri="{FF2B5EF4-FFF2-40B4-BE49-F238E27FC236}">
                      <a16:creationId xmlns:a16="http://schemas.microsoft.com/office/drawing/2014/main" id="{930060AB-C56B-42BD-92B5-D4437D73C75C}"/>
                    </a:ext>
                  </a:extLst>
                </p:cNvPr>
                <p:cNvSpPr>
                  <a:spLocks noChangeShapeType="1"/>
                </p:cNvSpPr>
                <p:nvPr/>
              </p:nvSpPr>
              <p:spPr bwMode="auto">
                <a:xfrm>
                  <a:off x="3356" y="1111"/>
                  <a:ext cx="4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7" name="Line 36">
                  <a:extLst>
                    <a:ext uri="{FF2B5EF4-FFF2-40B4-BE49-F238E27FC236}">
                      <a16:creationId xmlns:a16="http://schemas.microsoft.com/office/drawing/2014/main" id="{C8589F5D-6CAA-497B-BC63-5361756AF1F9}"/>
                    </a:ext>
                  </a:extLst>
                </p:cNvPr>
                <p:cNvSpPr>
                  <a:spLocks noChangeShapeType="1"/>
                </p:cNvSpPr>
                <p:nvPr/>
              </p:nvSpPr>
              <p:spPr bwMode="auto">
                <a:xfrm flipV="1">
                  <a:off x="3778" y="960"/>
                  <a:ext cx="144"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8" name="Line 37">
                  <a:extLst>
                    <a:ext uri="{FF2B5EF4-FFF2-40B4-BE49-F238E27FC236}">
                      <a16:creationId xmlns:a16="http://schemas.microsoft.com/office/drawing/2014/main" id="{5433C1A1-41BB-44D7-ACF7-0466C9F32EBF}"/>
                    </a:ext>
                  </a:extLst>
                </p:cNvPr>
                <p:cNvSpPr>
                  <a:spLocks noChangeShapeType="1"/>
                </p:cNvSpPr>
                <p:nvPr/>
              </p:nvSpPr>
              <p:spPr bwMode="auto">
                <a:xfrm flipV="1">
                  <a:off x="4330" y="993"/>
                  <a:ext cx="141" cy="1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9" name="Line 38">
                  <a:extLst>
                    <a:ext uri="{FF2B5EF4-FFF2-40B4-BE49-F238E27FC236}">
                      <a16:creationId xmlns:a16="http://schemas.microsoft.com/office/drawing/2014/main" id="{16385673-A77F-4673-A431-FB8ED1023F8A}"/>
                    </a:ext>
                  </a:extLst>
                </p:cNvPr>
                <p:cNvSpPr>
                  <a:spLocks noChangeShapeType="1"/>
                </p:cNvSpPr>
                <p:nvPr/>
              </p:nvSpPr>
              <p:spPr bwMode="auto">
                <a:xfrm>
                  <a:off x="4481" y="1111"/>
                  <a:ext cx="5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0" name="Line 39">
                  <a:extLst>
                    <a:ext uri="{FF2B5EF4-FFF2-40B4-BE49-F238E27FC236}">
                      <a16:creationId xmlns:a16="http://schemas.microsoft.com/office/drawing/2014/main" id="{DF5C4B36-02DE-4852-ADF7-5EB6C690FE88}"/>
                    </a:ext>
                  </a:extLst>
                </p:cNvPr>
                <p:cNvSpPr>
                  <a:spLocks noChangeShapeType="1"/>
                </p:cNvSpPr>
                <p:nvPr/>
              </p:nvSpPr>
              <p:spPr bwMode="auto">
                <a:xfrm>
                  <a:off x="5043" y="1111"/>
                  <a:ext cx="0" cy="4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1" name="Line 40">
                  <a:extLst>
                    <a:ext uri="{FF2B5EF4-FFF2-40B4-BE49-F238E27FC236}">
                      <a16:creationId xmlns:a16="http://schemas.microsoft.com/office/drawing/2014/main" id="{B058281C-1396-4948-927E-9856468C281A}"/>
                    </a:ext>
                  </a:extLst>
                </p:cNvPr>
                <p:cNvSpPr>
                  <a:spLocks noChangeShapeType="1"/>
                </p:cNvSpPr>
                <p:nvPr/>
              </p:nvSpPr>
              <p:spPr bwMode="auto">
                <a:xfrm>
                  <a:off x="3356" y="1619"/>
                  <a:ext cx="0" cy="5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2" name="AutoShape 41">
                  <a:extLst>
                    <a:ext uri="{FF2B5EF4-FFF2-40B4-BE49-F238E27FC236}">
                      <a16:creationId xmlns:a16="http://schemas.microsoft.com/office/drawing/2014/main" id="{9DDA25FD-5669-48C6-9F7B-D4F68DF9FFC7}"/>
                    </a:ext>
                  </a:extLst>
                </p:cNvPr>
                <p:cNvSpPr>
                  <a:spLocks noChangeArrowheads="1"/>
                </p:cNvSpPr>
                <p:nvPr/>
              </p:nvSpPr>
              <p:spPr bwMode="auto">
                <a:xfrm>
                  <a:off x="4896" y="1512"/>
                  <a:ext cx="288" cy="295"/>
                </a:xfrm>
                <a:prstGeom prst="flowChartSummingJunction">
                  <a:avLst/>
                </a:prstGeom>
                <a:solidFill>
                  <a:srgbClr val="FF6600"/>
                </a:solidFill>
                <a:ln w="9525">
                  <a:solidFill>
                    <a:schemeClr val="bg2"/>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333" name="Text Box 42">
                  <a:extLst>
                    <a:ext uri="{FF2B5EF4-FFF2-40B4-BE49-F238E27FC236}">
                      <a16:creationId xmlns:a16="http://schemas.microsoft.com/office/drawing/2014/main" id="{2E31A1BE-12EC-4F9F-8D87-E3B29FBE28BD}"/>
                    </a:ext>
                  </a:extLst>
                </p:cNvPr>
                <p:cNvSpPr txBox="1">
                  <a:spLocks noChangeArrowheads="1"/>
                </p:cNvSpPr>
                <p:nvPr/>
              </p:nvSpPr>
              <p:spPr bwMode="auto">
                <a:xfrm>
                  <a:off x="3638" y="81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a:t>
                  </a:r>
                </a:p>
              </p:txBody>
            </p:sp>
            <p:sp>
              <p:nvSpPr>
                <p:cNvPr id="13334" name="Text Box 43">
                  <a:extLst>
                    <a:ext uri="{FF2B5EF4-FFF2-40B4-BE49-F238E27FC236}">
                      <a16:creationId xmlns:a16="http://schemas.microsoft.com/office/drawing/2014/main" id="{F7666763-373A-4C89-A5E6-7D32A0D0E993}"/>
                    </a:ext>
                  </a:extLst>
                </p:cNvPr>
                <p:cNvSpPr txBox="1">
                  <a:spLocks noChangeArrowheads="1"/>
                </p:cNvSpPr>
                <p:nvPr/>
              </p:nvSpPr>
              <p:spPr bwMode="auto">
                <a:xfrm>
                  <a:off x="4220" y="8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B</a:t>
                  </a:r>
                </a:p>
              </p:txBody>
            </p:sp>
            <p:sp>
              <p:nvSpPr>
                <p:cNvPr id="13335" name="Text Box 44">
                  <a:extLst>
                    <a:ext uri="{FF2B5EF4-FFF2-40B4-BE49-F238E27FC236}">
                      <a16:creationId xmlns:a16="http://schemas.microsoft.com/office/drawing/2014/main" id="{3355F92F-CCF8-4085-BB45-83A607DDAF15}"/>
                    </a:ext>
                  </a:extLst>
                </p:cNvPr>
                <p:cNvSpPr txBox="1">
                  <a:spLocks noChangeArrowheads="1"/>
                </p:cNvSpPr>
                <p:nvPr/>
              </p:nvSpPr>
              <p:spPr bwMode="auto">
                <a:xfrm>
                  <a:off x="5160" y="1524"/>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F</a:t>
                  </a:r>
                </a:p>
              </p:txBody>
            </p:sp>
            <p:sp>
              <p:nvSpPr>
                <p:cNvPr id="13336" name="Text Box 45">
                  <a:extLst>
                    <a:ext uri="{FF2B5EF4-FFF2-40B4-BE49-F238E27FC236}">
                      <a16:creationId xmlns:a16="http://schemas.microsoft.com/office/drawing/2014/main" id="{B6CBB07A-6E75-41D2-B9BE-5BA803199B8F}"/>
                    </a:ext>
                  </a:extLst>
                </p:cNvPr>
                <p:cNvSpPr txBox="1">
                  <a:spLocks noChangeArrowheads="1"/>
                </p:cNvSpPr>
                <p:nvPr/>
              </p:nvSpPr>
              <p:spPr bwMode="auto">
                <a:xfrm>
                  <a:off x="3312" y="2208"/>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宋体" panose="02010600030101010101" pitchFamily="2" charset="-122"/>
                    </a:rPr>
                    <a:t>   </a:t>
                  </a:r>
                  <a:r>
                    <a:rPr kumimoji="1" lang="zh-CN" altLang="en-US" sz="2000" b="1">
                      <a:solidFill>
                        <a:srgbClr val="0033CC"/>
                      </a:solidFill>
                      <a:latin typeface="宋体" panose="02010600030101010101" pitchFamily="2" charset="-122"/>
                    </a:rPr>
                    <a:t>串联开关电路</a:t>
                  </a:r>
                  <a:r>
                    <a:rPr kumimoji="1" lang="zh-CN" altLang="en-US" sz="2400" b="1">
                      <a:latin typeface="宋体" panose="02010600030101010101" pitchFamily="2" charset="-122"/>
                    </a:rPr>
                    <a:t> </a:t>
                  </a:r>
                </a:p>
              </p:txBody>
            </p:sp>
          </p:grpSp>
        </p:grpSp>
      </p:grpSp>
      <p:sp>
        <p:nvSpPr>
          <p:cNvPr id="13315" name="Text Box 0">
            <a:extLst>
              <a:ext uri="{FF2B5EF4-FFF2-40B4-BE49-F238E27FC236}">
                <a16:creationId xmlns:a16="http://schemas.microsoft.com/office/drawing/2014/main" id="{2E903752-E0E6-49FE-A087-92DEBE404358}"/>
              </a:ext>
            </a:extLst>
          </p:cNvPr>
          <p:cNvSpPr txBox="1">
            <a:spLocks noChangeArrowheads="1"/>
          </p:cNvSpPr>
          <p:nvPr/>
        </p:nvSpPr>
        <p:spPr bwMode="auto">
          <a:xfrm>
            <a:off x="539750" y="476250"/>
            <a:ext cx="8458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a:t>
            </a:r>
            <a:r>
              <a:rPr kumimoji="1" lang="zh-CN" altLang="en-US" sz="2400">
                <a:solidFill>
                  <a:srgbClr val="0033CC"/>
                </a:solidFill>
                <a:latin typeface="Times New Roman" panose="02020603050405020304" pitchFamily="18" charset="0"/>
              </a:rPr>
              <a:t>例如，两个开关串联控制同一个灯。显然，仅当两个开关均闭合时，灯才能亮，否则，灯灭。</a:t>
            </a:r>
          </a:p>
          <a:p>
            <a:pPr eaLnBrk="1" hangingPunct="1"/>
            <a:r>
              <a:rPr kumimoji="1" lang="zh-CN" altLang="en-US" sz="2400">
                <a:solidFill>
                  <a:srgbClr val="0033CC"/>
                </a:solidFill>
                <a:latin typeface="Times New Roman" panose="02020603050405020304" pitchFamily="18" charset="0"/>
              </a:rPr>
              <a:t>　　假定开关闭合状态用</a:t>
            </a:r>
            <a:r>
              <a:rPr kumimoji="1" lang="en-US" altLang="zh-CN" sz="2400">
                <a:solidFill>
                  <a:srgbClr val="0033CC"/>
                </a:solidFill>
                <a:latin typeface="Times New Roman" panose="02020603050405020304" pitchFamily="18" charset="0"/>
              </a:rPr>
              <a:t>1</a:t>
            </a:r>
            <a:r>
              <a:rPr kumimoji="1" lang="zh-CN" altLang="en-US" sz="2400">
                <a:solidFill>
                  <a:srgbClr val="0033CC"/>
                </a:solidFill>
                <a:latin typeface="Times New Roman" panose="02020603050405020304" pitchFamily="18" charset="0"/>
              </a:rPr>
              <a:t>表示，断开状态用</a:t>
            </a:r>
            <a:r>
              <a:rPr kumimoji="1" lang="en-US" altLang="zh-CN" sz="2400">
                <a:solidFill>
                  <a:srgbClr val="0033CC"/>
                </a:solidFill>
                <a:latin typeface="Times New Roman" panose="02020603050405020304" pitchFamily="18" charset="0"/>
              </a:rPr>
              <a:t>0</a:t>
            </a:r>
            <a:r>
              <a:rPr kumimoji="1" lang="zh-CN" altLang="en-US" sz="2400">
                <a:solidFill>
                  <a:srgbClr val="0033CC"/>
                </a:solidFill>
                <a:latin typeface="Times New Roman" panose="02020603050405020304" pitchFamily="18" charset="0"/>
              </a:rPr>
              <a:t>表示，灯亮用</a:t>
            </a:r>
            <a:r>
              <a:rPr kumimoji="1" lang="en-US" altLang="zh-CN" sz="2400">
                <a:solidFill>
                  <a:srgbClr val="0033CC"/>
                </a:solidFill>
                <a:latin typeface="Times New Roman" panose="02020603050405020304" pitchFamily="18" charset="0"/>
              </a:rPr>
              <a:t>1</a:t>
            </a:r>
          </a:p>
          <a:p>
            <a:pPr eaLnBrk="1" hangingPunct="1"/>
            <a:r>
              <a:rPr kumimoji="1" lang="zh-CN" altLang="en-US" sz="2400">
                <a:solidFill>
                  <a:srgbClr val="0033CC"/>
                </a:solidFill>
                <a:latin typeface="Times New Roman" panose="02020603050405020304" pitchFamily="18" charset="0"/>
              </a:rPr>
              <a:t>表示，灯灭用</a:t>
            </a:r>
            <a:r>
              <a:rPr kumimoji="1" lang="en-US" altLang="zh-CN" sz="2400">
                <a:solidFill>
                  <a:srgbClr val="0033CC"/>
                </a:solidFill>
                <a:latin typeface="Times New Roman" panose="02020603050405020304" pitchFamily="18" charset="0"/>
              </a:rPr>
              <a:t>0</a:t>
            </a:r>
            <a:r>
              <a:rPr kumimoji="1" lang="zh-CN" altLang="en-US" sz="2400">
                <a:solidFill>
                  <a:srgbClr val="0033CC"/>
                </a:solidFill>
                <a:latin typeface="Times New Roman" panose="02020603050405020304" pitchFamily="18" charset="0"/>
              </a:rPr>
              <a:t>表示，则</a:t>
            </a:r>
            <a:r>
              <a:rPr kumimoji="1" lang="en-US" altLang="zh-CN" sz="2400">
                <a:solidFill>
                  <a:srgbClr val="0033CC"/>
                </a:solidFill>
                <a:latin typeface="Times New Roman" panose="02020603050405020304" pitchFamily="18" charset="0"/>
              </a:rPr>
              <a:t>F</a:t>
            </a:r>
            <a:r>
              <a:rPr kumimoji="1" lang="zh-CN" altLang="en-US" sz="2400">
                <a:solidFill>
                  <a:srgbClr val="0033CC"/>
                </a:solidFill>
                <a:latin typeface="Times New Roman" panose="02020603050405020304" pitchFamily="18" charset="0"/>
              </a:rPr>
              <a:t>和</a:t>
            </a:r>
            <a:r>
              <a:rPr kumimoji="1" lang="en-US" altLang="zh-CN" sz="2400">
                <a:solidFill>
                  <a:srgbClr val="0033CC"/>
                </a:solidFill>
                <a:latin typeface="Times New Roman" panose="02020603050405020304" pitchFamily="18" charset="0"/>
              </a:rPr>
              <a:t>A</a:t>
            </a:r>
            <a:r>
              <a:rPr kumimoji="1" lang="zh-CN" altLang="en-US" sz="2400">
                <a:solidFill>
                  <a:srgbClr val="0033CC"/>
                </a:solidFill>
                <a:latin typeface="Times New Roman" panose="02020603050405020304" pitchFamily="18" charset="0"/>
              </a:rPr>
              <a:t>、</a:t>
            </a:r>
            <a:r>
              <a:rPr kumimoji="1" lang="en-US" altLang="zh-CN" sz="2400">
                <a:solidFill>
                  <a:srgbClr val="0033CC"/>
                </a:solidFill>
                <a:latin typeface="Times New Roman" panose="02020603050405020304" pitchFamily="18" charset="0"/>
              </a:rPr>
              <a:t>B</a:t>
            </a:r>
            <a:r>
              <a:rPr kumimoji="1" lang="zh-CN" altLang="en-US" sz="2400">
                <a:solidFill>
                  <a:srgbClr val="0033CC"/>
                </a:solidFill>
                <a:latin typeface="Times New Roman" panose="02020603050405020304" pitchFamily="18" charset="0"/>
              </a:rPr>
              <a:t>之间的关系 “与”运算关系。 </a:t>
            </a:r>
          </a:p>
        </p:txBody>
      </p:sp>
      <p:sp>
        <p:nvSpPr>
          <p:cNvPr id="13313" name="Text Box 1">
            <a:extLst>
              <a:ext uri="{FF2B5EF4-FFF2-40B4-BE49-F238E27FC236}">
                <a16:creationId xmlns:a16="http://schemas.microsoft.com/office/drawing/2014/main" id="{11ADDFA3-0BE1-47CF-996A-EF74EFA1CBD0}"/>
              </a:ext>
            </a:extLst>
          </p:cNvPr>
          <p:cNvSpPr txBox="1">
            <a:spLocks noChangeArrowheads="1"/>
          </p:cNvSpPr>
          <p:nvPr/>
        </p:nvSpPr>
        <p:spPr bwMode="auto">
          <a:xfrm>
            <a:off x="539750" y="5229225"/>
            <a:ext cx="815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588" indent="290513" defTabSz="193675">
              <a:defRPr>
                <a:solidFill>
                  <a:schemeClr val="tx1"/>
                </a:solidFill>
                <a:latin typeface="Arial" panose="020B0604020202020204" pitchFamily="34" charset="0"/>
                <a:ea typeface="宋体" panose="02010600030101010101" pitchFamily="2" charset="-122"/>
              </a:defRPr>
            </a:lvl1pPr>
            <a:lvl2pPr marL="742950" indent="-285750" defTabSz="193675">
              <a:defRPr>
                <a:solidFill>
                  <a:schemeClr val="tx1"/>
                </a:solidFill>
                <a:latin typeface="Arial" panose="020B0604020202020204" pitchFamily="34" charset="0"/>
                <a:ea typeface="宋体" panose="02010600030101010101" pitchFamily="2" charset="-122"/>
              </a:defRPr>
            </a:lvl2pPr>
            <a:lvl3pPr marL="1143000" indent="-228600" defTabSz="193675">
              <a:defRPr>
                <a:solidFill>
                  <a:schemeClr val="tx1"/>
                </a:solidFill>
                <a:latin typeface="Arial" panose="020B0604020202020204" pitchFamily="34" charset="0"/>
                <a:ea typeface="宋体" panose="02010600030101010101" pitchFamily="2" charset="-122"/>
              </a:defRPr>
            </a:lvl3pPr>
            <a:lvl4pPr marL="1600200" indent="-228600" defTabSz="193675">
              <a:defRPr>
                <a:solidFill>
                  <a:schemeClr val="tx1"/>
                </a:solidFill>
                <a:latin typeface="Arial" panose="020B0604020202020204" pitchFamily="34" charset="0"/>
                <a:ea typeface="宋体" panose="02010600030101010101" pitchFamily="2" charset="-122"/>
              </a:defRPr>
            </a:lvl4pPr>
            <a:lvl5pPr marL="2057400" indent="-228600" defTabSz="193675">
              <a:defRPr>
                <a:solidFill>
                  <a:schemeClr val="tx1"/>
                </a:solidFill>
                <a:latin typeface="Arial" panose="020B0604020202020204" pitchFamily="34" charset="0"/>
                <a:ea typeface="宋体" panose="02010600030101010101" pitchFamily="2" charset="-122"/>
              </a:defRPr>
            </a:lvl5pPr>
            <a:lvl6pPr marL="2514600" indent="-228600" defTabSz="1936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936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936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936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10000"/>
              </a:spcBef>
            </a:pPr>
            <a:r>
              <a:rPr kumimoji="1" lang="zh-CN" altLang="en-US" sz="2400">
                <a:latin typeface="宋体" panose="02010600030101010101" pitchFamily="2" charset="-122"/>
              </a:rPr>
              <a:t>数字系统中，实现</a:t>
            </a:r>
            <a:r>
              <a:rPr kumimoji="1" lang="zh-CN" altLang="en-US" sz="2400">
                <a:latin typeface="Times New Roman" panose="02020603050405020304" pitchFamily="18" charset="0"/>
              </a:rPr>
              <a:t>“</a:t>
            </a:r>
            <a:r>
              <a:rPr kumimoji="1" lang="zh-CN" altLang="en-US" sz="2400">
                <a:latin typeface="宋体" panose="02010600030101010101" pitchFamily="2" charset="-122"/>
              </a:rPr>
              <a:t>与</a:t>
            </a:r>
            <a:r>
              <a:rPr kumimoji="1" lang="zh-CN" altLang="en-US" sz="2400">
                <a:latin typeface="Times New Roman" panose="02020603050405020304" pitchFamily="18" charset="0"/>
              </a:rPr>
              <a:t>”</a:t>
            </a:r>
            <a:r>
              <a:rPr kumimoji="1" lang="zh-CN" altLang="en-US" sz="2400">
                <a:latin typeface="宋体" panose="02010600030101010101" pitchFamily="2" charset="-122"/>
              </a:rPr>
              <a:t>运算关系的逻辑电路称为</a:t>
            </a:r>
            <a:r>
              <a:rPr kumimoji="1" lang="zh-CN" altLang="en-US" sz="2400" b="1">
                <a:solidFill>
                  <a:srgbClr val="0033CC"/>
                </a:solidFill>
                <a:latin typeface="Times New Roman" panose="02020603050405020304" pitchFamily="18" charset="0"/>
              </a:rPr>
              <a:t>“</a:t>
            </a:r>
            <a:r>
              <a:rPr kumimoji="1" lang="zh-CN" altLang="en-US" sz="2400" b="1">
                <a:solidFill>
                  <a:srgbClr val="0033CC"/>
                </a:solidFill>
                <a:latin typeface="宋体" panose="02010600030101010101" pitchFamily="2" charset="-122"/>
              </a:rPr>
              <a:t>与</a:t>
            </a:r>
            <a:r>
              <a:rPr kumimoji="1" lang="zh-CN" altLang="en-US" sz="2400" b="1">
                <a:solidFill>
                  <a:srgbClr val="0033CC"/>
                </a:solidFill>
                <a:latin typeface="Times New Roman" panose="02020603050405020304" pitchFamily="18" charset="0"/>
              </a:rPr>
              <a:t>”</a:t>
            </a:r>
            <a:r>
              <a:rPr kumimoji="1" lang="zh-CN" altLang="en-US" sz="2400" b="1">
                <a:solidFill>
                  <a:srgbClr val="0033CC"/>
                </a:solidFill>
                <a:latin typeface="宋体" panose="02010600030101010101" pitchFamily="2" charset="-122"/>
              </a:rPr>
              <a:t>门</a:t>
            </a:r>
            <a:r>
              <a:rPr kumimoji="1" lang="zh-CN" altLang="en-US" sz="2400">
                <a:solidFill>
                  <a:srgbClr val="0033CC"/>
                </a:solidFill>
                <a:latin typeface="宋体" panose="02010600030101010101" pitchFamily="2" charset="-122"/>
              </a:rPr>
              <a:t>。</a:t>
            </a:r>
          </a:p>
        </p:txBody>
      </p:sp>
      <p:sp>
        <p:nvSpPr>
          <p:cNvPr id="13314" name="Text Box 2">
            <a:extLst>
              <a:ext uri="{FF2B5EF4-FFF2-40B4-BE49-F238E27FC236}">
                <a16:creationId xmlns:a16="http://schemas.microsoft.com/office/drawing/2014/main" id="{5842135F-0532-41A4-9766-BA8C49BE63AB}"/>
              </a:ext>
            </a:extLst>
          </p:cNvPr>
          <p:cNvSpPr txBox="1">
            <a:spLocks noChangeArrowheads="1"/>
          </p:cNvSpPr>
          <p:nvPr/>
        </p:nvSpPr>
        <p:spPr bwMode="auto">
          <a:xfrm>
            <a:off x="4572000" y="2565400"/>
            <a:ext cx="3889375" cy="16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588" indent="290513" defTabSz="193675">
              <a:defRPr>
                <a:solidFill>
                  <a:schemeClr val="tx1"/>
                </a:solidFill>
                <a:latin typeface="Arial" panose="020B0604020202020204" pitchFamily="34" charset="0"/>
                <a:ea typeface="宋体" panose="02010600030101010101" pitchFamily="2" charset="-122"/>
              </a:defRPr>
            </a:lvl1pPr>
            <a:lvl2pPr marL="742950" indent="-285750" defTabSz="193675">
              <a:defRPr>
                <a:solidFill>
                  <a:schemeClr val="tx1"/>
                </a:solidFill>
                <a:latin typeface="Arial" panose="020B0604020202020204" pitchFamily="34" charset="0"/>
                <a:ea typeface="宋体" panose="02010600030101010101" pitchFamily="2" charset="-122"/>
              </a:defRPr>
            </a:lvl2pPr>
            <a:lvl3pPr marL="1143000" indent="-228600" defTabSz="193675">
              <a:defRPr>
                <a:solidFill>
                  <a:schemeClr val="tx1"/>
                </a:solidFill>
                <a:latin typeface="Arial" panose="020B0604020202020204" pitchFamily="34" charset="0"/>
                <a:ea typeface="宋体" panose="02010600030101010101" pitchFamily="2" charset="-122"/>
              </a:defRPr>
            </a:lvl3pPr>
            <a:lvl4pPr marL="1600200" indent="-228600" defTabSz="193675">
              <a:defRPr>
                <a:solidFill>
                  <a:schemeClr val="tx1"/>
                </a:solidFill>
                <a:latin typeface="Arial" panose="020B0604020202020204" pitchFamily="34" charset="0"/>
                <a:ea typeface="宋体" panose="02010600030101010101" pitchFamily="2" charset="-122"/>
              </a:defRPr>
            </a:lvl4pPr>
            <a:lvl5pPr marL="2057400" indent="-228600" defTabSz="193675">
              <a:defRPr>
                <a:solidFill>
                  <a:schemeClr val="tx1"/>
                </a:solidFill>
                <a:latin typeface="Arial" panose="020B0604020202020204" pitchFamily="34" charset="0"/>
                <a:ea typeface="宋体" panose="02010600030101010101" pitchFamily="2" charset="-122"/>
              </a:defRPr>
            </a:lvl5pPr>
            <a:lvl6pPr marL="2514600" indent="-228600" defTabSz="1936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936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936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936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kumimoji="1" lang="en-US" altLang="zh-CN" sz="2400" b="1">
                <a:solidFill>
                  <a:srgbClr val="A600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与”运算的运算法则</a:t>
            </a:r>
            <a:r>
              <a:rPr kumimoji="1" lang="en-US" altLang="zh-CN" sz="2400" b="1">
                <a:solidFill>
                  <a:srgbClr val="A60000"/>
                </a:solidFill>
                <a:latin typeface="Times New Roman" panose="02020603050405020304" pitchFamily="18" charset="0"/>
              </a:rPr>
              <a:t>:</a:t>
            </a:r>
            <a:r>
              <a:rPr kumimoji="1" lang="en-US" altLang="zh-CN" sz="2400">
                <a:solidFill>
                  <a:srgbClr val="A60000"/>
                </a:solidFill>
                <a:latin typeface="Times New Roman" panose="02020603050405020304" pitchFamily="18" charset="0"/>
              </a:rPr>
              <a:t></a:t>
            </a:r>
          </a:p>
          <a:p>
            <a:pPr eaLnBrk="1" hangingPunct="1">
              <a:spcBef>
                <a:spcPct val="10000"/>
              </a:spcBef>
            </a:pPr>
            <a:endParaRPr kumimoji="1" lang="en-US" altLang="zh-CN" sz="2400">
              <a:solidFill>
                <a:srgbClr val="A60000"/>
              </a:solidFill>
              <a:latin typeface="Times New Roman" panose="02020603050405020304" pitchFamily="18" charset="0"/>
            </a:endParaRPr>
          </a:p>
          <a:p>
            <a:pPr eaLnBrk="1" hangingPunct="1">
              <a:spcBef>
                <a:spcPct val="10000"/>
              </a:spcBef>
            </a:pP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0 · 0 = 0</a:t>
            </a: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1 · 0 = 0</a:t>
            </a:r>
          </a:p>
          <a:p>
            <a:pPr algn="just" eaLnBrk="1" hangingPunct="1">
              <a:spcBef>
                <a:spcPct val="10000"/>
              </a:spcBef>
            </a:pP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0 · 1 = 0</a:t>
            </a: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1 · 1 = 1</a:t>
            </a:r>
            <a:endParaRPr kumimoji="1" lang="en-US" altLang="zh-CN" sz="2400">
              <a:solidFill>
                <a:srgbClr val="0033CC"/>
              </a:solidFill>
              <a:latin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13313"/>
                                        </p:tgtEl>
                                        <p:attrNameLst>
                                          <p:attrName>style.visibility</p:attrName>
                                        </p:attrNameLst>
                                      </p:cBhvr>
                                      <p:to>
                                        <p:strVal val="visible"/>
                                      </p:to>
                                    </p:set>
                                    <p:anim calcmode="lin" valueType="num">
                                      <p:cBhvr>
                                        <p:cTn id="7" dur="500" fill="hold"/>
                                        <p:tgtEl>
                                          <p:spTgt spid="13313"/>
                                        </p:tgtEl>
                                        <p:attrNameLst>
                                          <p:attrName>ppt_x</p:attrName>
                                        </p:attrNameLst>
                                      </p:cBhvr>
                                      <p:tavLst>
                                        <p:tav tm="0">
                                          <p:val>
                                            <p:strVal val="#ppt_x-#ppt_w/2"/>
                                          </p:val>
                                        </p:tav>
                                        <p:tav tm="100000">
                                          <p:val>
                                            <p:strVal val="#ppt_x"/>
                                          </p:val>
                                        </p:tav>
                                      </p:tavLst>
                                    </p:anim>
                                    <p:anim calcmode="lin" valueType="num">
                                      <p:cBhvr>
                                        <p:cTn id="8" dur="500" fill="hold"/>
                                        <p:tgtEl>
                                          <p:spTgt spid="13313"/>
                                        </p:tgtEl>
                                        <p:attrNameLst>
                                          <p:attrName>ppt_y</p:attrName>
                                        </p:attrNameLst>
                                      </p:cBhvr>
                                      <p:tavLst>
                                        <p:tav tm="0">
                                          <p:val>
                                            <p:strVal val="#ppt_y"/>
                                          </p:val>
                                        </p:tav>
                                        <p:tav tm="100000">
                                          <p:val>
                                            <p:strVal val="#ppt_y"/>
                                          </p:val>
                                        </p:tav>
                                      </p:tavLst>
                                    </p:anim>
                                    <p:anim calcmode="lin" valueType="num">
                                      <p:cBhvr>
                                        <p:cTn id="9" dur="500" fill="hold"/>
                                        <p:tgtEl>
                                          <p:spTgt spid="13313"/>
                                        </p:tgtEl>
                                        <p:attrNameLst>
                                          <p:attrName>ppt_w</p:attrName>
                                        </p:attrNameLst>
                                      </p:cBhvr>
                                      <p:tavLst>
                                        <p:tav tm="0">
                                          <p:val>
                                            <p:fltVal val="0"/>
                                          </p:val>
                                        </p:tav>
                                        <p:tav tm="100000">
                                          <p:val>
                                            <p:strVal val="#ppt_w"/>
                                          </p:val>
                                        </p:tav>
                                      </p:tavLst>
                                    </p:anim>
                                    <p:anim calcmode="lin" valueType="num">
                                      <p:cBhvr>
                                        <p:cTn id="10" dur="500" fill="hold"/>
                                        <p:tgtEl>
                                          <p:spTgt spid="13313"/>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par>
                          <p:cTn id="11" fill="hold" nodeType="afterGroup">
                            <p:stCondLst>
                              <p:cond delay="500"/>
                            </p:stCondLst>
                            <p:childTnLst>
                              <p:par>
                                <p:cTn id="12" presetID="2" presetClass="entr" presetSubtype="4" fill="hold" nodeType="afterEffect">
                                  <p:stCondLst>
                                    <p:cond delay="0"/>
                                  </p:stCondLst>
                                  <p:childTnLst>
                                    <p:set>
                                      <p:cBhvr>
                                        <p:cTn id="13" dur="1" fill="hold">
                                          <p:stCondLst>
                                            <p:cond delay="0"/>
                                          </p:stCondLst>
                                        </p:cTn>
                                        <p:tgtEl>
                                          <p:spTgt spid="13338"/>
                                        </p:tgtEl>
                                        <p:attrNameLst>
                                          <p:attrName>style.visibility</p:attrName>
                                        </p:attrNameLst>
                                      </p:cBhvr>
                                      <p:to>
                                        <p:strVal val="visible"/>
                                      </p:to>
                                    </p:set>
                                    <p:anim calcmode="lin" valueType="num">
                                      <p:cBhvr additive="base">
                                        <p:cTn id="14" dur="500" fill="hold"/>
                                        <p:tgtEl>
                                          <p:spTgt spid="13338"/>
                                        </p:tgtEl>
                                        <p:attrNameLst>
                                          <p:attrName>ppt_x</p:attrName>
                                        </p:attrNameLst>
                                      </p:cBhvr>
                                      <p:tavLst>
                                        <p:tav tm="0">
                                          <p:val>
                                            <p:strVal val="#ppt_x"/>
                                          </p:val>
                                        </p:tav>
                                        <p:tav tm="100000">
                                          <p:val>
                                            <p:strVal val="#ppt_x"/>
                                          </p:val>
                                        </p:tav>
                                      </p:tavLst>
                                    </p:anim>
                                    <p:anim calcmode="lin" valueType="num">
                                      <p:cBhvr additive="base">
                                        <p:cTn id="15" dur="500" fill="hold"/>
                                        <p:tgtEl>
                                          <p:spTgt spid="1333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3" name="chimes.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grpId="0" nodeType="clickEffect">
                                  <p:stCondLst>
                                    <p:cond delay="0"/>
                                  </p:stCondLst>
                                  <p:childTnLst>
                                    <p:set>
                                      <p:cBhvr>
                                        <p:cTn id="19" dur="1" fill="hold">
                                          <p:stCondLst>
                                            <p:cond delay="0"/>
                                          </p:stCondLst>
                                        </p:cTn>
                                        <p:tgtEl>
                                          <p:spTgt spid="13314"/>
                                        </p:tgtEl>
                                        <p:attrNameLst>
                                          <p:attrName>style.visibility</p:attrName>
                                        </p:attrNameLst>
                                      </p:cBhvr>
                                      <p:to>
                                        <p:strVal val="visible"/>
                                      </p:to>
                                    </p:set>
                                    <p:anim calcmode="lin" valueType="num">
                                      <p:cBhvr>
                                        <p:cTn id="20" dur="500" fill="hold"/>
                                        <p:tgtEl>
                                          <p:spTgt spid="13314"/>
                                        </p:tgtEl>
                                        <p:attrNameLst>
                                          <p:attrName>ppt_x</p:attrName>
                                        </p:attrNameLst>
                                      </p:cBhvr>
                                      <p:tavLst>
                                        <p:tav tm="0">
                                          <p:val>
                                            <p:strVal val="#ppt_x-#ppt_w/2"/>
                                          </p:val>
                                        </p:tav>
                                        <p:tav tm="100000">
                                          <p:val>
                                            <p:strVal val="#ppt_x"/>
                                          </p:val>
                                        </p:tav>
                                      </p:tavLst>
                                    </p:anim>
                                    <p:anim calcmode="lin" valueType="num">
                                      <p:cBhvr>
                                        <p:cTn id="21" dur="500" fill="hold"/>
                                        <p:tgtEl>
                                          <p:spTgt spid="13314"/>
                                        </p:tgtEl>
                                        <p:attrNameLst>
                                          <p:attrName>ppt_y</p:attrName>
                                        </p:attrNameLst>
                                      </p:cBhvr>
                                      <p:tavLst>
                                        <p:tav tm="0">
                                          <p:val>
                                            <p:strVal val="#ppt_y"/>
                                          </p:val>
                                        </p:tav>
                                        <p:tav tm="100000">
                                          <p:val>
                                            <p:strVal val="#ppt_y"/>
                                          </p:val>
                                        </p:tav>
                                      </p:tavLst>
                                    </p:anim>
                                    <p:anim calcmode="lin" valueType="num">
                                      <p:cBhvr>
                                        <p:cTn id="22" dur="500" fill="hold"/>
                                        <p:tgtEl>
                                          <p:spTgt spid="13314"/>
                                        </p:tgtEl>
                                        <p:attrNameLst>
                                          <p:attrName>ppt_w</p:attrName>
                                        </p:attrNameLst>
                                      </p:cBhvr>
                                      <p:tavLst>
                                        <p:tav tm="0">
                                          <p:val>
                                            <p:fltVal val="0"/>
                                          </p:val>
                                        </p:tav>
                                        <p:tav tm="100000">
                                          <p:val>
                                            <p:strVal val="#ppt_w"/>
                                          </p:val>
                                        </p:tav>
                                      </p:tavLst>
                                    </p:anim>
                                    <p:anim calcmode="lin" valueType="num">
                                      <p:cBhvr>
                                        <p:cTn id="23" dur="500" fill="hold"/>
                                        <p:tgtEl>
                                          <p:spTgt spid="1331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8"/>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41" name="Group 5">
            <a:extLst>
              <a:ext uri="{FF2B5EF4-FFF2-40B4-BE49-F238E27FC236}">
                <a16:creationId xmlns:a16="http://schemas.microsoft.com/office/drawing/2014/main" id="{4B1EE50E-89E0-4279-82B6-434BBC3489BF}"/>
              </a:ext>
            </a:extLst>
          </p:cNvPr>
          <p:cNvGrpSpPr>
            <a:grpSpLocks/>
          </p:cNvGrpSpPr>
          <p:nvPr/>
        </p:nvGrpSpPr>
        <p:grpSpPr bwMode="auto">
          <a:xfrm>
            <a:off x="395288" y="692150"/>
            <a:ext cx="8382000" cy="3563938"/>
            <a:chOff x="192" y="1728"/>
            <a:chExt cx="5280" cy="2245"/>
          </a:xfrm>
        </p:grpSpPr>
        <p:sp>
          <p:nvSpPr>
            <p:cNvPr id="14353" name="Text Box 6">
              <a:extLst>
                <a:ext uri="{FF2B5EF4-FFF2-40B4-BE49-F238E27FC236}">
                  <a16:creationId xmlns:a16="http://schemas.microsoft.com/office/drawing/2014/main" id="{654C4964-775B-428D-865D-5593726C7A3F}"/>
                </a:ext>
              </a:extLst>
            </p:cNvPr>
            <p:cNvSpPr txBox="1">
              <a:spLocks noChangeArrowheads="1"/>
            </p:cNvSpPr>
            <p:nvPr/>
          </p:nvSpPr>
          <p:spPr bwMode="auto">
            <a:xfrm>
              <a:off x="192" y="1728"/>
              <a:ext cx="5280" cy="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0488">
                <a:tabLst>
                  <a:tab pos="665163" algn="l"/>
                  <a:tab pos="754063" algn="l"/>
                </a:tabLst>
                <a:defRPr>
                  <a:solidFill>
                    <a:schemeClr val="tx1"/>
                  </a:solidFill>
                  <a:latin typeface="Arial" panose="020B0604020202020204" pitchFamily="34" charset="0"/>
                  <a:ea typeface="宋体" panose="02010600030101010101" pitchFamily="2" charset="-122"/>
                </a:defRPr>
              </a:lvl1pPr>
              <a:lvl2pPr marL="742950" indent="-285750">
                <a:tabLst>
                  <a:tab pos="665163" algn="l"/>
                  <a:tab pos="754063" algn="l"/>
                </a:tabLst>
                <a:defRPr>
                  <a:solidFill>
                    <a:schemeClr val="tx1"/>
                  </a:solidFill>
                  <a:latin typeface="Arial" panose="020B0604020202020204" pitchFamily="34" charset="0"/>
                  <a:ea typeface="宋体" panose="02010600030101010101" pitchFamily="2" charset="-122"/>
                </a:defRPr>
              </a:lvl2pPr>
              <a:lvl3pPr marL="1143000" indent="-228600">
                <a:tabLst>
                  <a:tab pos="665163" algn="l"/>
                  <a:tab pos="754063" algn="l"/>
                </a:tabLst>
                <a:defRPr>
                  <a:solidFill>
                    <a:schemeClr val="tx1"/>
                  </a:solidFill>
                  <a:latin typeface="Arial" panose="020B0604020202020204" pitchFamily="34" charset="0"/>
                  <a:ea typeface="宋体" panose="02010600030101010101" pitchFamily="2" charset="-122"/>
                </a:defRPr>
              </a:lvl3pPr>
              <a:lvl4pPr marL="1600200" indent="-228600">
                <a:tabLst>
                  <a:tab pos="665163" algn="l"/>
                  <a:tab pos="754063" algn="l"/>
                </a:tabLst>
                <a:defRPr>
                  <a:solidFill>
                    <a:schemeClr val="tx1"/>
                  </a:solidFill>
                  <a:latin typeface="Arial" panose="020B0604020202020204" pitchFamily="34" charset="0"/>
                  <a:ea typeface="宋体" panose="02010600030101010101" pitchFamily="2" charset="-122"/>
                </a:defRPr>
              </a:lvl4pPr>
              <a:lvl5pPr marL="2057400" indent="-228600">
                <a:tabLst>
                  <a:tab pos="665163" algn="l"/>
                  <a:tab pos="7540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5163" algn="l"/>
                  <a:tab pos="7540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5163" algn="l"/>
                  <a:tab pos="7540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5163" algn="l"/>
                  <a:tab pos="7540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5163" algn="l"/>
                  <a:tab pos="754063"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kumimoji="1" lang="en-US" altLang="zh-CN" sz="2400" b="1">
                  <a:solidFill>
                    <a:srgbClr val="FFCC66"/>
                  </a:solidFill>
                  <a:latin typeface="宋体" panose="02010600030101010101" pitchFamily="2" charset="-122"/>
                </a:rPr>
                <a:t> </a:t>
              </a:r>
              <a:r>
                <a:rPr kumimoji="1" lang="en-US" altLang="zh-CN" sz="2400" b="1">
                  <a:solidFill>
                    <a:srgbClr val="A60000"/>
                  </a:solidFill>
                  <a:latin typeface="宋体" panose="02010600030101010101" pitchFamily="2" charset="-122"/>
                </a:rPr>
                <a:t>3</a:t>
              </a:r>
              <a:r>
                <a:rPr kumimoji="1" lang="zh-CN" altLang="en-US" sz="2400" b="1">
                  <a:solidFill>
                    <a:srgbClr val="A60000"/>
                  </a:solidFill>
                  <a:latin typeface="宋体" panose="02010600030101010101" pitchFamily="2" charset="-122"/>
                </a:rPr>
                <a:t>．</a:t>
              </a:r>
              <a:r>
                <a:rPr kumimoji="1" lang="zh-CN" altLang="en-US" sz="2400" b="1">
                  <a:solidFill>
                    <a:srgbClr val="A60000"/>
                  </a:solidFill>
                  <a:latin typeface="Times New Roman" panose="02020603050405020304" pitchFamily="18" charset="0"/>
                </a:rPr>
                <a:t>“</a:t>
              </a:r>
              <a:r>
                <a:rPr kumimoji="1" lang="zh-CN" altLang="en-US" sz="2400" b="1">
                  <a:solidFill>
                    <a:srgbClr val="A60000"/>
                  </a:solidFill>
                  <a:latin typeface="宋体" panose="02010600030101010101" pitchFamily="2" charset="-122"/>
                </a:rPr>
                <a:t>非</a:t>
              </a:r>
              <a:r>
                <a:rPr kumimoji="1" lang="zh-CN" altLang="en-US" sz="2400" b="1">
                  <a:solidFill>
                    <a:srgbClr val="A60000"/>
                  </a:solidFill>
                  <a:latin typeface="Times New Roman" panose="02020603050405020304" pitchFamily="18" charset="0"/>
                </a:rPr>
                <a:t>”</a:t>
              </a:r>
              <a:r>
                <a:rPr kumimoji="1" lang="zh-CN" altLang="en-US" sz="2400" b="1">
                  <a:solidFill>
                    <a:srgbClr val="A60000"/>
                  </a:solidFill>
                  <a:latin typeface="宋体" panose="02010600030101010101" pitchFamily="2" charset="-122"/>
                </a:rPr>
                <a:t> 运算</a:t>
              </a:r>
              <a:r>
                <a:rPr kumimoji="1" lang="zh-CN" altLang="en-US" sz="2400" b="1">
                  <a:solidFill>
                    <a:srgbClr val="A60000"/>
                  </a:solidFill>
                  <a:latin typeface="Times New Roman" panose="02020603050405020304" pitchFamily="18" charset="0"/>
                </a:rPr>
                <a:t> </a:t>
              </a:r>
              <a:endParaRPr kumimoji="1" lang="zh-CN" altLang="en-US" sz="2400">
                <a:solidFill>
                  <a:srgbClr val="A60000"/>
                </a:solidFill>
                <a:latin typeface="Times New Roman" panose="02020603050405020304" pitchFamily="18" charset="0"/>
              </a:endParaRPr>
            </a:p>
            <a:p>
              <a:pPr eaLnBrk="1" hangingPunct="1">
                <a:spcBef>
                  <a:spcPct val="10000"/>
                </a:spcBef>
              </a:pPr>
              <a:r>
                <a:rPr kumimoji="1" lang="zh-CN" altLang="en-US" sz="2400">
                  <a:solidFill>
                    <a:srgbClr val="CC3300"/>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如果某一事件的发生取决于条件的否定，即事件与事件发生的条件之间构成矛盾，则这种因果关系称为“非”逻辑。</a:t>
              </a:r>
            </a:p>
            <a:p>
              <a:pPr eaLnBrk="1" hangingPunct="1">
                <a:spcBef>
                  <a:spcPct val="10000"/>
                </a:spcBef>
              </a:pPr>
              <a:r>
                <a:rPr kumimoji="1" lang="zh-CN" altLang="en-US" sz="2400" b="1">
                  <a:solidFill>
                    <a:srgbClr val="0033CC"/>
                  </a:solidFill>
                  <a:latin typeface="Times New Roman" panose="02020603050405020304" pitchFamily="18" charset="0"/>
                </a:rPr>
                <a:t>　　</a:t>
              </a:r>
              <a:r>
                <a:rPr kumimoji="1" lang="zh-CN" altLang="en-US" sz="2400">
                  <a:latin typeface="Times New Roman" panose="02020603050405020304" pitchFamily="18" charset="0"/>
                </a:rPr>
                <a:t>在逻辑代数中，“非”逻辑用“非”运算描述。其运算符号为</a:t>
              </a:r>
              <a:r>
                <a:rPr kumimoji="1" lang="zh-CN" altLang="en-US" sz="2400" b="1">
                  <a:solidFill>
                    <a:srgbClr val="CC3300"/>
                  </a:solidFill>
                  <a:latin typeface="Times New Roman" panose="02020603050405020304" pitchFamily="18" charset="0"/>
                </a:rPr>
                <a:t>“</a:t>
              </a:r>
              <a:r>
                <a:rPr kumimoji="1" lang="en-US" altLang="zh-CN" sz="2400" b="1">
                  <a:solidFill>
                    <a:srgbClr val="CC3300"/>
                  </a:solidFill>
                  <a:latin typeface="Times New Roman" panose="02020603050405020304" pitchFamily="18" charset="0"/>
                  <a:cs typeface="Times New Roman" panose="02020603050405020304" pitchFamily="18" charset="0"/>
                </a:rPr>
                <a:t>¯</a:t>
              </a:r>
              <a:r>
                <a:rPr kumimoji="1" lang="en-US" altLang="zh-CN" sz="2400" b="1">
                  <a:solidFill>
                    <a:srgbClr val="CC3300"/>
                  </a:solidFill>
                  <a:latin typeface="Times New Roman" panose="02020603050405020304" pitchFamily="18" charset="0"/>
                </a:rPr>
                <a:t>”</a:t>
              </a:r>
              <a:r>
                <a:rPr kumimoji="1" lang="zh-CN" altLang="en-US" sz="2400">
                  <a:latin typeface="Times New Roman" panose="02020603050405020304" pitchFamily="18" charset="0"/>
                </a:rPr>
                <a:t>，有时也用</a:t>
              </a:r>
              <a:r>
                <a:rPr kumimoji="1" lang="zh-CN" altLang="en-US" sz="2400" b="1">
                  <a:solidFill>
                    <a:srgbClr val="CC3300"/>
                  </a:solidFill>
                  <a:latin typeface="Times New Roman" panose="02020603050405020304" pitchFamily="18" charset="0"/>
                </a:rPr>
                <a:t>“￢”</a:t>
              </a:r>
              <a:r>
                <a:rPr kumimoji="1" lang="zh-CN" altLang="en-US" sz="2400">
                  <a:latin typeface="Times New Roman" panose="02020603050405020304" pitchFamily="18" charset="0"/>
                </a:rPr>
                <a:t>表示。“非”运算的逻辑关系可表示为 </a:t>
              </a:r>
              <a:r>
                <a:rPr kumimoji="1" lang="en-US" altLang="zh-CN" sz="2400" b="1">
                  <a:latin typeface="Times New Roman" panose="02020603050405020304" pitchFamily="18" charset="0"/>
                </a:rPr>
                <a:t>F =       </a:t>
              </a:r>
              <a:r>
                <a:rPr kumimoji="1" lang="zh-CN" altLang="en-US" sz="2400">
                  <a:latin typeface="Times New Roman" panose="02020603050405020304" pitchFamily="18" charset="0"/>
                </a:rPr>
                <a:t>或者 </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F = </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A</a:t>
              </a:r>
            </a:p>
            <a:p>
              <a:pPr eaLnBrk="1" hangingPunct="1">
                <a:spcBef>
                  <a:spcPct val="10000"/>
                </a:spcBef>
              </a:pPr>
              <a:r>
                <a:rPr kumimoji="1" lang="zh-CN" altLang="en-US" sz="2400">
                  <a:latin typeface="Times New Roman" panose="02020603050405020304" pitchFamily="18" charset="0"/>
                </a:rPr>
                <a:t>读作“</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等于</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非”。</a:t>
              </a:r>
            </a:p>
            <a:p>
              <a:pPr eaLnBrk="1" hangingPunct="1">
                <a:spcBef>
                  <a:spcPct val="10000"/>
                </a:spcBef>
              </a:pPr>
              <a:r>
                <a:rPr kumimoji="1" lang="zh-CN" altLang="en-US" sz="2400">
                  <a:latin typeface="Times New Roman" panose="02020603050405020304" pitchFamily="18" charset="0"/>
                </a:rPr>
                <a:t>　　即</a:t>
              </a:r>
              <a:r>
                <a:rPr kumimoji="1" lang="zh-CN" altLang="en-US" sz="2400" b="1">
                  <a:latin typeface="Times New Roman" panose="02020603050405020304" pitchFamily="18" charset="0"/>
                </a:rPr>
                <a:t>：</a:t>
              </a:r>
              <a:r>
                <a:rPr kumimoji="1" lang="zh-CN" altLang="en-US" sz="2400" b="1">
                  <a:solidFill>
                    <a:srgbClr val="0033CC"/>
                  </a:solidFill>
                  <a:latin typeface="Times New Roman" panose="02020603050405020304" pitchFamily="18" charset="0"/>
                </a:rPr>
                <a:t>若</a:t>
              </a:r>
              <a:r>
                <a:rPr kumimoji="1" lang="en-US" altLang="zh-CN" sz="2400" b="1">
                  <a:solidFill>
                    <a:srgbClr val="0033CC"/>
                  </a:solidFill>
                  <a:latin typeface="Times New Roman" panose="02020603050405020304" pitchFamily="18" charset="0"/>
                </a:rPr>
                <a:t>A</a:t>
              </a:r>
              <a:r>
                <a:rPr kumimoji="1" lang="zh-CN" altLang="en-US" sz="2400" b="1">
                  <a:solidFill>
                    <a:srgbClr val="0033CC"/>
                  </a:solidFill>
                  <a:latin typeface="Times New Roman" panose="02020603050405020304" pitchFamily="18" charset="0"/>
                </a:rPr>
                <a:t>为</a:t>
              </a:r>
              <a:r>
                <a:rPr kumimoji="1" lang="en-US" altLang="zh-CN" sz="2400" b="1">
                  <a:solidFill>
                    <a:srgbClr val="0033CC"/>
                  </a:solidFill>
                  <a:latin typeface="Times New Roman" panose="02020603050405020304" pitchFamily="18" charset="0"/>
                </a:rPr>
                <a:t>0</a:t>
              </a:r>
              <a:r>
                <a:rPr kumimoji="1" lang="zh-CN" altLang="en-US" sz="2400" b="1">
                  <a:solidFill>
                    <a:srgbClr val="0033CC"/>
                  </a:solidFill>
                  <a:latin typeface="Times New Roman" panose="02020603050405020304" pitchFamily="18" charset="0"/>
                </a:rPr>
                <a:t>，则</a:t>
              </a:r>
              <a:r>
                <a:rPr kumimoji="1" lang="en-US" altLang="zh-CN" sz="2400" b="1">
                  <a:solidFill>
                    <a:srgbClr val="0033CC"/>
                  </a:solidFill>
                  <a:latin typeface="Times New Roman" panose="02020603050405020304" pitchFamily="18" charset="0"/>
                </a:rPr>
                <a:t>F</a:t>
              </a:r>
              <a:r>
                <a:rPr kumimoji="1" lang="zh-CN" altLang="en-US" sz="2400" b="1">
                  <a:solidFill>
                    <a:srgbClr val="0033CC"/>
                  </a:solidFill>
                  <a:latin typeface="Times New Roman" panose="02020603050405020304" pitchFamily="18" charset="0"/>
                </a:rPr>
                <a:t>为</a:t>
              </a: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；若</a:t>
              </a:r>
              <a:r>
                <a:rPr kumimoji="1" lang="en-US" altLang="zh-CN" sz="2400" b="1">
                  <a:solidFill>
                    <a:srgbClr val="0033CC"/>
                  </a:solidFill>
                  <a:latin typeface="Times New Roman" panose="02020603050405020304" pitchFamily="18" charset="0"/>
                </a:rPr>
                <a:t>A</a:t>
              </a:r>
              <a:r>
                <a:rPr kumimoji="1" lang="zh-CN" altLang="en-US" sz="2400" b="1">
                  <a:solidFill>
                    <a:srgbClr val="0033CC"/>
                  </a:solidFill>
                  <a:latin typeface="Times New Roman" panose="02020603050405020304" pitchFamily="18" charset="0"/>
                </a:rPr>
                <a:t>为</a:t>
              </a: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，则</a:t>
              </a:r>
              <a:r>
                <a:rPr kumimoji="1" lang="en-US" altLang="zh-CN" sz="2400" b="1">
                  <a:solidFill>
                    <a:srgbClr val="0033CC"/>
                  </a:solidFill>
                  <a:latin typeface="Times New Roman" panose="02020603050405020304" pitchFamily="18" charset="0"/>
                </a:rPr>
                <a:t>F</a:t>
              </a:r>
              <a:r>
                <a:rPr kumimoji="1" lang="zh-CN" altLang="en-US" sz="2400" b="1">
                  <a:solidFill>
                    <a:srgbClr val="0033CC"/>
                  </a:solidFill>
                  <a:latin typeface="Times New Roman" panose="02020603050405020304" pitchFamily="18" charset="0"/>
                </a:rPr>
                <a:t>为</a:t>
              </a:r>
              <a:r>
                <a:rPr kumimoji="1" lang="en-US" altLang="zh-CN" sz="2400" b="1">
                  <a:solidFill>
                    <a:srgbClr val="0033CC"/>
                  </a:solidFill>
                  <a:latin typeface="Times New Roman" panose="02020603050405020304" pitchFamily="18" charset="0"/>
                </a:rPr>
                <a:t>0</a:t>
              </a:r>
              <a:r>
                <a:rPr kumimoji="1" lang="zh-CN" altLang="en-US" sz="2400">
                  <a:solidFill>
                    <a:srgbClr val="0033CC"/>
                  </a:solidFill>
                  <a:latin typeface="Times New Roman" panose="02020603050405020304" pitchFamily="18" charset="0"/>
                </a:rPr>
                <a:t>。</a:t>
              </a:r>
              <a:br>
                <a:rPr kumimoji="1" lang="zh-CN" altLang="en-US" sz="2400">
                  <a:solidFill>
                    <a:srgbClr val="0033CC"/>
                  </a:solidFill>
                  <a:latin typeface="Times New Roman" panose="02020603050405020304" pitchFamily="18" charset="0"/>
                </a:rPr>
              </a:br>
              <a:endParaRPr kumimoji="1" lang="zh-CN" altLang="en-US" sz="2400">
                <a:solidFill>
                  <a:srgbClr val="0033CC"/>
                </a:solidFill>
                <a:latin typeface="Times New Roman" panose="02020603050405020304" pitchFamily="18" charset="0"/>
              </a:endParaRPr>
            </a:p>
          </p:txBody>
        </p:sp>
        <p:graphicFrame>
          <p:nvGraphicFramePr>
            <p:cNvPr id="14354" name="Object 7">
              <a:extLst>
                <a:ext uri="{FF2B5EF4-FFF2-40B4-BE49-F238E27FC236}">
                  <a16:creationId xmlns:a16="http://schemas.microsoft.com/office/drawing/2014/main" id="{B1432F1E-2469-4A09-B7D1-7D93D37888D5}"/>
                </a:ext>
              </a:extLst>
            </p:cNvPr>
            <p:cNvGraphicFramePr>
              <a:graphicFrameLocks noChangeAspect="1"/>
            </p:cNvGraphicFramePr>
            <p:nvPr/>
          </p:nvGraphicFramePr>
          <p:xfrm>
            <a:off x="1462" y="2908"/>
            <a:ext cx="208" cy="256"/>
          </p:xfrm>
          <a:graphic>
            <a:graphicData uri="http://schemas.openxmlformats.org/presentationml/2006/ole">
              <mc:AlternateContent xmlns:mc="http://schemas.openxmlformats.org/markup-compatibility/2006">
                <mc:Choice xmlns:v="urn:schemas-microsoft-com:vml" Requires="v">
                  <p:oleObj name="Equation" r:id="rId2" imgW="164957" imgH="203024" progId="Equation.3">
                    <p:embed/>
                  </p:oleObj>
                </mc:Choice>
                <mc:Fallback>
                  <p:oleObj name="Equation" r:id="rId2" imgW="164957" imgH="203024" progId="Equation.3">
                    <p:embed/>
                    <p:pic>
                      <p:nvPicPr>
                        <p:cNvPr id="0" name="Object 7"/>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462" y="2908"/>
                          <a:ext cx="20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339" name="Group 0">
            <a:extLst>
              <a:ext uri="{FF2B5EF4-FFF2-40B4-BE49-F238E27FC236}">
                <a16:creationId xmlns:a16="http://schemas.microsoft.com/office/drawing/2014/main" id="{76B5EA3F-F4E9-408B-9844-79E0E10B2BAA}"/>
              </a:ext>
            </a:extLst>
          </p:cNvPr>
          <p:cNvGrpSpPr>
            <a:grpSpLocks/>
          </p:cNvGrpSpPr>
          <p:nvPr/>
        </p:nvGrpSpPr>
        <p:grpSpPr bwMode="auto">
          <a:xfrm>
            <a:off x="2987675" y="4149725"/>
            <a:ext cx="2590800" cy="1717675"/>
            <a:chOff x="768" y="576"/>
            <a:chExt cx="1632" cy="1082"/>
          </a:xfrm>
        </p:grpSpPr>
        <p:sp>
          <p:nvSpPr>
            <p:cNvPr id="14340" name="Text Box 1">
              <a:extLst>
                <a:ext uri="{FF2B5EF4-FFF2-40B4-BE49-F238E27FC236}">
                  <a16:creationId xmlns:a16="http://schemas.microsoft.com/office/drawing/2014/main" id="{087BD273-D15C-427D-AFF1-BF42C4A5FD43}"/>
                </a:ext>
              </a:extLst>
            </p:cNvPr>
            <p:cNvSpPr txBox="1">
              <a:spLocks noChangeArrowheads="1"/>
            </p:cNvSpPr>
            <p:nvPr/>
          </p:nvSpPr>
          <p:spPr bwMode="auto">
            <a:xfrm>
              <a:off x="768" y="576"/>
              <a:ext cx="16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　“非”运算表 </a:t>
              </a:r>
            </a:p>
          </p:txBody>
        </p:sp>
        <p:grpSp>
          <p:nvGrpSpPr>
            <p:cNvPr id="2" name="Group 2">
              <a:extLst>
                <a:ext uri="{FF2B5EF4-FFF2-40B4-BE49-F238E27FC236}">
                  <a16:creationId xmlns:a16="http://schemas.microsoft.com/office/drawing/2014/main" id="{4EDA16B8-0310-47B2-8CEB-F47526BAAB92}"/>
                </a:ext>
              </a:extLst>
            </p:cNvPr>
            <p:cNvGrpSpPr>
              <a:grpSpLocks/>
            </p:cNvGrpSpPr>
            <p:nvPr/>
          </p:nvGrpSpPr>
          <p:grpSpPr bwMode="auto">
            <a:xfrm>
              <a:off x="768" y="842"/>
              <a:ext cx="1584" cy="816"/>
              <a:chOff x="768" y="1274"/>
              <a:chExt cx="1584" cy="816"/>
            </a:xfrm>
          </p:grpSpPr>
          <p:grpSp>
            <p:nvGrpSpPr>
              <p:cNvPr id="14342" name="Group 3">
                <a:extLst>
                  <a:ext uri="{FF2B5EF4-FFF2-40B4-BE49-F238E27FC236}">
                    <a16:creationId xmlns:a16="http://schemas.microsoft.com/office/drawing/2014/main" id="{592247DD-8F17-4623-B33A-868546EE7F27}"/>
                  </a:ext>
                </a:extLst>
              </p:cNvPr>
              <p:cNvGrpSpPr>
                <a:grpSpLocks/>
              </p:cNvGrpSpPr>
              <p:nvPr/>
            </p:nvGrpSpPr>
            <p:grpSpPr bwMode="auto">
              <a:xfrm>
                <a:off x="768" y="1300"/>
                <a:ext cx="1584" cy="790"/>
                <a:chOff x="768" y="1322"/>
                <a:chExt cx="1584" cy="704"/>
              </a:xfrm>
            </p:grpSpPr>
            <p:sp>
              <p:nvSpPr>
                <p:cNvPr id="14349" name="Line 4">
                  <a:extLst>
                    <a:ext uri="{FF2B5EF4-FFF2-40B4-BE49-F238E27FC236}">
                      <a16:creationId xmlns:a16="http://schemas.microsoft.com/office/drawing/2014/main" id="{F600D246-975E-465D-9587-27B59E987935}"/>
                    </a:ext>
                  </a:extLst>
                </p:cNvPr>
                <p:cNvSpPr>
                  <a:spLocks noChangeShapeType="1"/>
                </p:cNvSpPr>
                <p:nvPr/>
              </p:nvSpPr>
              <p:spPr bwMode="auto">
                <a:xfrm>
                  <a:off x="768" y="1322"/>
                  <a:ext cx="15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 name="Line 5">
                  <a:extLst>
                    <a:ext uri="{FF2B5EF4-FFF2-40B4-BE49-F238E27FC236}">
                      <a16:creationId xmlns:a16="http://schemas.microsoft.com/office/drawing/2014/main" id="{F152E49A-DA11-44CE-9C80-6F9F1820D277}"/>
                    </a:ext>
                  </a:extLst>
                </p:cNvPr>
                <p:cNvSpPr>
                  <a:spLocks noChangeShapeType="1"/>
                </p:cNvSpPr>
                <p:nvPr/>
              </p:nvSpPr>
              <p:spPr bwMode="auto">
                <a:xfrm>
                  <a:off x="768" y="1524"/>
                  <a:ext cx="15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1" name="Line 6">
                  <a:extLst>
                    <a:ext uri="{FF2B5EF4-FFF2-40B4-BE49-F238E27FC236}">
                      <a16:creationId xmlns:a16="http://schemas.microsoft.com/office/drawing/2014/main" id="{C50B1680-EE59-4131-AF59-47EB2CB54157}"/>
                    </a:ext>
                  </a:extLst>
                </p:cNvPr>
                <p:cNvSpPr>
                  <a:spLocks noChangeShapeType="1"/>
                </p:cNvSpPr>
                <p:nvPr/>
              </p:nvSpPr>
              <p:spPr bwMode="auto">
                <a:xfrm>
                  <a:off x="1488" y="1322"/>
                  <a:ext cx="0" cy="7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2" name="Line 7">
                  <a:extLst>
                    <a:ext uri="{FF2B5EF4-FFF2-40B4-BE49-F238E27FC236}">
                      <a16:creationId xmlns:a16="http://schemas.microsoft.com/office/drawing/2014/main" id="{AE749C77-09FB-4EC2-95D2-211A1D55C419}"/>
                    </a:ext>
                  </a:extLst>
                </p:cNvPr>
                <p:cNvSpPr>
                  <a:spLocks noChangeShapeType="1"/>
                </p:cNvSpPr>
                <p:nvPr/>
              </p:nvSpPr>
              <p:spPr bwMode="auto">
                <a:xfrm>
                  <a:off x="768" y="2020"/>
                  <a:ext cx="15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3" name="Text Box 8">
                <a:extLst>
                  <a:ext uri="{FF2B5EF4-FFF2-40B4-BE49-F238E27FC236}">
                    <a16:creationId xmlns:a16="http://schemas.microsoft.com/office/drawing/2014/main" id="{1868EED9-2F81-4BE6-8138-53EF018920E3}"/>
                  </a:ext>
                </a:extLst>
              </p:cNvPr>
              <p:cNvSpPr txBox="1">
                <a:spLocks noChangeArrowheads="1"/>
              </p:cNvSpPr>
              <p:nvPr/>
            </p:nvSpPr>
            <p:spPr bwMode="auto">
              <a:xfrm>
                <a:off x="1008" y="128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a:t>
                </a:r>
              </a:p>
            </p:txBody>
          </p:sp>
          <p:sp>
            <p:nvSpPr>
              <p:cNvPr id="14344" name="Text Box 9">
                <a:extLst>
                  <a:ext uri="{FF2B5EF4-FFF2-40B4-BE49-F238E27FC236}">
                    <a16:creationId xmlns:a16="http://schemas.microsoft.com/office/drawing/2014/main" id="{AF6B7814-E010-43AB-9199-6166B162A117}"/>
                  </a:ext>
                </a:extLst>
              </p:cNvPr>
              <p:cNvSpPr txBox="1">
                <a:spLocks noChangeArrowheads="1"/>
              </p:cNvSpPr>
              <p:nvPr/>
            </p:nvSpPr>
            <p:spPr bwMode="auto">
              <a:xfrm>
                <a:off x="1793" y="1274"/>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F</a:t>
                </a:r>
              </a:p>
            </p:txBody>
          </p:sp>
          <p:sp>
            <p:nvSpPr>
              <p:cNvPr id="14345" name="Text Box 10">
                <a:extLst>
                  <a:ext uri="{FF2B5EF4-FFF2-40B4-BE49-F238E27FC236}">
                    <a16:creationId xmlns:a16="http://schemas.microsoft.com/office/drawing/2014/main" id="{1D607B4C-A79C-495C-AF29-B0DC1995B745}"/>
                  </a:ext>
                </a:extLst>
              </p:cNvPr>
              <p:cNvSpPr txBox="1">
                <a:spLocks noChangeArrowheads="1"/>
              </p:cNvSpPr>
              <p:nvPr/>
            </p:nvSpPr>
            <p:spPr bwMode="auto">
              <a:xfrm>
                <a:off x="1027" y="15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0</a:t>
                </a:r>
              </a:p>
            </p:txBody>
          </p:sp>
          <p:sp>
            <p:nvSpPr>
              <p:cNvPr id="14346" name="Text Box 11">
                <a:extLst>
                  <a:ext uri="{FF2B5EF4-FFF2-40B4-BE49-F238E27FC236}">
                    <a16:creationId xmlns:a16="http://schemas.microsoft.com/office/drawing/2014/main" id="{DECED0C6-183C-4B03-B6D6-48C50A5C92F8}"/>
                  </a:ext>
                </a:extLst>
              </p:cNvPr>
              <p:cNvSpPr txBox="1">
                <a:spLocks noChangeArrowheads="1"/>
              </p:cNvSpPr>
              <p:nvPr/>
            </p:nvSpPr>
            <p:spPr bwMode="auto">
              <a:xfrm>
                <a:off x="1030" y="178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1</a:t>
                </a:r>
              </a:p>
            </p:txBody>
          </p:sp>
          <p:sp>
            <p:nvSpPr>
              <p:cNvPr id="14347" name="Text Box 12">
                <a:extLst>
                  <a:ext uri="{FF2B5EF4-FFF2-40B4-BE49-F238E27FC236}">
                    <a16:creationId xmlns:a16="http://schemas.microsoft.com/office/drawing/2014/main" id="{0C1A322A-B3A6-4324-828E-032B506F9EE3}"/>
                  </a:ext>
                </a:extLst>
              </p:cNvPr>
              <p:cNvSpPr txBox="1">
                <a:spLocks noChangeArrowheads="1"/>
              </p:cNvSpPr>
              <p:nvPr/>
            </p:nvSpPr>
            <p:spPr bwMode="auto">
              <a:xfrm>
                <a:off x="1793" y="179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4348" name="Text Box 13">
                <a:extLst>
                  <a:ext uri="{FF2B5EF4-FFF2-40B4-BE49-F238E27FC236}">
                    <a16:creationId xmlns:a16="http://schemas.microsoft.com/office/drawing/2014/main" id="{31E9BCE8-AF1B-4377-91A3-5BC15FAE161A}"/>
                  </a:ext>
                </a:extLst>
              </p:cNvPr>
              <p:cNvSpPr txBox="1">
                <a:spLocks noChangeArrowheads="1"/>
              </p:cNvSpPr>
              <p:nvPr/>
            </p:nvSpPr>
            <p:spPr bwMode="auto">
              <a:xfrm>
                <a:off x="1793" y="15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a:t>
                </a:r>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41"/>
                                        </p:tgtEl>
                                        <p:attrNameLst>
                                          <p:attrName>style.visibility</p:attrName>
                                        </p:attrNameLst>
                                      </p:cBhvr>
                                      <p:to>
                                        <p:strVal val="visible"/>
                                      </p:to>
                                    </p:set>
                                    <p:anim calcmode="lin" valueType="num">
                                      <p:cBhvr additive="base">
                                        <p:cTn id="7" dur="500" fill="hold"/>
                                        <p:tgtEl>
                                          <p:spTgt spid="14341"/>
                                        </p:tgtEl>
                                        <p:attrNameLst>
                                          <p:attrName>ppt_x</p:attrName>
                                        </p:attrNameLst>
                                      </p:cBhvr>
                                      <p:tavLst>
                                        <p:tav tm="0">
                                          <p:val>
                                            <p:strVal val="#ppt_x"/>
                                          </p:val>
                                        </p:tav>
                                        <p:tav tm="100000">
                                          <p:val>
                                            <p:strVal val="#ppt_x"/>
                                          </p:val>
                                        </p:tav>
                                      </p:tavLst>
                                    </p:anim>
                                    <p:anim calcmode="lin" valueType="num">
                                      <p:cBhvr additive="base">
                                        <p:cTn id="8" dur="500" fill="hold"/>
                                        <p:tgtEl>
                                          <p:spTgt spid="14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77" name="Group 17">
            <a:extLst>
              <a:ext uri="{FF2B5EF4-FFF2-40B4-BE49-F238E27FC236}">
                <a16:creationId xmlns:a16="http://schemas.microsoft.com/office/drawing/2014/main" id="{8869A74F-0B5B-47E0-8340-4D443EFB1D46}"/>
              </a:ext>
            </a:extLst>
          </p:cNvPr>
          <p:cNvGrpSpPr>
            <a:grpSpLocks/>
          </p:cNvGrpSpPr>
          <p:nvPr/>
        </p:nvGrpSpPr>
        <p:grpSpPr bwMode="auto">
          <a:xfrm>
            <a:off x="2484438" y="2708275"/>
            <a:ext cx="3505200" cy="1789113"/>
            <a:chOff x="3216" y="768"/>
            <a:chExt cx="2208" cy="1127"/>
          </a:xfrm>
        </p:grpSpPr>
        <p:sp>
          <p:nvSpPr>
            <p:cNvPr id="15370" name="Text Box 18">
              <a:extLst>
                <a:ext uri="{FF2B5EF4-FFF2-40B4-BE49-F238E27FC236}">
                  <a16:creationId xmlns:a16="http://schemas.microsoft.com/office/drawing/2014/main" id="{77951259-EE8A-4890-B540-902BF3F23640}"/>
                </a:ext>
              </a:extLst>
            </p:cNvPr>
            <p:cNvSpPr txBox="1">
              <a:spLocks noChangeArrowheads="1"/>
            </p:cNvSpPr>
            <p:nvPr/>
          </p:nvSpPr>
          <p:spPr bwMode="auto">
            <a:xfrm>
              <a:off x="4080" y="100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a:t>
              </a:r>
            </a:p>
          </p:txBody>
        </p:sp>
        <p:grpSp>
          <p:nvGrpSpPr>
            <p:cNvPr id="15371" name="Group 19">
              <a:extLst>
                <a:ext uri="{FF2B5EF4-FFF2-40B4-BE49-F238E27FC236}">
                  <a16:creationId xmlns:a16="http://schemas.microsoft.com/office/drawing/2014/main" id="{B5AEF995-19AF-4C27-9F54-DA599D184370}"/>
                </a:ext>
              </a:extLst>
            </p:cNvPr>
            <p:cNvGrpSpPr>
              <a:grpSpLocks/>
            </p:cNvGrpSpPr>
            <p:nvPr/>
          </p:nvGrpSpPr>
          <p:grpSpPr bwMode="auto">
            <a:xfrm>
              <a:off x="3216" y="768"/>
              <a:ext cx="2208" cy="1127"/>
              <a:chOff x="3216" y="816"/>
              <a:chExt cx="2208" cy="1127"/>
            </a:xfrm>
          </p:grpSpPr>
          <p:sp>
            <p:nvSpPr>
              <p:cNvPr id="15372" name="Line 20">
                <a:extLst>
                  <a:ext uri="{FF2B5EF4-FFF2-40B4-BE49-F238E27FC236}">
                    <a16:creationId xmlns:a16="http://schemas.microsoft.com/office/drawing/2014/main" id="{D85B4ACE-7773-49A6-8F93-047F5BFFCE88}"/>
                  </a:ext>
                </a:extLst>
              </p:cNvPr>
              <p:cNvSpPr>
                <a:spLocks noChangeShapeType="1"/>
              </p:cNvSpPr>
              <p:nvPr/>
            </p:nvSpPr>
            <p:spPr bwMode="auto">
              <a:xfrm>
                <a:off x="3216" y="1166"/>
                <a:ext cx="4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3" name="Line 21">
                <a:extLst>
                  <a:ext uri="{FF2B5EF4-FFF2-40B4-BE49-F238E27FC236}">
                    <a16:creationId xmlns:a16="http://schemas.microsoft.com/office/drawing/2014/main" id="{951685B2-B6BF-4286-B83A-436AE947B106}"/>
                  </a:ext>
                </a:extLst>
              </p:cNvPr>
              <p:cNvSpPr>
                <a:spLocks noChangeShapeType="1"/>
              </p:cNvSpPr>
              <p:nvPr/>
            </p:nvSpPr>
            <p:spPr bwMode="auto">
              <a:xfrm>
                <a:off x="3339" y="1282"/>
                <a:ext cx="2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4" name="Line 22">
                <a:extLst>
                  <a:ext uri="{FF2B5EF4-FFF2-40B4-BE49-F238E27FC236}">
                    <a16:creationId xmlns:a16="http://schemas.microsoft.com/office/drawing/2014/main" id="{096ED0CE-1030-4F3A-AF31-E84203619FB6}"/>
                  </a:ext>
                </a:extLst>
              </p:cNvPr>
              <p:cNvSpPr>
                <a:spLocks noChangeShapeType="1"/>
              </p:cNvSpPr>
              <p:nvPr/>
            </p:nvSpPr>
            <p:spPr bwMode="auto">
              <a:xfrm flipV="1">
                <a:off x="3444" y="819"/>
                <a:ext cx="0" cy="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5" name="Line 23">
                <a:extLst>
                  <a:ext uri="{FF2B5EF4-FFF2-40B4-BE49-F238E27FC236}">
                    <a16:creationId xmlns:a16="http://schemas.microsoft.com/office/drawing/2014/main" id="{A7BFD9FC-E821-4E65-A0F9-E7FDD7108174}"/>
                  </a:ext>
                </a:extLst>
              </p:cNvPr>
              <p:cNvSpPr>
                <a:spLocks noChangeShapeType="1"/>
              </p:cNvSpPr>
              <p:nvPr/>
            </p:nvSpPr>
            <p:spPr bwMode="auto">
              <a:xfrm>
                <a:off x="5079" y="819"/>
                <a:ext cx="0" cy="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6" name="Line 24">
                <a:extLst>
                  <a:ext uri="{FF2B5EF4-FFF2-40B4-BE49-F238E27FC236}">
                    <a16:creationId xmlns:a16="http://schemas.microsoft.com/office/drawing/2014/main" id="{41A12688-49BD-403A-B3EE-4CDEC88F5153}"/>
                  </a:ext>
                </a:extLst>
              </p:cNvPr>
              <p:cNvSpPr>
                <a:spLocks noChangeShapeType="1"/>
              </p:cNvSpPr>
              <p:nvPr/>
            </p:nvSpPr>
            <p:spPr bwMode="auto">
              <a:xfrm>
                <a:off x="5079" y="1396"/>
                <a:ext cx="0" cy="2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5">
                <a:extLst>
                  <a:ext uri="{FF2B5EF4-FFF2-40B4-BE49-F238E27FC236}">
                    <a16:creationId xmlns:a16="http://schemas.microsoft.com/office/drawing/2014/main" id="{E992EA0A-8446-4CA5-990B-1A0E1D2B02F4}"/>
                  </a:ext>
                </a:extLst>
              </p:cNvPr>
              <p:cNvSpPr>
                <a:spLocks noChangeShapeType="1"/>
              </p:cNvSpPr>
              <p:nvPr/>
            </p:nvSpPr>
            <p:spPr bwMode="auto">
              <a:xfrm>
                <a:off x="3444" y="1282"/>
                <a:ext cx="0" cy="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8" name="Line 26">
                <a:extLst>
                  <a:ext uri="{FF2B5EF4-FFF2-40B4-BE49-F238E27FC236}">
                    <a16:creationId xmlns:a16="http://schemas.microsoft.com/office/drawing/2014/main" id="{35DE8C1C-F956-44F3-B52A-5C37A023BCCD}"/>
                  </a:ext>
                </a:extLst>
              </p:cNvPr>
              <p:cNvSpPr>
                <a:spLocks noChangeShapeType="1"/>
              </p:cNvSpPr>
              <p:nvPr/>
            </p:nvSpPr>
            <p:spPr bwMode="auto">
              <a:xfrm>
                <a:off x="4323" y="1282"/>
                <a:ext cx="0" cy="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9" name="Line 27">
                <a:extLst>
                  <a:ext uri="{FF2B5EF4-FFF2-40B4-BE49-F238E27FC236}">
                    <a16:creationId xmlns:a16="http://schemas.microsoft.com/office/drawing/2014/main" id="{20F50346-774C-4DEB-A3C5-5C4F115E5235}"/>
                  </a:ext>
                </a:extLst>
              </p:cNvPr>
              <p:cNvSpPr>
                <a:spLocks noChangeShapeType="1"/>
              </p:cNvSpPr>
              <p:nvPr/>
            </p:nvSpPr>
            <p:spPr bwMode="auto">
              <a:xfrm>
                <a:off x="4323" y="1104"/>
                <a:ext cx="123"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0" name="AutoShape 28">
                <a:extLst>
                  <a:ext uri="{FF2B5EF4-FFF2-40B4-BE49-F238E27FC236}">
                    <a16:creationId xmlns:a16="http://schemas.microsoft.com/office/drawing/2014/main" id="{694B4517-8C37-47E5-86EF-532E54EEAD69}"/>
                  </a:ext>
                </a:extLst>
              </p:cNvPr>
              <p:cNvSpPr>
                <a:spLocks noChangeArrowheads="1"/>
              </p:cNvSpPr>
              <p:nvPr/>
            </p:nvSpPr>
            <p:spPr bwMode="auto">
              <a:xfrm>
                <a:off x="4938" y="1166"/>
                <a:ext cx="246" cy="233"/>
              </a:xfrm>
              <a:prstGeom prst="flowChartSummingJunction">
                <a:avLst/>
              </a:prstGeom>
              <a:solidFill>
                <a:srgbClr val="FF6600"/>
              </a:solidFill>
              <a:ln w="9525">
                <a:solidFill>
                  <a:schemeClr val="bg2"/>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5381" name="Line 29">
                <a:extLst>
                  <a:ext uri="{FF2B5EF4-FFF2-40B4-BE49-F238E27FC236}">
                    <a16:creationId xmlns:a16="http://schemas.microsoft.com/office/drawing/2014/main" id="{F5E4886A-C16A-4370-9744-86DECDAAEC8D}"/>
                  </a:ext>
                </a:extLst>
              </p:cNvPr>
              <p:cNvSpPr>
                <a:spLocks noChangeShapeType="1"/>
              </p:cNvSpPr>
              <p:nvPr/>
            </p:nvSpPr>
            <p:spPr bwMode="auto">
              <a:xfrm>
                <a:off x="4168" y="816"/>
                <a:ext cx="9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2" name="Line 30">
                <a:extLst>
                  <a:ext uri="{FF2B5EF4-FFF2-40B4-BE49-F238E27FC236}">
                    <a16:creationId xmlns:a16="http://schemas.microsoft.com/office/drawing/2014/main" id="{E3BD58FE-BC55-4CD8-885C-EF5ACAC95277}"/>
                  </a:ext>
                </a:extLst>
              </p:cNvPr>
              <p:cNvSpPr>
                <a:spLocks noChangeShapeType="1"/>
              </p:cNvSpPr>
              <p:nvPr/>
            </p:nvSpPr>
            <p:spPr bwMode="auto">
              <a:xfrm>
                <a:off x="3433" y="1616"/>
                <a:ext cx="164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3" name="Text Box 31">
                <a:extLst>
                  <a:ext uri="{FF2B5EF4-FFF2-40B4-BE49-F238E27FC236}">
                    <a16:creationId xmlns:a16="http://schemas.microsoft.com/office/drawing/2014/main" id="{D4A0FE55-A509-42DE-9B2E-E046B024B073}"/>
                  </a:ext>
                </a:extLst>
              </p:cNvPr>
              <p:cNvSpPr txBox="1">
                <a:spLocks noChangeArrowheads="1"/>
              </p:cNvSpPr>
              <p:nvPr/>
            </p:nvSpPr>
            <p:spPr bwMode="auto">
              <a:xfrm>
                <a:off x="3216" y="1655"/>
                <a:ext cx="2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latin typeface="Times New Roman" panose="02020603050405020304" pitchFamily="18" charset="0"/>
                  </a:rPr>
                  <a:t>　开关与灯并联电路 </a:t>
                </a:r>
              </a:p>
            </p:txBody>
          </p:sp>
          <p:sp>
            <p:nvSpPr>
              <p:cNvPr id="15384" name="Text Box 32">
                <a:extLst>
                  <a:ext uri="{FF2B5EF4-FFF2-40B4-BE49-F238E27FC236}">
                    <a16:creationId xmlns:a16="http://schemas.microsoft.com/office/drawing/2014/main" id="{5C88F9A2-7A49-4DF4-8ED1-51F37CDE6DA2}"/>
                  </a:ext>
                </a:extLst>
              </p:cNvPr>
              <p:cNvSpPr txBox="1">
                <a:spLocks noChangeArrowheads="1"/>
              </p:cNvSpPr>
              <p:nvPr/>
            </p:nvSpPr>
            <p:spPr bwMode="auto">
              <a:xfrm>
                <a:off x="5173" y="112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F</a:t>
                </a:r>
              </a:p>
            </p:txBody>
          </p:sp>
          <p:sp>
            <p:nvSpPr>
              <p:cNvPr id="15385" name="Line 33">
                <a:extLst>
                  <a:ext uri="{FF2B5EF4-FFF2-40B4-BE49-F238E27FC236}">
                    <a16:creationId xmlns:a16="http://schemas.microsoft.com/office/drawing/2014/main" id="{E2E40DC4-F7F5-4102-8FBB-00603F035EC1}"/>
                  </a:ext>
                </a:extLst>
              </p:cNvPr>
              <p:cNvSpPr>
                <a:spLocks noChangeShapeType="1"/>
              </p:cNvSpPr>
              <p:nvPr/>
            </p:nvSpPr>
            <p:spPr bwMode="auto">
              <a:xfrm flipV="1">
                <a:off x="4320" y="81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5395" name="Text Box 35">
            <a:extLst>
              <a:ext uri="{FF2B5EF4-FFF2-40B4-BE49-F238E27FC236}">
                <a16:creationId xmlns:a16="http://schemas.microsoft.com/office/drawing/2014/main" id="{F2255ED5-0045-47CB-BAF8-59787577676C}"/>
              </a:ext>
            </a:extLst>
          </p:cNvPr>
          <p:cNvSpPr txBox="1">
            <a:spLocks noChangeArrowheads="1"/>
          </p:cNvSpPr>
          <p:nvPr/>
        </p:nvSpPr>
        <p:spPr bwMode="auto">
          <a:xfrm>
            <a:off x="395288" y="765175"/>
            <a:ext cx="8458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a:latin typeface="Times New Roman" panose="02020603050405020304" pitchFamily="18" charset="0"/>
              </a:rPr>
              <a:t>　　例如，下面开关与灯并联的电路中，仅当开关断开时，灯亮；一旦开关闭合，则灯灭。</a:t>
            </a:r>
            <a:r>
              <a:rPr kumimoji="1" lang="zh-CN" altLang="en-US" sz="2400" b="1">
                <a:solidFill>
                  <a:srgbClr val="A60000"/>
                </a:solidFill>
                <a:latin typeface="Times New Roman" panose="02020603050405020304" pitchFamily="18" charset="0"/>
              </a:rPr>
              <a:t>令开关断开用</a:t>
            </a:r>
            <a:r>
              <a:rPr kumimoji="1" lang="en-US" altLang="zh-CN" sz="2400" b="1">
                <a:solidFill>
                  <a:srgbClr val="A60000"/>
                </a:solidFill>
                <a:latin typeface="Times New Roman" panose="02020603050405020304" pitchFamily="18" charset="0"/>
              </a:rPr>
              <a:t>0</a:t>
            </a:r>
            <a:r>
              <a:rPr kumimoji="1" lang="zh-CN" altLang="en-US" sz="2400" b="1">
                <a:solidFill>
                  <a:srgbClr val="A60000"/>
                </a:solidFill>
                <a:latin typeface="Times New Roman" panose="02020603050405020304" pitchFamily="18" charset="0"/>
              </a:rPr>
              <a:t>表示，开关闭合用</a:t>
            </a:r>
            <a:r>
              <a:rPr kumimoji="1" lang="en-US" altLang="zh-CN" sz="2400" b="1">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表示，灯亮用</a:t>
            </a:r>
            <a:r>
              <a:rPr kumimoji="1" lang="en-US" altLang="zh-CN" sz="2400" b="1">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表示，灯灭用</a:t>
            </a:r>
            <a:r>
              <a:rPr kumimoji="1" lang="en-US" altLang="zh-CN" sz="2400" b="1">
                <a:solidFill>
                  <a:srgbClr val="A60000"/>
                </a:solidFill>
                <a:latin typeface="Times New Roman" panose="02020603050405020304" pitchFamily="18" charset="0"/>
              </a:rPr>
              <a:t>0</a:t>
            </a:r>
            <a:r>
              <a:rPr kumimoji="1" lang="zh-CN" altLang="en-US" sz="2400" b="1">
                <a:solidFill>
                  <a:srgbClr val="A60000"/>
                </a:solidFill>
                <a:latin typeface="Times New Roman" panose="02020603050405020304" pitchFamily="18" charset="0"/>
              </a:rPr>
              <a:t>表示，则电路中灯</a:t>
            </a:r>
            <a:r>
              <a:rPr kumimoji="1" lang="en-US" altLang="zh-CN" sz="2400" b="1">
                <a:solidFill>
                  <a:srgbClr val="A60000"/>
                </a:solidFill>
                <a:latin typeface="Times New Roman" panose="02020603050405020304" pitchFamily="18" charset="0"/>
              </a:rPr>
              <a:t>F</a:t>
            </a:r>
            <a:r>
              <a:rPr kumimoji="1" lang="zh-CN" altLang="en-US" sz="2400" b="1">
                <a:solidFill>
                  <a:srgbClr val="A60000"/>
                </a:solidFill>
                <a:latin typeface="Times New Roman" panose="02020603050405020304" pitchFamily="18" charset="0"/>
              </a:rPr>
              <a:t>与开关</a:t>
            </a:r>
            <a:r>
              <a:rPr kumimoji="1" lang="en-US" altLang="zh-CN" sz="2400" b="1">
                <a:solidFill>
                  <a:srgbClr val="A60000"/>
                </a:solidFill>
                <a:latin typeface="Times New Roman" panose="02020603050405020304" pitchFamily="18" charset="0"/>
              </a:rPr>
              <a:t>A</a:t>
            </a:r>
            <a:r>
              <a:rPr kumimoji="1" lang="zh-CN" altLang="en-US" sz="2400" b="1">
                <a:solidFill>
                  <a:srgbClr val="A60000"/>
                </a:solidFill>
                <a:latin typeface="Times New Roman" panose="02020603050405020304" pitchFamily="18" charset="0"/>
              </a:rPr>
              <a:t>的关系即为上表所示“非”运算关系。</a:t>
            </a:r>
            <a:r>
              <a:rPr kumimoji="1" lang="zh-CN" altLang="en-US" sz="2400">
                <a:solidFill>
                  <a:srgbClr val="CC3300"/>
                </a:solidFill>
                <a:latin typeface="Times New Roman" panose="02020603050405020304" pitchFamily="18" charset="0"/>
              </a:rPr>
              <a:t> </a:t>
            </a:r>
          </a:p>
        </p:txBody>
      </p:sp>
      <p:grpSp>
        <p:nvGrpSpPr>
          <p:cNvPr id="15396" name="Group 36">
            <a:extLst>
              <a:ext uri="{FF2B5EF4-FFF2-40B4-BE49-F238E27FC236}">
                <a16:creationId xmlns:a16="http://schemas.microsoft.com/office/drawing/2014/main" id="{F2B9BF84-882C-4026-B0D4-5B26B6052B80}"/>
              </a:ext>
            </a:extLst>
          </p:cNvPr>
          <p:cNvGrpSpPr>
            <a:grpSpLocks/>
          </p:cNvGrpSpPr>
          <p:nvPr/>
        </p:nvGrpSpPr>
        <p:grpSpPr bwMode="auto">
          <a:xfrm>
            <a:off x="530225" y="4521200"/>
            <a:ext cx="8458200" cy="1771650"/>
            <a:chOff x="288" y="3072"/>
            <a:chExt cx="5328" cy="1116"/>
          </a:xfrm>
        </p:grpSpPr>
        <p:sp>
          <p:nvSpPr>
            <p:cNvPr id="15367" name="Text Box 37">
              <a:extLst>
                <a:ext uri="{FF2B5EF4-FFF2-40B4-BE49-F238E27FC236}">
                  <a16:creationId xmlns:a16="http://schemas.microsoft.com/office/drawing/2014/main" id="{B20BBBB9-AE5C-48A3-BD8E-0F3B0D3E04DD}"/>
                </a:ext>
              </a:extLst>
            </p:cNvPr>
            <p:cNvSpPr txBox="1">
              <a:spLocks noChangeArrowheads="1"/>
            </p:cNvSpPr>
            <p:nvPr/>
          </p:nvSpPr>
          <p:spPr bwMode="auto">
            <a:xfrm>
              <a:off x="288" y="3072"/>
              <a:ext cx="5328"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pPr>
              <a:r>
                <a:rPr kumimoji="1" lang="zh-CN" altLang="en-US" sz="2400" b="1">
                  <a:solidFill>
                    <a:srgbClr val="0033CC"/>
                  </a:solidFill>
                  <a:latin typeface="Times New Roman" panose="02020603050405020304" pitchFamily="18" charset="0"/>
                </a:rPr>
                <a:t>　　“非”运算的运算法则：</a:t>
              </a:r>
            </a:p>
            <a:p>
              <a:pPr algn="just" eaLnBrk="1" hangingPunct="1">
                <a:spcBef>
                  <a:spcPct val="20000"/>
                </a:spcBef>
              </a:pPr>
              <a:r>
                <a:rPr kumimoji="1" lang="zh-CN" altLang="en-US" sz="2400" b="1">
                  <a:solidFill>
                    <a:srgbClr val="0033CC"/>
                  </a:solidFill>
                  <a:latin typeface="Times New Roman" panose="02020603050405020304" pitchFamily="18" charset="0"/>
                </a:rPr>
                <a:t>　　　　　　　　　　　</a:t>
              </a:r>
              <a:r>
                <a:rPr kumimoji="1" lang="zh-CN" altLang="en-US" sz="2400" b="1">
                  <a:latin typeface="Times New Roman" panose="02020603050405020304" pitchFamily="18" charset="0"/>
                </a:rPr>
                <a:t>；</a:t>
              </a:r>
            </a:p>
            <a:p>
              <a:pPr algn="just" eaLnBrk="1" hangingPunct="1">
                <a:spcBef>
                  <a:spcPct val="20000"/>
                </a:spcBef>
              </a:pPr>
              <a:r>
                <a:rPr kumimoji="1" lang="zh-CN" altLang="en-US" sz="2400" b="1">
                  <a:latin typeface="Times New Roman" panose="02020603050405020304" pitchFamily="18" charset="0"/>
                </a:rPr>
                <a:t>　　</a:t>
              </a:r>
              <a:r>
                <a:rPr kumimoji="1" lang="zh-CN" altLang="en-US" sz="2400">
                  <a:latin typeface="Times New Roman" panose="02020603050405020304" pitchFamily="18" charset="0"/>
                </a:rPr>
                <a:t>数字系统中实现“非”运算功能的逻辑电路称为</a:t>
              </a:r>
              <a:r>
                <a:rPr kumimoji="1" lang="zh-CN" altLang="en-US" sz="2400" b="1">
                  <a:solidFill>
                    <a:srgbClr val="FF3300"/>
                  </a:solidFill>
                  <a:latin typeface="Times New Roman" panose="02020603050405020304" pitchFamily="18" charset="0"/>
                </a:rPr>
                <a:t>“非”门</a:t>
              </a:r>
              <a:r>
                <a:rPr kumimoji="1" lang="zh-CN" altLang="en-US" sz="2400">
                  <a:latin typeface="Times New Roman" panose="02020603050405020304" pitchFamily="18" charset="0"/>
                </a:rPr>
                <a:t>，</a:t>
              </a:r>
            </a:p>
            <a:p>
              <a:pPr algn="just" eaLnBrk="1" hangingPunct="1">
                <a:spcBef>
                  <a:spcPct val="20000"/>
                </a:spcBef>
              </a:pPr>
              <a:r>
                <a:rPr kumimoji="1" lang="zh-CN" altLang="en-US" sz="2400">
                  <a:latin typeface="Times New Roman" panose="02020603050405020304" pitchFamily="18" charset="0"/>
                </a:rPr>
                <a:t>有时又称为</a:t>
              </a:r>
              <a:r>
                <a:rPr kumimoji="1" lang="zh-CN" altLang="en-US" sz="2400" b="1">
                  <a:solidFill>
                    <a:srgbClr val="FF3300"/>
                  </a:solidFill>
                  <a:latin typeface="Times New Roman" panose="02020603050405020304" pitchFamily="18" charset="0"/>
                </a:rPr>
                <a:t>“反相器”。</a:t>
              </a:r>
              <a:endParaRPr kumimoji="1" lang="zh-CN" altLang="en-US" sz="2400">
                <a:solidFill>
                  <a:srgbClr val="FF3300"/>
                </a:solidFill>
                <a:latin typeface="Times New Roman" panose="02020603050405020304" pitchFamily="18" charset="0"/>
              </a:endParaRPr>
            </a:p>
          </p:txBody>
        </p:sp>
        <p:graphicFrame>
          <p:nvGraphicFramePr>
            <p:cNvPr id="15368" name="Object 38">
              <a:extLst>
                <a:ext uri="{FF2B5EF4-FFF2-40B4-BE49-F238E27FC236}">
                  <a16:creationId xmlns:a16="http://schemas.microsoft.com/office/drawing/2014/main" id="{6AB847E2-DD15-40A9-85EC-442736D1E890}"/>
                </a:ext>
              </a:extLst>
            </p:cNvPr>
            <p:cNvGraphicFramePr>
              <a:graphicFrameLocks noChangeAspect="1"/>
            </p:cNvGraphicFramePr>
            <p:nvPr/>
          </p:nvGraphicFramePr>
          <p:xfrm>
            <a:off x="1488" y="3321"/>
            <a:ext cx="480" cy="327"/>
          </p:xfrm>
          <a:graphic>
            <a:graphicData uri="http://schemas.openxmlformats.org/presentationml/2006/ole">
              <mc:AlternateContent xmlns:mc="http://schemas.openxmlformats.org/markup-compatibility/2006">
                <mc:Choice xmlns:v="urn:schemas-microsoft-com:vml" Requires="v">
                  <p:oleObj name="Equation" r:id="rId2" imgW="317087" imgH="215619" progId="Equation.3">
                    <p:embed/>
                  </p:oleObj>
                </mc:Choice>
                <mc:Fallback>
                  <p:oleObj name="Equation" r:id="rId2" imgW="317087" imgH="215619" progId="Equation.3">
                    <p:embed/>
                    <p:pic>
                      <p:nvPicPr>
                        <p:cNvPr id="0" name="Object 38"/>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488" y="3321"/>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9" name="Object 39">
              <a:extLst>
                <a:ext uri="{FF2B5EF4-FFF2-40B4-BE49-F238E27FC236}">
                  <a16:creationId xmlns:a16="http://schemas.microsoft.com/office/drawing/2014/main" id="{AF273A5B-CA1F-4E5C-8848-CDE84B2E9766}"/>
                </a:ext>
              </a:extLst>
            </p:cNvPr>
            <p:cNvGraphicFramePr>
              <a:graphicFrameLocks noChangeAspect="1"/>
            </p:cNvGraphicFramePr>
            <p:nvPr/>
          </p:nvGraphicFramePr>
          <p:xfrm>
            <a:off x="3072" y="3321"/>
            <a:ext cx="528" cy="360"/>
          </p:xfrm>
          <a:graphic>
            <a:graphicData uri="http://schemas.openxmlformats.org/presentationml/2006/ole">
              <mc:AlternateContent xmlns:mc="http://schemas.openxmlformats.org/markup-compatibility/2006">
                <mc:Choice xmlns:v="urn:schemas-microsoft-com:vml" Requires="v">
                  <p:oleObj name="Equation" r:id="rId4" imgW="317087" imgH="215619" progId="Equation.3">
                    <p:embed/>
                  </p:oleObj>
                </mc:Choice>
                <mc:Fallback>
                  <p:oleObj name="Equation" r:id="rId4" imgW="317087" imgH="215619" progId="Equation.3">
                    <p:embed/>
                    <p:pic>
                      <p:nvPicPr>
                        <p:cNvPr id="0" name="Object 39"/>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72" y="3321"/>
                          <a:ext cx="52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365" name="矩形 2">
            <a:extLst>
              <a:ext uri="{FF2B5EF4-FFF2-40B4-BE49-F238E27FC236}">
                <a16:creationId xmlns:a16="http://schemas.microsoft.com/office/drawing/2014/main" id="{46489084-455A-405D-9E05-208497107241}"/>
              </a:ext>
            </a:extLst>
          </p:cNvPr>
          <p:cNvSpPr>
            <a:spLocks noChangeArrowheads="1"/>
          </p:cNvSpPr>
          <p:nvPr/>
        </p:nvSpPr>
        <p:spPr bwMode="auto">
          <a:xfrm>
            <a:off x="3357563" y="2565400"/>
            <a:ext cx="638175" cy="287338"/>
          </a:xfrm>
          <a:prstGeom prst="rect">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cxnSp>
        <p:nvCxnSpPr>
          <p:cNvPr id="15366" name="直接连接符 4">
            <a:extLst>
              <a:ext uri="{FF2B5EF4-FFF2-40B4-BE49-F238E27FC236}">
                <a16:creationId xmlns:a16="http://schemas.microsoft.com/office/drawing/2014/main" id="{B5CD930E-8912-4733-8DE1-14ED187D0B25}"/>
              </a:ext>
            </a:extLst>
          </p:cNvPr>
          <p:cNvCxnSpPr>
            <a:cxnSpLocks noChangeShapeType="1"/>
            <a:endCxn id="15365" idx="1"/>
          </p:cNvCxnSpPr>
          <p:nvPr/>
        </p:nvCxnSpPr>
        <p:spPr bwMode="auto">
          <a:xfrm>
            <a:off x="2846388" y="2708275"/>
            <a:ext cx="511175"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5395"/>
                                        </p:tgtEl>
                                        <p:attrNameLst>
                                          <p:attrName>style.visibility</p:attrName>
                                        </p:attrNameLst>
                                      </p:cBhvr>
                                      <p:to>
                                        <p:strVal val="visible"/>
                                      </p:to>
                                    </p:set>
                                    <p:animEffect transition="in" filter="barn(inHorizontal)">
                                      <p:cBhvr>
                                        <p:cTn id="7" dur="500"/>
                                        <p:tgtEl>
                                          <p:spTgt spid="15395"/>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15377"/>
                                        </p:tgtEl>
                                        <p:attrNameLst>
                                          <p:attrName>style.visibility</p:attrName>
                                        </p:attrNameLst>
                                      </p:cBhvr>
                                      <p:to>
                                        <p:strVal val="visible"/>
                                      </p:to>
                                    </p:set>
                                    <p:anim calcmode="lin" valueType="num">
                                      <p:cBhvr additive="base">
                                        <p:cTn id="11" dur="500" fill="hold"/>
                                        <p:tgtEl>
                                          <p:spTgt spid="15377"/>
                                        </p:tgtEl>
                                        <p:attrNameLst>
                                          <p:attrName>ppt_x</p:attrName>
                                        </p:attrNameLst>
                                      </p:cBhvr>
                                      <p:tavLst>
                                        <p:tav tm="0">
                                          <p:val>
                                            <p:strVal val="1+#ppt_w/2"/>
                                          </p:val>
                                        </p:tav>
                                        <p:tav tm="100000">
                                          <p:val>
                                            <p:strVal val="#ppt_x"/>
                                          </p:val>
                                        </p:tav>
                                      </p:tavLst>
                                    </p:anim>
                                    <p:anim calcmode="lin" valueType="num">
                                      <p:cBhvr additive="base">
                                        <p:cTn id="12" dur="500" fill="hold"/>
                                        <p:tgtEl>
                                          <p:spTgt spid="15377"/>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5396"/>
                                        </p:tgtEl>
                                        <p:attrNameLst>
                                          <p:attrName>style.visibility</p:attrName>
                                        </p:attrNameLst>
                                      </p:cBhvr>
                                      <p:to>
                                        <p:strVal val="visible"/>
                                      </p:to>
                                    </p:set>
                                    <p:anim calcmode="lin" valueType="num">
                                      <p:cBhvr additive="base">
                                        <p:cTn id="17" dur="500" fill="hold"/>
                                        <p:tgtEl>
                                          <p:spTgt spid="15396"/>
                                        </p:tgtEl>
                                        <p:attrNameLst>
                                          <p:attrName>ppt_x</p:attrName>
                                        </p:attrNameLst>
                                      </p:cBhvr>
                                      <p:tavLst>
                                        <p:tav tm="0">
                                          <p:val>
                                            <p:strVal val="#ppt_x"/>
                                          </p:val>
                                        </p:tav>
                                        <p:tav tm="100000">
                                          <p:val>
                                            <p:strVal val="#ppt_x"/>
                                          </p:val>
                                        </p:tav>
                                      </p:tavLst>
                                    </p:anim>
                                    <p:anim calcmode="lin" valueType="num">
                                      <p:cBhvr additive="base">
                                        <p:cTn id="18" dur="500" fill="hold"/>
                                        <p:tgtEl>
                                          <p:spTgt spid="15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5"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a:extLst>
              <a:ext uri="{FF2B5EF4-FFF2-40B4-BE49-F238E27FC236}">
                <a16:creationId xmlns:a16="http://schemas.microsoft.com/office/drawing/2014/main" id="{F1D99529-D037-41E9-B749-51B00B5087EF}"/>
              </a:ext>
            </a:extLst>
          </p:cNvPr>
          <p:cNvSpPr txBox="1">
            <a:spLocks noChangeArrowheads="1"/>
          </p:cNvSpPr>
          <p:nvPr/>
        </p:nvSpPr>
        <p:spPr bwMode="auto">
          <a:xfrm>
            <a:off x="611188" y="777875"/>
            <a:ext cx="6450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宋体" panose="02010600030101010101" pitchFamily="2" charset="-122"/>
                <a:cs typeface="Times New Roman" panose="02020603050405020304" pitchFamily="18" charset="0"/>
              </a:rPr>
              <a:t>2.1.2  </a:t>
            </a:r>
            <a:r>
              <a:rPr kumimoji="1" lang="zh-CN" altLang="en-US" sz="2800" b="1">
                <a:latin typeface="宋体" panose="02010600030101010101" pitchFamily="2" charset="-122"/>
                <a:cs typeface="Times New Roman" panose="02020603050405020304" pitchFamily="18" charset="0"/>
              </a:rPr>
              <a:t>逻辑函数及逻辑函数间的相等</a:t>
            </a:r>
            <a:endParaRPr kumimoji="1" lang="zh-CN" altLang="en-US" sz="2400" b="1">
              <a:latin typeface="宋体" panose="02010600030101010101" pitchFamily="2" charset="-122"/>
              <a:cs typeface="Times New Roman" panose="02020603050405020304" pitchFamily="18" charset="0"/>
            </a:endParaRPr>
          </a:p>
        </p:txBody>
      </p:sp>
      <p:sp>
        <p:nvSpPr>
          <p:cNvPr id="16388" name="Text Box 4">
            <a:extLst>
              <a:ext uri="{FF2B5EF4-FFF2-40B4-BE49-F238E27FC236}">
                <a16:creationId xmlns:a16="http://schemas.microsoft.com/office/drawing/2014/main" id="{97119424-F1E3-4862-AB2A-1F97C78BD7F6}"/>
              </a:ext>
            </a:extLst>
          </p:cNvPr>
          <p:cNvSpPr txBox="1">
            <a:spLocks noChangeArrowheads="1"/>
          </p:cNvSpPr>
          <p:nvPr/>
        </p:nvSpPr>
        <p:spPr bwMode="auto">
          <a:xfrm>
            <a:off x="457200" y="2209800"/>
            <a:ext cx="8077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77825" algn="l"/>
                <a:tab pos="754063" algn="l"/>
              </a:tabLst>
              <a:defRPr>
                <a:solidFill>
                  <a:schemeClr val="tx1"/>
                </a:solidFill>
                <a:latin typeface="Arial" panose="020B0604020202020204" pitchFamily="34" charset="0"/>
                <a:ea typeface="宋体" panose="02010600030101010101" pitchFamily="2" charset="-122"/>
              </a:defRPr>
            </a:lvl1pPr>
            <a:lvl2pPr marL="742950" indent="-285750">
              <a:tabLst>
                <a:tab pos="377825" algn="l"/>
                <a:tab pos="754063" algn="l"/>
              </a:tabLst>
              <a:defRPr>
                <a:solidFill>
                  <a:schemeClr val="tx1"/>
                </a:solidFill>
                <a:latin typeface="Arial" panose="020B0604020202020204" pitchFamily="34" charset="0"/>
                <a:ea typeface="宋体" panose="02010600030101010101" pitchFamily="2" charset="-122"/>
              </a:defRPr>
            </a:lvl2pPr>
            <a:lvl3pPr marL="1143000" indent="-228600">
              <a:tabLst>
                <a:tab pos="377825" algn="l"/>
                <a:tab pos="754063" algn="l"/>
              </a:tabLst>
              <a:defRPr>
                <a:solidFill>
                  <a:schemeClr val="tx1"/>
                </a:solidFill>
                <a:latin typeface="Arial" panose="020B0604020202020204" pitchFamily="34" charset="0"/>
                <a:ea typeface="宋体" panose="02010600030101010101" pitchFamily="2" charset="-122"/>
              </a:defRPr>
            </a:lvl3pPr>
            <a:lvl4pPr marL="1600200" indent="-228600">
              <a:tabLst>
                <a:tab pos="377825" algn="l"/>
                <a:tab pos="754063" algn="l"/>
              </a:tabLst>
              <a:defRPr>
                <a:solidFill>
                  <a:schemeClr val="tx1"/>
                </a:solidFill>
                <a:latin typeface="Arial" panose="020B0604020202020204" pitchFamily="34" charset="0"/>
                <a:ea typeface="宋体" panose="02010600030101010101" pitchFamily="2" charset="-122"/>
              </a:defRPr>
            </a:lvl4pPr>
            <a:lvl5pPr marL="2057400" indent="-228600">
              <a:tabLst>
                <a:tab pos="377825" algn="l"/>
                <a:tab pos="7540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逻辑代数中函数的定义与普通代数中函数的定义类似，</a:t>
            </a:r>
            <a:r>
              <a:rPr kumimoji="1" lang="zh-CN" altLang="en-US" sz="2400" b="1">
                <a:latin typeface="Times New Roman" panose="02020603050405020304" pitchFamily="18" charset="0"/>
              </a:rPr>
              <a:t>即</a:t>
            </a:r>
            <a:r>
              <a:rPr kumimoji="1" lang="zh-CN" altLang="en-US" sz="2400" b="1">
                <a:solidFill>
                  <a:srgbClr val="0033CC"/>
                </a:solidFill>
                <a:latin typeface="Times New Roman" panose="02020603050405020304" pitchFamily="18" charset="0"/>
              </a:rPr>
              <a:t>随自变量变化的因变量</a:t>
            </a:r>
            <a:r>
              <a:rPr kumimoji="1" lang="zh-CN" altLang="en-US" sz="2400">
                <a:solidFill>
                  <a:srgbClr val="0033CC"/>
                </a:solidFill>
                <a:latin typeface="Times New Roman" panose="02020603050405020304" pitchFamily="18" charset="0"/>
              </a:rPr>
              <a:t>。</a:t>
            </a:r>
            <a:r>
              <a:rPr kumimoji="1" lang="zh-CN" altLang="en-US" sz="2400">
                <a:latin typeface="Times New Roman" panose="02020603050405020304" pitchFamily="18" charset="0"/>
              </a:rPr>
              <a:t>但和普通代数中函数的概念相比，逻辑函数具有如下</a:t>
            </a:r>
            <a:r>
              <a:rPr kumimoji="1" lang="zh-CN" altLang="en-US" sz="2400" b="1">
                <a:solidFill>
                  <a:srgbClr val="0033CC"/>
                </a:solidFill>
                <a:latin typeface="Times New Roman" panose="02020603050405020304" pitchFamily="18" charset="0"/>
              </a:rPr>
              <a:t>特点</a:t>
            </a:r>
            <a:r>
              <a:rPr kumimoji="1" lang="zh-CN" altLang="en-US" sz="2400">
                <a:solidFill>
                  <a:srgbClr val="0033CC"/>
                </a:solidFill>
                <a:latin typeface="Times New Roman" panose="02020603050405020304" pitchFamily="18" charset="0"/>
              </a:rPr>
              <a:t>：</a:t>
            </a:r>
            <a:r>
              <a:rPr kumimoji="1" lang="zh-CN" altLang="en-US" sz="2400">
                <a:latin typeface="Times New Roman" panose="02020603050405020304" pitchFamily="18" charset="0"/>
              </a:rPr>
              <a:t> </a:t>
            </a:r>
          </a:p>
        </p:txBody>
      </p:sp>
      <p:sp>
        <p:nvSpPr>
          <p:cNvPr id="16389" name="Text Box 5">
            <a:extLst>
              <a:ext uri="{FF2B5EF4-FFF2-40B4-BE49-F238E27FC236}">
                <a16:creationId xmlns:a16="http://schemas.microsoft.com/office/drawing/2014/main" id="{7EE8F1DA-5262-442E-B891-5D671BA26C80}"/>
              </a:ext>
            </a:extLst>
          </p:cNvPr>
          <p:cNvSpPr txBox="1">
            <a:spLocks noChangeArrowheads="1"/>
          </p:cNvSpPr>
          <p:nvPr/>
        </p:nvSpPr>
        <p:spPr bwMode="auto">
          <a:xfrm>
            <a:off x="609600" y="3886200"/>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77825" algn="l"/>
                <a:tab pos="754063" algn="l"/>
              </a:tabLst>
              <a:defRPr>
                <a:solidFill>
                  <a:schemeClr val="tx1"/>
                </a:solidFill>
                <a:latin typeface="Arial" panose="020B0604020202020204" pitchFamily="34" charset="0"/>
                <a:ea typeface="宋体" panose="02010600030101010101" pitchFamily="2" charset="-122"/>
              </a:defRPr>
            </a:lvl1pPr>
            <a:lvl2pPr marL="742950" indent="-285750">
              <a:tabLst>
                <a:tab pos="377825" algn="l"/>
                <a:tab pos="754063" algn="l"/>
              </a:tabLst>
              <a:defRPr>
                <a:solidFill>
                  <a:schemeClr val="tx1"/>
                </a:solidFill>
                <a:latin typeface="Arial" panose="020B0604020202020204" pitchFamily="34" charset="0"/>
                <a:ea typeface="宋体" panose="02010600030101010101" pitchFamily="2" charset="-122"/>
              </a:defRPr>
            </a:lvl2pPr>
            <a:lvl3pPr marL="1143000" indent="-228600">
              <a:tabLst>
                <a:tab pos="377825" algn="l"/>
                <a:tab pos="754063" algn="l"/>
              </a:tabLst>
              <a:defRPr>
                <a:solidFill>
                  <a:schemeClr val="tx1"/>
                </a:solidFill>
                <a:latin typeface="Arial" panose="020B0604020202020204" pitchFamily="34" charset="0"/>
                <a:ea typeface="宋体" panose="02010600030101010101" pitchFamily="2" charset="-122"/>
              </a:defRPr>
            </a:lvl3pPr>
            <a:lvl4pPr marL="1600200" indent="-228600">
              <a:tabLst>
                <a:tab pos="377825" algn="l"/>
                <a:tab pos="754063" algn="l"/>
              </a:tabLst>
              <a:defRPr>
                <a:solidFill>
                  <a:schemeClr val="tx1"/>
                </a:solidFill>
                <a:latin typeface="Arial" panose="020B0604020202020204" pitchFamily="34" charset="0"/>
                <a:ea typeface="宋体" panose="02010600030101010101" pitchFamily="2" charset="-122"/>
              </a:defRPr>
            </a:lvl4pPr>
            <a:lvl5pPr marL="2057400" indent="-228600">
              <a:tabLst>
                <a:tab pos="377825" algn="l"/>
                <a:tab pos="7540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CC3300"/>
                </a:solidFill>
                <a:latin typeface="Times New Roman" panose="02020603050405020304" pitchFamily="18" charset="0"/>
              </a:rPr>
              <a:t>　　</a:t>
            </a:r>
            <a:r>
              <a:rPr kumimoji="1" lang="en-US" altLang="zh-CN" sz="2400" b="1">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．逻辑函数和逻辑变量一样，取值只有</a:t>
            </a:r>
            <a:r>
              <a:rPr kumimoji="1" lang="en-US" altLang="zh-CN" sz="2400" b="1">
                <a:solidFill>
                  <a:srgbClr val="A60000"/>
                </a:solidFill>
                <a:latin typeface="Times New Roman" panose="02020603050405020304" pitchFamily="18" charset="0"/>
              </a:rPr>
              <a:t>0</a:t>
            </a:r>
            <a:r>
              <a:rPr kumimoji="1" lang="zh-CN" altLang="en-US" sz="2400" b="1">
                <a:solidFill>
                  <a:srgbClr val="A60000"/>
                </a:solidFill>
                <a:latin typeface="Times New Roman" panose="02020603050405020304" pitchFamily="18" charset="0"/>
              </a:rPr>
              <a:t>和</a:t>
            </a:r>
            <a:r>
              <a:rPr kumimoji="1" lang="en-US" altLang="zh-CN" sz="2400" b="1">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两种可能 ；</a:t>
            </a:r>
            <a:r>
              <a:rPr kumimoji="1" lang="zh-CN" altLang="en-US" sz="2400">
                <a:solidFill>
                  <a:srgbClr val="CC3300"/>
                </a:solidFill>
                <a:latin typeface="Times New Roman" panose="02020603050405020304" pitchFamily="18" charset="0"/>
              </a:rPr>
              <a:t>  </a:t>
            </a:r>
          </a:p>
        </p:txBody>
      </p:sp>
      <p:sp>
        <p:nvSpPr>
          <p:cNvPr id="16390" name="Text Box 6">
            <a:extLst>
              <a:ext uri="{FF2B5EF4-FFF2-40B4-BE49-F238E27FC236}">
                <a16:creationId xmlns:a16="http://schemas.microsoft.com/office/drawing/2014/main" id="{C0DADCA6-E465-4A62-A4E5-A719EF2EDB5E}"/>
              </a:ext>
            </a:extLst>
          </p:cNvPr>
          <p:cNvSpPr txBox="1">
            <a:spLocks noChangeArrowheads="1"/>
          </p:cNvSpPr>
          <p:nvPr/>
        </p:nvSpPr>
        <p:spPr bwMode="auto">
          <a:xfrm>
            <a:off x="609600" y="5105400"/>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77825" algn="l"/>
                <a:tab pos="754063" algn="l"/>
              </a:tabLst>
              <a:defRPr>
                <a:solidFill>
                  <a:schemeClr val="tx1"/>
                </a:solidFill>
                <a:latin typeface="Arial" panose="020B0604020202020204" pitchFamily="34" charset="0"/>
                <a:ea typeface="宋体" panose="02010600030101010101" pitchFamily="2" charset="-122"/>
              </a:defRPr>
            </a:lvl1pPr>
            <a:lvl2pPr marL="742950" indent="-285750">
              <a:tabLst>
                <a:tab pos="377825" algn="l"/>
                <a:tab pos="754063" algn="l"/>
              </a:tabLst>
              <a:defRPr>
                <a:solidFill>
                  <a:schemeClr val="tx1"/>
                </a:solidFill>
                <a:latin typeface="Arial" panose="020B0604020202020204" pitchFamily="34" charset="0"/>
                <a:ea typeface="宋体" panose="02010600030101010101" pitchFamily="2" charset="-122"/>
              </a:defRPr>
            </a:lvl2pPr>
            <a:lvl3pPr marL="1143000" indent="-228600">
              <a:tabLst>
                <a:tab pos="377825" algn="l"/>
                <a:tab pos="754063" algn="l"/>
              </a:tabLst>
              <a:defRPr>
                <a:solidFill>
                  <a:schemeClr val="tx1"/>
                </a:solidFill>
                <a:latin typeface="Arial" panose="020B0604020202020204" pitchFamily="34" charset="0"/>
                <a:ea typeface="宋体" panose="02010600030101010101" pitchFamily="2" charset="-122"/>
              </a:defRPr>
            </a:lvl3pPr>
            <a:lvl4pPr marL="1600200" indent="-228600">
              <a:tabLst>
                <a:tab pos="377825" algn="l"/>
                <a:tab pos="754063" algn="l"/>
              </a:tabLst>
              <a:defRPr>
                <a:solidFill>
                  <a:schemeClr val="tx1"/>
                </a:solidFill>
                <a:latin typeface="Arial" panose="020B0604020202020204" pitchFamily="34" charset="0"/>
                <a:ea typeface="宋体" panose="02010600030101010101" pitchFamily="2" charset="-122"/>
              </a:defRPr>
            </a:lvl4pPr>
            <a:lvl5pPr marL="2057400" indent="-228600">
              <a:tabLst>
                <a:tab pos="377825" algn="l"/>
                <a:tab pos="7540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377825" algn="l"/>
                <a:tab pos="754063"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CC3300"/>
                </a:solidFill>
                <a:latin typeface="Times New Roman" panose="02020603050405020304" pitchFamily="18" charset="0"/>
              </a:rPr>
              <a:t>　　</a:t>
            </a:r>
            <a:r>
              <a:rPr kumimoji="1" lang="en-US" altLang="zh-CN" sz="2400" b="1">
                <a:solidFill>
                  <a:srgbClr val="A60000"/>
                </a:solidFill>
                <a:latin typeface="Times New Roman" panose="02020603050405020304" pitchFamily="18" charset="0"/>
              </a:rPr>
              <a:t>2</a:t>
            </a:r>
            <a:r>
              <a:rPr kumimoji="1" lang="zh-CN" altLang="en-US" sz="2400" b="1">
                <a:solidFill>
                  <a:srgbClr val="A60000"/>
                </a:solidFill>
                <a:latin typeface="Times New Roman" panose="02020603050405020304" pitchFamily="18" charset="0"/>
              </a:rPr>
              <a:t>．函数和变量之间的关系是由“或”、“与”、“非”三种基本运算决定的 。 </a:t>
            </a:r>
          </a:p>
        </p:txBody>
      </p:sp>
      <p:sp>
        <p:nvSpPr>
          <p:cNvPr id="16394" name="Text Box 10">
            <a:extLst>
              <a:ext uri="{FF2B5EF4-FFF2-40B4-BE49-F238E27FC236}">
                <a16:creationId xmlns:a16="http://schemas.microsoft.com/office/drawing/2014/main" id="{B443BA4A-332B-4D63-8CE3-1FECC15F8C14}"/>
              </a:ext>
            </a:extLst>
          </p:cNvPr>
          <p:cNvSpPr txBox="1">
            <a:spLocks noChangeArrowheads="1"/>
          </p:cNvSpPr>
          <p:nvPr/>
        </p:nvSpPr>
        <p:spPr bwMode="auto">
          <a:xfrm>
            <a:off x="539750" y="1412875"/>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宋体" panose="02010600030101010101" pitchFamily="2" charset="-122"/>
                <a:cs typeface="Times New Roman" panose="02020603050405020304" pitchFamily="18" charset="0"/>
              </a:rPr>
              <a:t>一</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宋体" panose="02010600030101010101" pitchFamily="2" charset="-122"/>
                <a:cs typeface="Times New Roman" panose="02020603050405020304" pitchFamily="18" charset="0"/>
              </a:rPr>
              <a:t>逻辑函数的定义</a:t>
            </a:r>
            <a:endParaRPr kumimoji="1" lang="zh-CN" altLang="en-US" sz="2400">
              <a:solidFill>
                <a:srgbClr val="0033CC"/>
              </a:solidFill>
              <a:latin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387">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388"/>
                                        </p:tgtEl>
                                        <p:attrNameLst>
                                          <p:attrName>style.visibility</p:attrName>
                                        </p:attrNameLst>
                                      </p:cBhvr>
                                      <p:to>
                                        <p:strVal val="visible"/>
                                      </p:to>
                                    </p:set>
                                    <p:animEffect transition="in" filter="randombar(horizontal)">
                                      <p:cBhvr>
                                        <p:cTn id="15" dur="500"/>
                                        <p:tgtEl>
                                          <p:spTgt spid="1638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6389"/>
                                        </p:tgtEl>
                                        <p:attrNameLst>
                                          <p:attrName>style.visibility</p:attrName>
                                        </p:attrNameLst>
                                      </p:cBhvr>
                                      <p:to>
                                        <p:strVal val="visible"/>
                                      </p:to>
                                    </p:set>
                                    <p:animEffect transition="in" filter="randombar(horizontal)">
                                      <p:cBhvr>
                                        <p:cTn id="20" dur="500"/>
                                        <p:tgtEl>
                                          <p:spTgt spid="1638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6390"/>
                                        </p:tgtEl>
                                        <p:attrNameLst>
                                          <p:attrName>style.visibility</p:attrName>
                                        </p:attrNameLst>
                                      </p:cBhvr>
                                      <p:to>
                                        <p:strVal val="visible"/>
                                      </p:to>
                                    </p:set>
                                    <p:animEffect transition="in" filter="randombar(horizontal)">
                                      <p:cBhvr>
                                        <p:cTn id="25"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P spid="16388" grpId="0" autoUpdateAnimBg="0"/>
      <p:bldP spid="16389" grpId="0" autoUpdateAnimBg="0"/>
      <p:bldP spid="16390" grpId="0" autoUpdateAnimBg="0"/>
      <p:bldP spid="16394"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a:extLst>
              <a:ext uri="{FF2B5EF4-FFF2-40B4-BE49-F238E27FC236}">
                <a16:creationId xmlns:a16="http://schemas.microsoft.com/office/drawing/2014/main" id="{FAA9192E-1292-449B-8439-AA84C11C9475}"/>
              </a:ext>
            </a:extLst>
          </p:cNvPr>
          <p:cNvSpPr txBox="1">
            <a:spLocks noChangeArrowheads="1"/>
          </p:cNvSpPr>
          <p:nvPr/>
        </p:nvSpPr>
        <p:spPr bwMode="auto">
          <a:xfrm>
            <a:off x="468313" y="3860800"/>
            <a:ext cx="75596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33CC"/>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图中，</a:t>
            </a:r>
            <a:r>
              <a:rPr kumimoji="1" lang="en-US" altLang="zh-CN" sz="2400" b="1">
                <a:solidFill>
                  <a:srgbClr val="0033CC"/>
                </a:solidFill>
                <a:latin typeface="Times New Roman" panose="02020603050405020304" pitchFamily="18" charset="0"/>
              </a:rPr>
              <a:t>F</a:t>
            </a:r>
            <a:r>
              <a:rPr kumimoji="1" lang="zh-CN" altLang="en-US" sz="2400" b="1">
                <a:solidFill>
                  <a:srgbClr val="0033CC"/>
                </a:solidFill>
                <a:latin typeface="Times New Roman" panose="02020603050405020304" pitchFamily="18" charset="0"/>
              </a:rPr>
              <a:t>被称为</a:t>
            </a:r>
            <a:r>
              <a:rPr kumimoji="1" lang="en-US" altLang="zh-CN" sz="2400" b="1">
                <a:solidFill>
                  <a:srgbClr val="0033CC"/>
                </a:solidFill>
                <a:latin typeface="Times New Roman" panose="02020603050405020304" pitchFamily="18" charset="0"/>
              </a:rPr>
              <a:t>A1</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Times New Roman" panose="02020603050405020304" pitchFamily="18" charset="0"/>
              </a:rPr>
              <a:t>A2</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Times New Roman" panose="02020603050405020304" pitchFamily="18" charset="0"/>
              </a:rPr>
              <a:t>An</a:t>
            </a:r>
            <a:r>
              <a:rPr kumimoji="1" lang="zh-CN" altLang="en-US" sz="2400" b="1">
                <a:solidFill>
                  <a:srgbClr val="0033CC"/>
                </a:solidFill>
                <a:latin typeface="Times New Roman" panose="02020603050405020304" pitchFamily="18" charset="0"/>
              </a:rPr>
              <a:t>的逻辑函数，记为</a:t>
            </a:r>
          </a:p>
          <a:p>
            <a:pPr eaLnBrk="1" hangingPunct="1"/>
            <a:endParaRPr kumimoji="1" lang="zh-CN" altLang="en-US" sz="2400" b="1">
              <a:solidFill>
                <a:srgbClr val="0033CC"/>
              </a:solidFill>
              <a:latin typeface="Times New Roman" panose="02020603050405020304" pitchFamily="18" charset="0"/>
            </a:endParaRPr>
          </a:p>
          <a:p>
            <a:pPr algn="ctr" eaLnBrk="1" hangingPunct="1"/>
            <a:r>
              <a:rPr kumimoji="1" lang="en-US" altLang="zh-CN" sz="2400" b="1">
                <a:solidFill>
                  <a:srgbClr val="0033CC"/>
                </a:solidFill>
                <a:latin typeface="Times New Roman" panose="02020603050405020304" pitchFamily="18" charset="0"/>
              </a:rPr>
              <a:t>F = f( A</a:t>
            </a:r>
            <a:r>
              <a:rPr kumimoji="1" lang="en-US" altLang="zh-CN" sz="2400" b="1" baseline="-25000">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Times New Roman" panose="02020603050405020304" pitchFamily="18" charset="0"/>
              </a:rPr>
              <a:t>A</a:t>
            </a:r>
            <a:r>
              <a:rPr kumimoji="1" lang="en-US" altLang="zh-CN" sz="2400" b="1" baseline="-25000">
                <a:solidFill>
                  <a:srgbClr val="0033CC"/>
                </a:solidFill>
                <a:latin typeface="Times New Roman" panose="02020603050405020304" pitchFamily="18" charset="0"/>
              </a:rPr>
              <a:t>2</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Times New Roman" panose="02020603050405020304" pitchFamily="18" charset="0"/>
              </a:rPr>
              <a:t>A</a:t>
            </a:r>
            <a:r>
              <a:rPr kumimoji="1" lang="en-US" altLang="zh-CN" sz="2400" b="1" baseline="-25000">
                <a:solidFill>
                  <a:srgbClr val="0033CC"/>
                </a:solidFill>
                <a:latin typeface="Times New Roman" panose="02020603050405020304" pitchFamily="18" charset="0"/>
              </a:rPr>
              <a:t>n</a:t>
            </a:r>
            <a:r>
              <a:rPr kumimoji="1" lang="en-US" altLang="zh-CN" sz="2400" b="1">
                <a:solidFill>
                  <a:srgbClr val="0033CC"/>
                </a:solidFill>
                <a:latin typeface="Times New Roman" panose="02020603050405020304" pitchFamily="18" charset="0"/>
              </a:rPr>
              <a:t> )</a:t>
            </a:r>
          </a:p>
        </p:txBody>
      </p:sp>
      <p:sp>
        <p:nvSpPr>
          <p:cNvPr id="17413" name="Text Box 5">
            <a:extLst>
              <a:ext uri="{FF2B5EF4-FFF2-40B4-BE49-F238E27FC236}">
                <a16:creationId xmlns:a16="http://schemas.microsoft.com/office/drawing/2014/main" id="{F06CCB79-3798-4AC9-BEAC-DD8560538BBB}"/>
              </a:ext>
            </a:extLst>
          </p:cNvPr>
          <p:cNvSpPr txBox="1">
            <a:spLocks noChangeArrowheads="1"/>
          </p:cNvSpPr>
          <p:nvPr/>
        </p:nvSpPr>
        <p:spPr bwMode="auto">
          <a:xfrm>
            <a:off x="611188" y="5157788"/>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CC33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逻辑电路输出函数的取值是由逻辑变量的取值和电路本身的结构决定的</a:t>
            </a:r>
            <a:r>
              <a:rPr kumimoji="1" lang="zh-CN" altLang="en-US" sz="2400">
                <a:solidFill>
                  <a:srgbClr val="A60000"/>
                </a:solidFill>
                <a:latin typeface="Times New Roman" panose="02020603050405020304" pitchFamily="18" charset="0"/>
              </a:rPr>
              <a:t>。</a:t>
            </a:r>
            <a:r>
              <a:rPr kumimoji="1" lang="zh-CN" altLang="en-US" sz="2400">
                <a:latin typeface="Times New Roman" panose="02020603050405020304" pitchFamily="18" charset="0"/>
              </a:rPr>
              <a:t>　　</a:t>
            </a:r>
          </a:p>
        </p:txBody>
      </p:sp>
      <p:grpSp>
        <p:nvGrpSpPr>
          <p:cNvPr id="17414" name="Group 6">
            <a:extLst>
              <a:ext uri="{FF2B5EF4-FFF2-40B4-BE49-F238E27FC236}">
                <a16:creationId xmlns:a16="http://schemas.microsoft.com/office/drawing/2014/main" id="{0AA7713A-38DF-45AC-AC6C-620CE14FB181}"/>
              </a:ext>
            </a:extLst>
          </p:cNvPr>
          <p:cNvGrpSpPr>
            <a:grpSpLocks/>
          </p:cNvGrpSpPr>
          <p:nvPr/>
        </p:nvGrpSpPr>
        <p:grpSpPr bwMode="auto">
          <a:xfrm>
            <a:off x="1447800" y="1866900"/>
            <a:ext cx="5111750" cy="1804988"/>
            <a:chOff x="1148" y="2788"/>
            <a:chExt cx="3220" cy="1137"/>
          </a:xfrm>
        </p:grpSpPr>
        <p:grpSp>
          <p:nvGrpSpPr>
            <p:cNvPr id="2" name="Group 7">
              <a:extLst>
                <a:ext uri="{FF2B5EF4-FFF2-40B4-BE49-F238E27FC236}">
                  <a16:creationId xmlns:a16="http://schemas.microsoft.com/office/drawing/2014/main" id="{505A3AE7-F7B3-49B5-9831-550499579742}"/>
                </a:ext>
              </a:extLst>
            </p:cNvPr>
            <p:cNvGrpSpPr>
              <a:grpSpLocks/>
            </p:cNvGrpSpPr>
            <p:nvPr/>
          </p:nvGrpSpPr>
          <p:grpSpPr bwMode="auto">
            <a:xfrm>
              <a:off x="1459" y="2788"/>
              <a:ext cx="2688" cy="864"/>
              <a:chOff x="3882" y="12910"/>
              <a:chExt cx="3741" cy="1395"/>
            </a:xfrm>
          </p:grpSpPr>
          <p:sp>
            <p:nvSpPr>
              <p:cNvPr id="17422" name="Line 8">
                <a:extLst>
                  <a:ext uri="{FF2B5EF4-FFF2-40B4-BE49-F238E27FC236}">
                    <a16:creationId xmlns:a16="http://schemas.microsoft.com/office/drawing/2014/main" id="{B0894F67-0138-4C3B-B094-64EDC90D6A75}"/>
                  </a:ext>
                </a:extLst>
              </p:cNvPr>
              <p:cNvSpPr>
                <a:spLocks noChangeShapeType="1"/>
              </p:cNvSpPr>
              <p:nvPr/>
            </p:nvSpPr>
            <p:spPr bwMode="auto">
              <a:xfrm>
                <a:off x="3882" y="13160"/>
                <a:ext cx="124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3" name="Line 9">
                <a:extLst>
                  <a:ext uri="{FF2B5EF4-FFF2-40B4-BE49-F238E27FC236}">
                    <a16:creationId xmlns:a16="http://schemas.microsoft.com/office/drawing/2014/main" id="{3E31138C-887D-4821-B7F4-1743B9A8C230}"/>
                  </a:ext>
                </a:extLst>
              </p:cNvPr>
              <p:cNvSpPr>
                <a:spLocks noChangeShapeType="1"/>
              </p:cNvSpPr>
              <p:nvPr/>
            </p:nvSpPr>
            <p:spPr bwMode="auto">
              <a:xfrm>
                <a:off x="3897" y="13530"/>
                <a:ext cx="124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4" name="Line 10">
                <a:extLst>
                  <a:ext uri="{FF2B5EF4-FFF2-40B4-BE49-F238E27FC236}">
                    <a16:creationId xmlns:a16="http://schemas.microsoft.com/office/drawing/2014/main" id="{C0884A4E-7C40-4BB8-9A93-F2B64CC9C23A}"/>
                  </a:ext>
                </a:extLst>
              </p:cNvPr>
              <p:cNvSpPr>
                <a:spLocks noChangeShapeType="1"/>
              </p:cNvSpPr>
              <p:nvPr/>
            </p:nvSpPr>
            <p:spPr bwMode="auto">
              <a:xfrm>
                <a:off x="3897" y="14090"/>
                <a:ext cx="124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5" name="Line 11">
                <a:extLst>
                  <a:ext uri="{FF2B5EF4-FFF2-40B4-BE49-F238E27FC236}">
                    <a16:creationId xmlns:a16="http://schemas.microsoft.com/office/drawing/2014/main" id="{106C8EF9-33AD-43EA-A735-070813923004}"/>
                  </a:ext>
                </a:extLst>
              </p:cNvPr>
              <p:cNvSpPr>
                <a:spLocks noChangeShapeType="1"/>
              </p:cNvSpPr>
              <p:nvPr/>
            </p:nvSpPr>
            <p:spPr bwMode="auto">
              <a:xfrm>
                <a:off x="6795" y="13650"/>
                <a:ext cx="8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6" name="Line 12">
                <a:extLst>
                  <a:ext uri="{FF2B5EF4-FFF2-40B4-BE49-F238E27FC236}">
                    <a16:creationId xmlns:a16="http://schemas.microsoft.com/office/drawing/2014/main" id="{25AB9369-77B2-4BA0-ADD6-427DFA993A4B}"/>
                  </a:ext>
                </a:extLst>
              </p:cNvPr>
              <p:cNvSpPr>
                <a:spLocks noChangeShapeType="1"/>
              </p:cNvSpPr>
              <p:nvPr/>
            </p:nvSpPr>
            <p:spPr bwMode="auto">
              <a:xfrm>
                <a:off x="5127" y="12910"/>
                <a:ext cx="16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7" name="Line 13">
                <a:extLst>
                  <a:ext uri="{FF2B5EF4-FFF2-40B4-BE49-F238E27FC236}">
                    <a16:creationId xmlns:a16="http://schemas.microsoft.com/office/drawing/2014/main" id="{7F549ACD-0E42-456F-B4BA-EEC4605DB7BA}"/>
                  </a:ext>
                </a:extLst>
              </p:cNvPr>
              <p:cNvSpPr>
                <a:spLocks noChangeShapeType="1"/>
              </p:cNvSpPr>
              <p:nvPr/>
            </p:nvSpPr>
            <p:spPr bwMode="auto">
              <a:xfrm>
                <a:off x="5127" y="12910"/>
                <a:ext cx="0" cy="13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8" name="Line 14">
                <a:extLst>
                  <a:ext uri="{FF2B5EF4-FFF2-40B4-BE49-F238E27FC236}">
                    <a16:creationId xmlns:a16="http://schemas.microsoft.com/office/drawing/2014/main" id="{99E13CB0-D716-48F1-BFBC-D635E74B1439}"/>
                  </a:ext>
                </a:extLst>
              </p:cNvPr>
              <p:cNvSpPr>
                <a:spLocks noChangeShapeType="1"/>
              </p:cNvSpPr>
              <p:nvPr/>
            </p:nvSpPr>
            <p:spPr bwMode="auto">
              <a:xfrm>
                <a:off x="5127" y="14305"/>
                <a:ext cx="16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9" name="Line 15">
                <a:extLst>
                  <a:ext uri="{FF2B5EF4-FFF2-40B4-BE49-F238E27FC236}">
                    <a16:creationId xmlns:a16="http://schemas.microsoft.com/office/drawing/2014/main" id="{44B82F12-6287-4D2F-A072-64BE039B34FF}"/>
                  </a:ext>
                </a:extLst>
              </p:cNvPr>
              <p:cNvSpPr>
                <a:spLocks noChangeShapeType="1"/>
              </p:cNvSpPr>
              <p:nvPr/>
            </p:nvSpPr>
            <p:spPr bwMode="auto">
              <a:xfrm>
                <a:off x="6792" y="12910"/>
                <a:ext cx="0" cy="13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15" name="Text Box 16">
              <a:extLst>
                <a:ext uri="{FF2B5EF4-FFF2-40B4-BE49-F238E27FC236}">
                  <a16:creationId xmlns:a16="http://schemas.microsoft.com/office/drawing/2014/main" id="{ECAA8211-3C45-43C3-8F6A-F32242701906}"/>
                </a:ext>
              </a:extLst>
            </p:cNvPr>
            <p:cNvSpPr txBox="1">
              <a:spLocks noChangeArrowheads="1"/>
            </p:cNvSpPr>
            <p:nvPr/>
          </p:nvSpPr>
          <p:spPr bwMode="auto">
            <a:xfrm>
              <a:off x="1872" y="3637"/>
              <a:ext cx="20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      </a:t>
              </a:r>
              <a:r>
                <a:rPr kumimoji="1" lang="zh-CN" altLang="en-US" sz="2000">
                  <a:solidFill>
                    <a:srgbClr val="A60000"/>
                  </a:solidFill>
                  <a:latin typeface="Times New Roman" panose="02020603050405020304" pitchFamily="18" charset="0"/>
                </a:rPr>
                <a:t>广义的逻辑电路</a:t>
              </a:r>
            </a:p>
          </p:txBody>
        </p:sp>
        <p:sp>
          <p:nvSpPr>
            <p:cNvPr id="17416" name="Text Box 17">
              <a:extLst>
                <a:ext uri="{FF2B5EF4-FFF2-40B4-BE49-F238E27FC236}">
                  <a16:creationId xmlns:a16="http://schemas.microsoft.com/office/drawing/2014/main" id="{D3DA2DDE-2656-41B4-8709-D935B7F54F9F}"/>
                </a:ext>
              </a:extLst>
            </p:cNvPr>
            <p:cNvSpPr txBox="1">
              <a:spLocks noChangeArrowheads="1"/>
            </p:cNvSpPr>
            <p:nvPr/>
          </p:nvSpPr>
          <p:spPr bwMode="auto">
            <a:xfrm>
              <a:off x="2488" y="3101"/>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逻辑电路</a:t>
              </a:r>
              <a:r>
                <a:rPr kumimoji="1" lang="zh-CN" altLang="en-US" sz="2400">
                  <a:latin typeface="Times New Roman" panose="02020603050405020304" pitchFamily="18" charset="0"/>
                </a:rPr>
                <a:t> </a:t>
              </a:r>
            </a:p>
          </p:txBody>
        </p:sp>
        <p:sp>
          <p:nvSpPr>
            <p:cNvPr id="17417" name="Text Box 18">
              <a:extLst>
                <a:ext uri="{FF2B5EF4-FFF2-40B4-BE49-F238E27FC236}">
                  <a16:creationId xmlns:a16="http://schemas.microsoft.com/office/drawing/2014/main" id="{6CB58907-761E-41B8-A4D7-D2DAE60C0A66}"/>
                </a:ext>
              </a:extLst>
            </p:cNvPr>
            <p:cNvSpPr txBox="1">
              <a:spLocks noChangeArrowheads="1"/>
            </p:cNvSpPr>
            <p:nvPr/>
          </p:nvSpPr>
          <p:spPr bwMode="auto">
            <a:xfrm>
              <a:off x="4128" y="309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F</a:t>
              </a:r>
            </a:p>
          </p:txBody>
        </p:sp>
        <p:sp>
          <p:nvSpPr>
            <p:cNvPr id="17418" name="Text Box 19">
              <a:extLst>
                <a:ext uri="{FF2B5EF4-FFF2-40B4-BE49-F238E27FC236}">
                  <a16:creationId xmlns:a16="http://schemas.microsoft.com/office/drawing/2014/main" id="{16976B53-6659-4DC6-B9E0-241E4D431CA4}"/>
                </a:ext>
              </a:extLst>
            </p:cNvPr>
            <p:cNvSpPr txBox="1">
              <a:spLocks noChangeArrowheads="1"/>
            </p:cNvSpPr>
            <p:nvPr/>
          </p:nvSpPr>
          <p:spPr bwMode="auto">
            <a:xfrm>
              <a:off x="1148" y="2795"/>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A1</a:t>
              </a:r>
            </a:p>
          </p:txBody>
        </p:sp>
        <p:sp>
          <p:nvSpPr>
            <p:cNvPr id="17419" name="Text Box 20">
              <a:extLst>
                <a:ext uri="{FF2B5EF4-FFF2-40B4-BE49-F238E27FC236}">
                  <a16:creationId xmlns:a16="http://schemas.microsoft.com/office/drawing/2014/main" id="{472AD174-01EF-4A9B-991A-EBE5C15E885F}"/>
                </a:ext>
              </a:extLst>
            </p:cNvPr>
            <p:cNvSpPr txBox="1">
              <a:spLocks noChangeArrowheads="1"/>
            </p:cNvSpPr>
            <p:nvPr/>
          </p:nvSpPr>
          <p:spPr bwMode="auto">
            <a:xfrm>
              <a:off x="1152" y="3031"/>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A2</a:t>
              </a:r>
            </a:p>
          </p:txBody>
        </p:sp>
        <p:sp>
          <p:nvSpPr>
            <p:cNvPr id="17420" name="Text Box 21">
              <a:extLst>
                <a:ext uri="{FF2B5EF4-FFF2-40B4-BE49-F238E27FC236}">
                  <a16:creationId xmlns:a16="http://schemas.microsoft.com/office/drawing/2014/main" id="{BDA83550-2F8F-46F1-8A1B-75D169AD4EFE}"/>
                </a:ext>
              </a:extLst>
            </p:cNvPr>
            <p:cNvSpPr txBox="1">
              <a:spLocks noChangeArrowheads="1"/>
            </p:cNvSpPr>
            <p:nvPr/>
          </p:nvSpPr>
          <p:spPr bwMode="auto">
            <a:xfrm>
              <a:off x="1152" y="33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An</a:t>
              </a:r>
            </a:p>
          </p:txBody>
        </p:sp>
        <p:sp>
          <p:nvSpPr>
            <p:cNvPr id="17421" name="Text Box 22">
              <a:extLst>
                <a:ext uri="{FF2B5EF4-FFF2-40B4-BE49-F238E27FC236}">
                  <a16:creationId xmlns:a16="http://schemas.microsoft.com/office/drawing/2014/main" id="{B9EF3946-D562-4714-934D-E01870BF6307}"/>
                </a:ext>
              </a:extLst>
            </p:cNvPr>
            <p:cNvSpPr txBox="1">
              <a:spLocks noChangeArrowheads="1"/>
            </p:cNvSpPr>
            <p:nvPr/>
          </p:nvSpPr>
          <p:spPr bwMode="auto">
            <a:xfrm>
              <a:off x="1776" y="3264"/>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cs typeface="Times New Roman" panose="02020603050405020304" pitchFamily="18" charset="0"/>
                </a:rPr>
                <a:t>…</a:t>
              </a:r>
              <a:endParaRPr kumimoji="1" lang="en-US" altLang="zh-CN" sz="2400" b="1">
                <a:latin typeface="Times New Roman" panose="02020603050405020304" pitchFamily="18" charset="0"/>
              </a:endParaRPr>
            </a:p>
          </p:txBody>
        </p:sp>
      </p:grpSp>
      <p:sp>
        <p:nvSpPr>
          <p:cNvPr id="17434" name="Text Box 26">
            <a:extLst>
              <a:ext uri="{FF2B5EF4-FFF2-40B4-BE49-F238E27FC236}">
                <a16:creationId xmlns:a16="http://schemas.microsoft.com/office/drawing/2014/main" id="{C63A97DF-5172-41B8-9E69-085C0CE3A50F}"/>
              </a:ext>
            </a:extLst>
          </p:cNvPr>
          <p:cNvSpPr txBox="1">
            <a:spLocks noChangeArrowheads="1"/>
          </p:cNvSpPr>
          <p:nvPr/>
        </p:nvSpPr>
        <p:spPr bwMode="auto">
          <a:xfrm>
            <a:off x="395288" y="765175"/>
            <a:ext cx="8382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a:t>
            </a:r>
            <a:r>
              <a:rPr kumimoji="1" lang="zh-CN" altLang="en-US" sz="2400">
                <a:solidFill>
                  <a:srgbClr val="0033CC"/>
                </a:solidFill>
                <a:latin typeface="Times New Roman" panose="02020603050405020304" pitchFamily="18" charset="0"/>
              </a:rPr>
              <a:t>设某一逻辑电路的输入逻辑变量为</a:t>
            </a:r>
            <a:r>
              <a:rPr kumimoji="1" lang="en-US" altLang="zh-CN" sz="2400">
                <a:solidFill>
                  <a:srgbClr val="0033CC"/>
                </a:solidFill>
                <a:latin typeface="Times New Roman" panose="02020603050405020304" pitchFamily="18" charset="0"/>
              </a:rPr>
              <a:t>A</a:t>
            </a:r>
            <a:r>
              <a:rPr kumimoji="1" lang="en-US" altLang="zh-CN" sz="2400" baseline="-25000">
                <a:solidFill>
                  <a:srgbClr val="0033CC"/>
                </a:solidFill>
                <a:latin typeface="Times New Roman" panose="02020603050405020304" pitchFamily="18" charset="0"/>
              </a:rPr>
              <a:t>1</a:t>
            </a:r>
            <a:r>
              <a:rPr kumimoji="1" lang="zh-CN" altLang="en-US" sz="2400">
                <a:solidFill>
                  <a:srgbClr val="0033CC"/>
                </a:solidFill>
                <a:latin typeface="Times New Roman" panose="02020603050405020304" pitchFamily="18" charset="0"/>
              </a:rPr>
              <a:t>，</a:t>
            </a:r>
            <a:r>
              <a:rPr kumimoji="1" lang="en-US" altLang="zh-CN" sz="2400">
                <a:solidFill>
                  <a:srgbClr val="0033CC"/>
                </a:solidFill>
                <a:latin typeface="Times New Roman" panose="02020603050405020304" pitchFamily="18" charset="0"/>
              </a:rPr>
              <a:t>A</a:t>
            </a:r>
            <a:r>
              <a:rPr kumimoji="1" lang="en-US" altLang="zh-CN" sz="2400" baseline="-25000">
                <a:solidFill>
                  <a:srgbClr val="0033CC"/>
                </a:solidFill>
                <a:latin typeface="Times New Roman" panose="02020603050405020304" pitchFamily="18" charset="0"/>
              </a:rPr>
              <a:t>2</a:t>
            </a:r>
            <a:r>
              <a:rPr kumimoji="1" lang="zh-CN" altLang="en-US" sz="2400">
                <a:solidFill>
                  <a:srgbClr val="0033CC"/>
                </a:solidFill>
                <a:latin typeface="Times New Roman" panose="02020603050405020304" pitchFamily="18" charset="0"/>
              </a:rPr>
              <a:t>，</a:t>
            </a:r>
            <a:r>
              <a:rPr kumimoji="1" lang="en-US" altLang="zh-CN" sz="2400">
                <a:solidFill>
                  <a:srgbClr val="0033CC"/>
                </a:solidFill>
                <a:latin typeface="Times New Roman" panose="02020603050405020304" pitchFamily="18" charset="0"/>
              </a:rPr>
              <a:t>…</a:t>
            </a:r>
            <a:r>
              <a:rPr kumimoji="1" lang="zh-CN" altLang="en-US" sz="2400">
                <a:solidFill>
                  <a:srgbClr val="0033CC"/>
                </a:solidFill>
                <a:latin typeface="Times New Roman" panose="02020603050405020304" pitchFamily="18" charset="0"/>
              </a:rPr>
              <a:t>，</a:t>
            </a:r>
            <a:r>
              <a:rPr kumimoji="1" lang="en-US" altLang="zh-CN" sz="2400">
                <a:solidFill>
                  <a:srgbClr val="0033CC"/>
                </a:solidFill>
                <a:latin typeface="Times New Roman" panose="02020603050405020304" pitchFamily="18" charset="0"/>
              </a:rPr>
              <a:t>A</a:t>
            </a:r>
            <a:r>
              <a:rPr kumimoji="1" lang="en-US" altLang="zh-CN" sz="2400" baseline="-25000">
                <a:solidFill>
                  <a:srgbClr val="0033CC"/>
                </a:solidFill>
                <a:latin typeface="Times New Roman" panose="02020603050405020304" pitchFamily="18" charset="0"/>
              </a:rPr>
              <a:t>n</a:t>
            </a:r>
            <a:r>
              <a:rPr kumimoji="1" lang="zh-CN" altLang="en-US" sz="2400">
                <a:solidFill>
                  <a:srgbClr val="0033CC"/>
                </a:solidFill>
                <a:latin typeface="Times New Roman" panose="02020603050405020304" pitchFamily="18" charset="0"/>
              </a:rPr>
              <a:t>，输出逻辑变量为</a:t>
            </a:r>
            <a:r>
              <a:rPr kumimoji="1" lang="en-US" altLang="zh-CN" sz="2400">
                <a:solidFill>
                  <a:srgbClr val="0033CC"/>
                </a:solidFill>
                <a:latin typeface="Times New Roman" panose="02020603050405020304" pitchFamily="18" charset="0"/>
              </a:rPr>
              <a:t>F</a:t>
            </a:r>
            <a:r>
              <a:rPr kumimoji="1" lang="zh-CN" altLang="en-US" sz="2400">
                <a:solidFill>
                  <a:srgbClr val="0033CC"/>
                </a:solidFill>
                <a:latin typeface="Times New Roman" panose="02020603050405020304" pitchFamily="18" charset="0"/>
              </a:rPr>
              <a:t>，如下图所示。</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34"/>
                                        </p:tgtEl>
                                        <p:attrNameLst>
                                          <p:attrName>style.visibility</p:attrName>
                                        </p:attrNameLst>
                                      </p:cBhvr>
                                      <p:to>
                                        <p:strVal val="visible"/>
                                      </p:to>
                                    </p:set>
                                    <p:animEffect transition="in" filter="blinds(horizontal)">
                                      <p:cBhvr>
                                        <p:cTn id="7" dur="500"/>
                                        <p:tgtEl>
                                          <p:spTgt spid="17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414"/>
                                        </p:tgtEl>
                                        <p:attrNameLst>
                                          <p:attrName>style.visibility</p:attrName>
                                        </p:attrNameLst>
                                      </p:cBhvr>
                                      <p:to>
                                        <p:strVal val="visible"/>
                                      </p:to>
                                    </p:set>
                                    <p:animEffect transition="in" filter="dissolve">
                                      <p:cBhvr>
                                        <p:cTn id="12" dur="500"/>
                                        <p:tgtEl>
                                          <p:spTgt spid="17414"/>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12"/>
                                        </p:tgtEl>
                                        <p:attrNameLst>
                                          <p:attrName>style.visibility</p:attrName>
                                        </p:attrNameLst>
                                      </p:cBhvr>
                                      <p:to>
                                        <p:strVal val="visible"/>
                                      </p:to>
                                    </p:set>
                                    <p:animEffect transition="in" filter="blinds(horizontal)">
                                      <p:cBhvr>
                                        <p:cTn id="17" dur="500"/>
                                        <p:tgtEl>
                                          <p:spTgt spid="174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413"/>
                                        </p:tgtEl>
                                        <p:attrNameLst>
                                          <p:attrName>style.visibility</p:attrName>
                                        </p:attrNameLst>
                                      </p:cBhvr>
                                      <p:to>
                                        <p:strVal val="visible"/>
                                      </p:to>
                                    </p:set>
                                    <p:animEffect transition="in" filter="blinds(horizontal)">
                                      <p:cBhvr>
                                        <p:cTn id="2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utoUpdateAnimBg="0"/>
      <p:bldP spid="17413" grpId="0" autoUpdateAnimBg="0"/>
      <p:bldP spid="1743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a:extLst>
              <a:ext uri="{FF2B5EF4-FFF2-40B4-BE49-F238E27FC236}">
                <a16:creationId xmlns:a16="http://schemas.microsoft.com/office/drawing/2014/main" id="{29D76954-4AEC-4940-B8F4-6CAD005F2635}"/>
              </a:ext>
            </a:extLst>
          </p:cNvPr>
          <p:cNvSpPr txBox="1">
            <a:spLocks noChangeArrowheads="1"/>
          </p:cNvSpPr>
          <p:nvPr/>
        </p:nvSpPr>
        <p:spPr bwMode="auto">
          <a:xfrm>
            <a:off x="508000" y="622300"/>
            <a:ext cx="8382000" cy="288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15000"/>
              </a:spcBef>
            </a:pPr>
            <a:r>
              <a:rPr kumimoji="1" lang="zh-CN" altLang="en-US" sz="2400">
                <a:latin typeface="Times New Roman" panose="02020603050405020304" pitchFamily="18" charset="0"/>
              </a:rPr>
              <a:t>　  逻辑函数和普通代数中的函数一样存在是否</a:t>
            </a:r>
            <a:r>
              <a:rPr kumimoji="1" lang="zh-CN" altLang="en-US" sz="2400" b="1">
                <a:latin typeface="Times New Roman" panose="02020603050405020304" pitchFamily="18" charset="0"/>
              </a:rPr>
              <a:t>相等</a:t>
            </a:r>
            <a:r>
              <a:rPr kumimoji="1" lang="zh-CN" altLang="en-US" sz="2400">
                <a:latin typeface="Times New Roman" panose="02020603050405020304" pitchFamily="18" charset="0"/>
              </a:rPr>
              <a:t>的问题。设有两个相同变量的逻辑函数</a:t>
            </a:r>
          </a:p>
          <a:p>
            <a:pPr algn="just" eaLnBrk="1" hangingPunct="1">
              <a:lnSpc>
                <a:spcPct val="120000"/>
              </a:lnSpc>
              <a:spcBef>
                <a:spcPct val="15000"/>
              </a:spcBef>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F</a:t>
            </a:r>
            <a:r>
              <a:rPr kumimoji="1" lang="en-US" altLang="zh-CN" sz="2400" baseline="-30000">
                <a:latin typeface="Times New Roman" panose="02020603050405020304" pitchFamily="18" charset="0"/>
              </a:rPr>
              <a:t>1 </a:t>
            </a:r>
            <a:r>
              <a:rPr kumimoji="1" lang="en-US" altLang="zh-CN" sz="2400">
                <a:latin typeface="Times New Roman" panose="02020603050405020304" pitchFamily="18" charset="0"/>
              </a:rPr>
              <a:t>= f</a:t>
            </a:r>
            <a:r>
              <a:rPr kumimoji="1" lang="en-US" altLang="zh-CN" sz="2400" baseline="-30000">
                <a:latin typeface="Times New Roman" panose="02020603050405020304" pitchFamily="18" charset="0"/>
              </a:rPr>
              <a:t>1</a:t>
            </a:r>
            <a:r>
              <a:rPr kumimoji="1" lang="en-US" altLang="zh-CN" sz="2400">
                <a:latin typeface="Times New Roman" panose="02020603050405020304" pitchFamily="18" charset="0"/>
              </a:rPr>
              <a:t>( A </a:t>
            </a:r>
            <a:r>
              <a:rPr kumimoji="1" lang="en-US" altLang="zh-CN" sz="2400" baseline="-30000">
                <a:latin typeface="Times New Roman" panose="02020603050405020304" pitchFamily="18" charset="0"/>
              </a:rPr>
              <a:t>1</a:t>
            </a:r>
            <a:r>
              <a:rPr kumimoji="1" lang="en-US" altLang="zh-CN" sz="2400">
                <a:latin typeface="Times New Roman" panose="02020603050405020304" pitchFamily="18" charset="0"/>
              </a:rPr>
              <a:t>,A </a:t>
            </a:r>
            <a:r>
              <a:rPr kumimoji="1" lang="en-US" altLang="zh-CN" sz="2400" baseline="-30000">
                <a:latin typeface="Times New Roman" panose="02020603050405020304" pitchFamily="18" charset="0"/>
              </a:rPr>
              <a:t>2</a:t>
            </a:r>
            <a:r>
              <a:rPr kumimoji="1" lang="en-US" altLang="zh-CN" sz="2400">
                <a:latin typeface="Times New Roman" panose="02020603050405020304" pitchFamily="18" charset="0"/>
              </a:rPr>
              <a:t>, … ,A </a:t>
            </a:r>
            <a:r>
              <a:rPr kumimoji="1" lang="en-US" altLang="zh-CN" sz="2400" baseline="-30000">
                <a:latin typeface="Times New Roman" panose="02020603050405020304" pitchFamily="18" charset="0"/>
              </a:rPr>
              <a:t>n</a:t>
            </a:r>
            <a:r>
              <a:rPr kumimoji="1" lang="en-US" altLang="zh-CN" sz="2400">
                <a:latin typeface="Times New Roman" panose="02020603050405020304" pitchFamily="18" charset="0"/>
              </a:rPr>
              <a:t>)</a:t>
            </a:r>
          </a:p>
          <a:p>
            <a:pPr algn="just" eaLnBrk="1" hangingPunct="1">
              <a:lnSpc>
                <a:spcPct val="120000"/>
              </a:lnSpc>
              <a:spcBef>
                <a:spcPct val="15000"/>
              </a:spcBef>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F</a:t>
            </a:r>
            <a:r>
              <a:rPr kumimoji="1" lang="en-US" altLang="zh-CN" sz="2400" baseline="-30000">
                <a:latin typeface="Times New Roman" panose="02020603050405020304" pitchFamily="18" charset="0"/>
              </a:rPr>
              <a:t>2 </a:t>
            </a:r>
            <a:r>
              <a:rPr kumimoji="1" lang="en-US" altLang="zh-CN" sz="2400">
                <a:latin typeface="Times New Roman" panose="02020603050405020304" pitchFamily="18" charset="0"/>
              </a:rPr>
              <a:t>= f</a:t>
            </a:r>
            <a:r>
              <a:rPr kumimoji="1" lang="en-US" altLang="zh-CN" sz="2400" baseline="-30000">
                <a:latin typeface="Times New Roman" panose="02020603050405020304" pitchFamily="18" charset="0"/>
              </a:rPr>
              <a:t>2</a:t>
            </a:r>
            <a:r>
              <a:rPr kumimoji="1" lang="en-US" altLang="zh-CN" sz="2400">
                <a:latin typeface="Times New Roman" panose="02020603050405020304" pitchFamily="18" charset="0"/>
              </a:rPr>
              <a:t>( A </a:t>
            </a:r>
            <a:r>
              <a:rPr kumimoji="1" lang="en-US" altLang="zh-CN" sz="2400" baseline="-30000">
                <a:latin typeface="Times New Roman" panose="02020603050405020304" pitchFamily="18" charset="0"/>
              </a:rPr>
              <a:t>1</a:t>
            </a:r>
            <a:r>
              <a:rPr kumimoji="1" lang="en-US" altLang="zh-CN" sz="2400">
                <a:latin typeface="Times New Roman" panose="02020603050405020304" pitchFamily="18" charset="0"/>
              </a:rPr>
              <a:t>,A </a:t>
            </a:r>
            <a:r>
              <a:rPr kumimoji="1" lang="en-US" altLang="zh-CN" sz="2400" baseline="-30000">
                <a:latin typeface="Times New Roman" panose="02020603050405020304" pitchFamily="18" charset="0"/>
              </a:rPr>
              <a:t>2</a:t>
            </a:r>
            <a:r>
              <a:rPr kumimoji="1" lang="en-US" altLang="zh-CN" sz="2400">
                <a:latin typeface="Times New Roman" panose="02020603050405020304" pitchFamily="18" charset="0"/>
              </a:rPr>
              <a:t>, … ,A </a:t>
            </a:r>
            <a:r>
              <a:rPr kumimoji="1" lang="en-US" altLang="zh-CN" sz="2400" baseline="-30000">
                <a:latin typeface="Times New Roman" panose="02020603050405020304" pitchFamily="18" charset="0"/>
              </a:rPr>
              <a:t>n</a:t>
            </a:r>
            <a:r>
              <a:rPr kumimoji="1" lang="en-US" altLang="zh-CN" sz="2400">
                <a:latin typeface="Times New Roman" panose="02020603050405020304" pitchFamily="18" charset="0"/>
              </a:rPr>
              <a:t>)</a:t>
            </a:r>
          </a:p>
          <a:p>
            <a:pPr algn="just" eaLnBrk="1" hangingPunct="1">
              <a:lnSpc>
                <a:spcPct val="120000"/>
              </a:lnSpc>
              <a:spcBef>
                <a:spcPct val="15000"/>
              </a:spcBef>
            </a:pPr>
            <a:r>
              <a:rPr kumimoji="1" lang="zh-CN" altLang="en-US" sz="2400">
                <a:latin typeface="Times New Roman" panose="02020603050405020304" pitchFamily="18" charset="0"/>
              </a:rPr>
              <a:t>　　</a:t>
            </a:r>
            <a:r>
              <a:rPr kumimoji="1" lang="zh-CN" altLang="en-US" sz="2400" b="1">
                <a:solidFill>
                  <a:srgbClr val="A60000"/>
                </a:solidFill>
                <a:latin typeface="Times New Roman" panose="02020603050405020304" pitchFamily="18" charset="0"/>
              </a:rPr>
              <a:t>若对应于逻辑变量 </a:t>
            </a:r>
            <a:r>
              <a:rPr kumimoji="1" lang="en-US" altLang="zh-CN" sz="2400" b="1">
                <a:solidFill>
                  <a:srgbClr val="A60000"/>
                </a:solidFill>
                <a:latin typeface="Times New Roman" panose="02020603050405020304" pitchFamily="18" charset="0"/>
              </a:rPr>
              <a:t>A</a:t>
            </a:r>
            <a:r>
              <a:rPr kumimoji="1" lang="en-US" altLang="zh-CN" sz="2400" b="1" baseline="-25000">
                <a:solidFill>
                  <a:srgbClr val="A60000"/>
                </a:solidFill>
                <a:latin typeface="Times New Roman" panose="02020603050405020304" pitchFamily="18" charset="0"/>
              </a:rPr>
              <a:t>1</a:t>
            </a:r>
            <a:r>
              <a:rPr kumimoji="1" lang="en-US" altLang="zh-CN" sz="2400" b="1">
                <a:solidFill>
                  <a:srgbClr val="A60000"/>
                </a:solidFill>
                <a:latin typeface="Times New Roman" panose="02020603050405020304" pitchFamily="18" charset="0"/>
              </a:rPr>
              <a:t> ,A</a:t>
            </a:r>
            <a:r>
              <a:rPr kumimoji="1" lang="en-US" altLang="zh-CN" sz="2400" b="1" baseline="-25000">
                <a:solidFill>
                  <a:srgbClr val="A60000"/>
                </a:solidFill>
                <a:latin typeface="Times New Roman" panose="02020603050405020304" pitchFamily="18" charset="0"/>
              </a:rPr>
              <a:t>2</a:t>
            </a:r>
            <a:r>
              <a:rPr kumimoji="1" lang="en-US" altLang="zh-CN" sz="2400" b="1">
                <a:solidFill>
                  <a:srgbClr val="A60000"/>
                </a:solidFill>
                <a:latin typeface="Times New Roman" panose="02020603050405020304" pitchFamily="18" charset="0"/>
              </a:rPr>
              <a:t> , … , A</a:t>
            </a:r>
            <a:r>
              <a:rPr kumimoji="1" lang="en-US" altLang="zh-CN" sz="2400" b="1" baseline="-25000">
                <a:solidFill>
                  <a:srgbClr val="A60000"/>
                </a:solidFill>
                <a:latin typeface="Times New Roman" panose="02020603050405020304" pitchFamily="18" charset="0"/>
              </a:rPr>
              <a:t>n</a:t>
            </a:r>
            <a:r>
              <a:rPr kumimoji="1" lang="zh-CN" altLang="en-US" sz="2400" b="1">
                <a:solidFill>
                  <a:srgbClr val="A60000"/>
                </a:solidFill>
                <a:latin typeface="Times New Roman" panose="02020603050405020304" pitchFamily="18" charset="0"/>
              </a:rPr>
              <a:t>的任何一组取值，</a:t>
            </a:r>
            <a:r>
              <a:rPr kumimoji="1" lang="en-US" altLang="zh-CN" sz="2400" b="1">
                <a:solidFill>
                  <a:srgbClr val="A60000"/>
                </a:solidFill>
                <a:latin typeface="Times New Roman" panose="02020603050405020304" pitchFamily="18" charset="0"/>
              </a:rPr>
              <a:t>F</a:t>
            </a:r>
            <a:r>
              <a:rPr kumimoji="1" lang="en-US" altLang="zh-CN" sz="2400" b="1" baseline="-25000">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和</a:t>
            </a:r>
            <a:r>
              <a:rPr kumimoji="1" lang="en-US" altLang="zh-CN" sz="2400" b="1">
                <a:solidFill>
                  <a:srgbClr val="A60000"/>
                </a:solidFill>
                <a:latin typeface="Times New Roman" panose="02020603050405020304" pitchFamily="18" charset="0"/>
              </a:rPr>
              <a:t>F</a:t>
            </a:r>
            <a:r>
              <a:rPr kumimoji="1" lang="en-US" altLang="zh-CN" sz="2400" b="1" baseline="-25000">
                <a:solidFill>
                  <a:srgbClr val="A60000"/>
                </a:solidFill>
                <a:latin typeface="Times New Roman" panose="02020603050405020304" pitchFamily="18" charset="0"/>
              </a:rPr>
              <a:t>2</a:t>
            </a:r>
            <a:r>
              <a:rPr kumimoji="1" lang="zh-CN" altLang="en-US" sz="2400" b="1">
                <a:solidFill>
                  <a:srgbClr val="A60000"/>
                </a:solidFill>
                <a:latin typeface="Times New Roman" panose="02020603050405020304" pitchFamily="18" charset="0"/>
              </a:rPr>
              <a:t>的值都相同，则称函数</a:t>
            </a:r>
            <a:r>
              <a:rPr kumimoji="1" lang="en-US" altLang="zh-CN" sz="2400" b="1">
                <a:solidFill>
                  <a:srgbClr val="A60000"/>
                </a:solidFill>
                <a:latin typeface="Times New Roman" panose="02020603050405020304" pitchFamily="18" charset="0"/>
              </a:rPr>
              <a:t>F</a:t>
            </a:r>
            <a:r>
              <a:rPr kumimoji="1" lang="en-US" altLang="zh-CN" sz="2400" b="1" baseline="-25000">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和</a:t>
            </a:r>
            <a:r>
              <a:rPr kumimoji="1" lang="en-US" altLang="zh-CN" sz="2400" b="1">
                <a:solidFill>
                  <a:srgbClr val="A60000"/>
                </a:solidFill>
                <a:latin typeface="Times New Roman" panose="02020603050405020304" pitchFamily="18" charset="0"/>
              </a:rPr>
              <a:t>F</a:t>
            </a:r>
            <a:r>
              <a:rPr kumimoji="1" lang="en-US" altLang="zh-CN" sz="2400" b="1" baseline="-25000">
                <a:solidFill>
                  <a:srgbClr val="A60000"/>
                </a:solidFill>
                <a:latin typeface="Times New Roman" panose="02020603050405020304" pitchFamily="18" charset="0"/>
              </a:rPr>
              <a:t>2</a:t>
            </a:r>
            <a:r>
              <a:rPr kumimoji="1" lang="zh-CN" altLang="en-US" sz="2400" b="1">
                <a:solidFill>
                  <a:srgbClr val="A60000"/>
                </a:solidFill>
                <a:latin typeface="Times New Roman" panose="02020603050405020304" pitchFamily="18" charset="0"/>
              </a:rPr>
              <a:t>相等，记作</a:t>
            </a:r>
            <a:r>
              <a:rPr kumimoji="1" lang="en-US" altLang="zh-CN" sz="2400" b="1">
                <a:solidFill>
                  <a:srgbClr val="A60000"/>
                </a:solidFill>
                <a:latin typeface="Times New Roman" panose="02020603050405020304" pitchFamily="18" charset="0"/>
              </a:rPr>
              <a:t>F</a:t>
            </a:r>
            <a:r>
              <a:rPr kumimoji="1" lang="en-US" altLang="zh-CN" sz="2400" b="1" baseline="-25000">
                <a:solidFill>
                  <a:srgbClr val="A60000"/>
                </a:solidFill>
                <a:latin typeface="Times New Roman" panose="02020603050405020304" pitchFamily="18" charset="0"/>
              </a:rPr>
              <a:t>1</a:t>
            </a:r>
            <a:r>
              <a:rPr kumimoji="1" lang="en-US" altLang="zh-CN" sz="2400" b="1">
                <a:solidFill>
                  <a:srgbClr val="A60000"/>
                </a:solidFill>
                <a:latin typeface="Times New Roman" panose="02020603050405020304" pitchFamily="18" charset="0"/>
              </a:rPr>
              <a:t> = F</a:t>
            </a:r>
            <a:r>
              <a:rPr kumimoji="1" lang="en-US" altLang="zh-CN" sz="2400" b="1" baseline="-25000">
                <a:solidFill>
                  <a:srgbClr val="A60000"/>
                </a:solidFill>
                <a:latin typeface="Times New Roman" panose="02020603050405020304" pitchFamily="18" charset="0"/>
              </a:rPr>
              <a:t>2</a:t>
            </a:r>
            <a:r>
              <a:rPr kumimoji="1" lang="en-US" altLang="zh-CN" sz="2400" b="1">
                <a:solidFill>
                  <a:srgbClr val="A600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a:t>
            </a:r>
          </a:p>
        </p:txBody>
      </p:sp>
      <p:sp>
        <p:nvSpPr>
          <p:cNvPr id="18437" name="Text Box 5">
            <a:extLst>
              <a:ext uri="{FF2B5EF4-FFF2-40B4-BE49-F238E27FC236}">
                <a16:creationId xmlns:a16="http://schemas.microsoft.com/office/drawing/2014/main" id="{402CAA1D-F20E-485A-BC95-EE1BAD25C4DA}"/>
              </a:ext>
            </a:extLst>
          </p:cNvPr>
          <p:cNvSpPr txBox="1">
            <a:spLocks noChangeArrowheads="1"/>
          </p:cNvSpPr>
          <p:nvPr/>
        </p:nvSpPr>
        <p:spPr bwMode="auto">
          <a:xfrm>
            <a:off x="611188" y="4149725"/>
            <a:ext cx="684053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Times New Roman" panose="02020603050405020304" pitchFamily="18" charset="0"/>
              </a:rPr>
              <a:t>　　如何判断两个逻辑函数是否相等？</a:t>
            </a:r>
          </a:p>
          <a:p>
            <a:pPr eaLnBrk="1" hangingPunct="1"/>
            <a:endParaRPr kumimoji="1" lang="zh-CN" altLang="en-US" sz="2400">
              <a:latin typeface="Times New Roman" panose="02020603050405020304" pitchFamily="18" charset="0"/>
            </a:endParaRPr>
          </a:p>
          <a:p>
            <a:pPr eaLnBrk="1" hangingPunct="1"/>
            <a:r>
              <a:rPr kumimoji="1" lang="zh-CN" altLang="en-US" sz="2400">
                <a:latin typeface="Times New Roman" panose="02020603050405020304" pitchFamily="18" charset="0"/>
              </a:rPr>
              <a:t>　　通常有两种方法：</a:t>
            </a:r>
            <a:r>
              <a:rPr kumimoji="1" lang="zh-CN" altLang="en-US" sz="2400" b="1">
                <a:solidFill>
                  <a:srgbClr val="0033CC"/>
                </a:solidFill>
                <a:latin typeface="Times New Roman" panose="02020603050405020304" pitchFamily="18" charset="0"/>
              </a:rPr>
              <a:t>真值表法</a:t>
            </a:r>
            <a:r>
              <a:rPr kumimoji="1" lang="zh-CN" altLang="en-US" sz="2400">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代数法</a:t>
            </a:r>
            <a:r>
              <a:rPr kumimoji="1" lang="zh-CN" altLang="en-US" sz="2400">
                <a:solidFill>
                  <a:srgbClr val="0033CC"/>
                </a:solidFill>
                <a:latin typeface="Times New Roman" panose="02020603050405020304" pitchFamily="18" charset="0"/>
              </a:rPr>
              <a:t>。</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box(out)">
                                      <p:cBhvr>
                                        <p:cTn id="7" dur="500"/>
                                        <p:tgtEl>
                                          <p:spTgt spid="1843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box(out)">
                                      <p:cBhvr>
                                        <p:cTn id="12"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3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a:extLst>
              <a:ext uri="{FF2B5EF4-FFF2-40B4-BE49-F238E27FC236}">
                <a16:creationId xmlns:a16="http://schemas.microsoft.com/office/drawing/2014/main" id="{8CC54BCF-EFE1-43BA-882C-5E290596D297}"/>
              </a:ext>
            </a:extLst>
          </p:cNvPr>
          <p:cNvSpPr txBox="1">
            <a:spLocks noChangeArrowheads="1"/>
          </p:cNvSpPr>
          <p:nvPr/>
        </p:nvSpPr>
        <p:spPr bwMode="auto">
          <a:xfrm>
            <a:off x="684213" y="620713"/>
            <a:ext cx="51546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A60000"/>
                </a:solidFill>
                <a:latin typeface="宋体" panose="02010600030101010101" pitchFamily="2" charset="-122"/>
                <a:cs typeface="Times New Roman" panose="02020603050405020304" pitchFamily="18" charset="0"/>
              </a:rPr>
              <a:t>2.1.3  </a:t>
            </a:r>
            <a:r>
              <a:rPr kumimoji="1" lang="zh-CN" altLang="en-US" sz="2800" b="1">
                <a:solidFill>
                  <a:srgbClr val="A60000"/>
                </a:solidFill>
                <a:latin typeface="宋体" panose="02010600030101010101" pitchFamily="2" charset="-122"/>
                <a:cs typeface="Times New Roman" panose="02020603050405020304" pitchFamily="18" charset="0"/>
              </a:rPr>
              <a:t>逻辑函数的表示法</a:t>
            </a:r>
          </a:p>
        </p:txBody>
      </p:sp>
      <p:sp>
        <p:nvSpPr>
          <p:cNvPr id="19460" name="Text Box 4">
            <a:extLst>
              <a:ext uri="{FF2B5EF4-FFF2-40B4-BE49-F238E27FC236}">
                <a16:creationId xmlns:a16="http://schemas.microsoft.com/office/drawing/2014/main" id="{8761B56F-A593-4FEF-BE4A-4B02EBFEC68C}"/>
              </a:ext>
            </a:extLst>
          </p:cNvPr>
          <p:cNvSpPr txBox="1">
            <a:spLocks noChangeArrowheads="1"/>
          </p:cNvSpPr>
          <p:nvPr/>
        </p:nvSpPr>
        <p:spPr bwMode="auto">
          <a:xfrm>
            <a:off x="762000" y="4953000"/>
            <a:ext cx="7848600" cy="11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74675" algn="l"/>
                <a:tab pos="665163" algn="l"/>
              </a:tabLst>
              <a:defRPr>
                <a:solidFill>
                  <a:schemeClr val="tx1"/>
                </a:solidFill>
                <a:latin typeface="Arial" panose="020B0604020202020204" pitchFamily="34" charset="0"/>
                <a:ea typeface="宋体" panose="02010600030101010101" pitchFamily="2" charset="-122"/>
              </a:defRPr>
            </a:lvl1pPr>
            <a:lvl2pPr marL="742950" indent="-285750">
              <a:tabLst>
                <a:tab pos="574675" algn="l"/>
                <a:tab pos="665163" algn="l"/>
              </a:tabLst>
              <a:defRPr>
                <a:solidFill>
                  <a:schemeClr val="tx1"/>
                </a:solidFill>
                <a:latin typeface="Arial" panose="020B0604020202020204" pitchFamily="34" charset="0"/>
                <a:ea typeface="宋体" panose="02010600030101010101" pitchFamily="2" charset="-122"/>
              </a:defRPr>
            </a:lvl2pPr>
            <a:lvl3pPr marL="1143000" indent="-228600">
              <a:tabLst>
                <a:tab pos="574675" algn="l"/>
                <a:tab pos="665163" algn="l"/>
              </a:tabLst>
              <a:defRPr>
                <a:solidFill>
                  <a:schemeClr val="tx1"/>
                </a:solidFill>
                <a:latin typeface="Arial" panose="020B0604020202020204" pitchFamily="34" charset="0"/>
                <a:ea typeface="宋体" panose="02010600030101010101" pitchFamily="2" charset="-122"/>
              </a:defRPr>
            </a:lvl3pPr>
            <a:lvl4pPr marL="1600200" indent="-228600">
              <a:tabLst>
                <a:tab pos="574675" algn="l"/>
                <a:tab pos="665163" algn="l"/>
              </a:tabLst>
              <a:defRPr>
                <a:solidFill>
                  <a:schemeClr val="tx1"/>
                </a:solidFill>
                <a:latin typeface="Arial" panose="020B0604020202020204" pitchFamily="34" charset="0"/>
                <a:ea typeface="宋体" panose="02010600030101010101" pitchFamily="2" charset="-122"/>
              </a:defRPr>
            </a:lvl4pPr>
            <a:lvl5pPr marL="2057400" indent="-228600">
              <a:tabLst>
                <a:tab pos="574675" algn="l"/>
                <a:tab pos="6651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74675" algn="l"/>
                <a:tab pos="6651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74675" algn="l"/>
                <a:tab pos="6651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74675" algn="l"/>
                <a:tab pos="6651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74675" algn="l"/>
                <a:tab pos="665163"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zh-CN" altLang="en-US" sz="2400" b="1">
                <a:latin typeface="Times New Roman" panose="02020603050405020304" pitchFamily="18" charset="0"/>
              </a:rPr>
              <a:t>函数</a:t>
            </a:r>
            <a:r>
              <a:rPr kumimoji="1" lang="en-US" altLang="zh-CN" sz="2400" b="1">
                <a:latin typeface="Times New Roman" panose="02020603050405020304" pitchFamily="18" charset="0"/>
              </a:rPr>
              <a:t>F</a:t>
            </a:r>
            <a:r>
              <a:rPr kumimoji="1" lang="zh-CN" altLang="en-US" sz="2400" b="1">
                <a:latin typeface="Times New Roman" panose="02020603050405020304" pitchFamily="18" charset="0"/>
              </a:rPr>
              <a:t>和变量</a:t>
            </a:r>
            <a:r>
              <a:rPr kumimoji="1" lang="en-US" altLang="zh-CN" sz="2400" b="1">
                <a:latin typeface="Times New Roman" panose="02020603050405020304" pitchFamily="18" charset="0"/>
              </a:rPr>
              <a:t>A</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B</a:t>
            </a:r>
            <a:r>
              <a:rPr kumimoji="1" lang="zh-CN" altLang="en-US" sz="2400" b="1">
                <a:latin typeface="Times New Roman" panose="02020603050405020304" pitchFamily="18" charset="0"/>
              </a:rPr>
              <a:t>的关系是：</a:t>
            </a:r>
          </a:p>
          <a:p>
            <a:pPr eaLnBrk="1" hangingPunct="1">
              <a:lnSpc>
                <a:spcPct val="80000"/>
              </a:lnSpc>
              <a:spcBef>
                <a:spcPct val="50000"/>
              </a:spcBef>
            </a:pPr>
            <a:r>
              <a:rPr kumimoji="1" lang="zh-CN" altLang="en-US" sz="2400" b="1">
                <a:latin typeface="Times New Roman" panose="02020603050405020304" pitchFamily="18" charset="0"/>
              </a:rPr>
              <a:t>       </a:t>
            </a:r>
            <a:r>
              <a:rPr kumimoji="1" lang="zh-CN" altLang="en-US" sz="2400" b="1">
                <a:solidFill>
                  <a:srgbClr val="A60000"/>
                </a:solidFill>
                <a:latin typeface="Times New Roman" panose="02020603050405020304" pitchFamily="18" charset="0"/>
              </a:rPr>
              <a:t>当变量</a:t>
            </a:r>
            <a:r>
              <a:rPr kumimoji="1" lang="en-US" altLang="zh-CN" sz="2400" b="1">
                <a:solidFill>
                  <a:srgbClr val="A60000"/>
                </a:solidFill>
                <a:latin typeface="Times New Roman" panose="02020603050405020304" pitchFamily="18" charset="0"/>
              </a:rPr>
              <a:t>A</a:t>
            </a:r>
            <a:r>
              <a:rPr kumimoji="1" lang="zh-CN" altLang="en-US" sz="2400" b="1">
                <a:solidFill>
                  <a:srgbClr val="A60000"/>
                </a:solidFill>
                <a:latin typeface="Times New Roman" panose="02020603050405020304" pitchFamily="18" charset="0"/>
              </a:rPr>
              <a:t>和</a:t>
            </a:r>
            <a:r>
              <a:rPr kumimoji="1" lang="en-US" altLang="zh-CN" sz="2400" b="1">
                <a:solidFill>
                  <a:srgbClr val="A60000"/>
                </a:solidFill>
                <a:latin typeface="Times New Roman" panose="02020603050405020304" pitchFamily="18" charset="0"/>
              </a:rPr>
              <a:t>B</a:t>
            </a:r>
            <a:r>
              <a:rPr kumimoji="1" lang="zh-CN" altLang="en-US" sz="2400" b="1">
                <a:solidFill>
                  <a:srgbClr val="A60000"/>
                </a:solidFill>
                <a:latin typeface="Times New Roman" panose="02020603050405020304" pitchFamily="18" charset="0"/>
              </a:rPr>
              <a:t>取值不同时，函数</a:t>
            </a:r>
            <a:r>
              <a:rPr kumimoji="1" lang="en-US" altLang="zh-CN" sz="2400" b="1">
                <a:solidFill>
                  <a:srgbClr val="A60000"/>
                </a:solidFill>
                <a:latin typeface="Times New Roman" panose="02020603050405020304" pitchFamily="18" charset="0"/>
              </a:rPr>
              <a:t>F</a:t>
            </a:r>
            <a:r>
              <a:rPr kumimoji="1" lang="zh-CN" altLang="en-US" sz="2400" b="1">
                <a:solidFill>
                  <a:srgbClr val="A60000"/>
                </a:solidFill>
                <a:latin typeface="Times New Roman" panose="02020603050405020304" pitchFamily="18" charset="0"/>
              </a:rPr>
              <a:t>的值为“</a:t>
            </a:r>
            <a:r>
              <a:rPr kumimoji="1" lang="en-US" altLang="zh-CN" sz="2400" b="1">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 取值相同时，函数</a:t>
            </a:r>
            <a:r>
              <a:rPr kumimoji="1" lang="en-US" altLang="zh-CN" sz="2400" b="1">
                <a:solidFill>
                  <a:srgbClr val="A60000"/>
                </a:solidFill>
                <a:latin typeface="Times New Roman" panose="02020603050405020304" pitchFamily="18" charset="0"/>
              </a:rPr>
              <a:t>F</a:t>
            </a:r>
            <a:r>
              <a:rPr kumimoji="1" lang="zh-CN" altLang="en-US" sz="2400" b="1">
                <a:solidFill>
                  <a:srgbClr val="A60000"/>
                </a:solidFill>
                <a:latin typeface="Times New Roman" panose="02020603050405020304" pitchFamily="18" charset="0"/>
              </a:rPr>
              <a:t>的值为“</a:t>
            </a:r>
            <a:r>
              <a:rPr kumimoji="1" lang="en-US" altLang="zh-CN" sz="2400" b="1">
                <a:solidFill>
                  <a:srgbClr val="A60000"/>
                </a:solidFill>
                <a:latin typeface="Times New Roman" panose="02020603050405020304" pitchFamily="18" charset="0"/>
              </a:rPr>
              <a:t>0”</a:t>
            </a:r>
            <a:r>
              <a:rPr kumimoji="1" lang="zh-CN" altLang="en-US" sz="2400" b="1">
                <a:solidFill>
                  <a:srgbClr val="A60000"/>
                </a:solidFill>
                <a:latin typeface="Times New Roman" panose="02020603050405020304" pitchFamily="18" charset="0"/>
              </a:rPr>
              <a:t>。</a:t>
            </a:r>
            <a:endParaRPr kumimoji="1" lang="zh-CN" altLang="en-US" sz="2400">
              <a:solidFill>
                <a:srgbClr val="A60000"/>
              </a:solidFill>
              <a:latin typeface="Times New Roman" panose="02020603050405020304" pitchFamily="18" charset="0"/>
            </a:endParaRPr>
          </a:p>
        </p:txBody>
      </p:sp>
      <p:grpSp>
        <p:nvGrpSpPr>
          <p:cNvPr id="19461" name="Group 5">
            <a:extLst>
              <a:ext uri="{FF2B5EF4-FFF2-40B4-BE49-F238E27FC236}">
                <a16:creationId xmlns:a16="http://schemas.microsoft.com/office/drawing/2014/main" id="{2F3F93A2-C3F6-4590-A894-006D259B299B}"/>
              </a:ext>
            </a:extLst>
          </p:cNvPr>
          <p:cNvGrpSpPr>
            <a:grpSpLocks/>
          </p:cNvGrpSpPr>
          <p:nvPr/>
        </p:nvGrpSpPr>
        <p:grpSpPr bwMode="auto">
          <a:xfrm>
            <a:off x="762000" y="3276600"/>
            <a:ext cx="7867650" cy="1397000"/>
            <a:chOff x="480" y="2064"/>
            <a:chExt cx="4956" cy="880"/>
          </a:xfrm>
        </p:grpSpPr>
        <p:graphicFrame>
          <p:nvGraphicFramePr>
            <p:cNvPr id="19463" name="Object 6">
              <a:extLst>
                <a:ext uri="{FF2B5EF4-FFF2-40B4-BE49-F238E27FC236}">
                  <a16:creationId xmlns:a16="http://schemas.microsoft.com/office/drawing/2014/main" id="{0EEEA46D-6A32-4A7E-8262-C1DBDA0F07ED}"/>
                </a:ext>
              </a:extLst>
            </p:cNvPr>
            <p:cNvGraphicFramePr>
              <a:graphicFrameLocks noChangeAspect="1"/>
            </p:cNvGraphicFramePr>
            <p:nvPr/>
          </p:nvGraphicFramePr>
          <p:xfrm>
            <a:off x="1382" y="2640"/>
            <a:ext cx="1930" cy="304"/>
          </p:xfrm>
          <a:graphic>
            <a:graphicData uri="http://schemas.openxmlformats.org/presentationml/2006/ole">
              <mc:AlternateContent xmlns:mc="http://schemas.openxmlformats.org/markup-compatibility/2006">
                <mc:Choice xmlns:v="urn:schemas-microsoft-com:vml" Requires="v">
                  <p:oleObj name="Equation" r:id="rId3" imgW="1257300" imgH="241300" progId="Equation.3">
                    <p:embed/>
                  </p:oleObj>
                </mc:Choice>
                <mc:Fallback>
                  <p:oleObj name="Equation" r:id="rId3" imgW="1257300" imgH="241300" progId="Equation.3">
                    <p:embed/>
                    <p:pic>
                      <p:nvPicPr>
                        <p:cNvPr id="0" name="Object 6"/>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382" y="2640"/>
                          <a:ext cx="193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 Box 7">
              <a:extLst>
                <a:ext uri="{FF2B5EF4-FFF2-40B4-BE49-F238E27FC236}">
                  <a16:creationId xmlns:a16="http://schemas.microsoft.com/office/drawing/2014/main" id="{B18EB211-EEEF-4DBD-922C-9A71779A60B4}"/>
                </a:ext>
              </a:extLst>
            </p:cNvPr>
            <p:cNvSpPr txBox="1">
              <a:spLocks noChangeArrowheads="1"/>
            </p:cNvSpPr>
            <p:nvPr/>
          </p:nvSpPr>
          <p:spPr bwMode="auto">
            <a:xfrm>
              <a:off x="480" y="2064"/>
              <a:ext cx="4956" cy="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zh-CN" altLang="en-US" sz="2400">
                  <a:latin typeface="Times New Roman" panose="02020603050405020304" pitchFamily="18" charset="0"/>
                </a:rPr>
                <a:t>　　逻辑表达式是由逻辑变量和“或”、“与”、“非”</a:t>
              </a:r>
            </a:p>
            <a:p>
              <a:pPr eaLnBrk="1" hangingPunct="1">
                <a:lnSpc>
                  <a:spcPct val="80000"/>
                </a:lnSpc>
                <a:spcBef>
                  <a:spcPct val="50000"/>
                </a:spcBef>
              </a:pPr>
              <a:r>
                <a:rPr kumimoji="1" lang="en-US" altLang="zh-CN" sz="2400">
                  <a:latin typeface="Times New Roman" panose="02020603050405020304" pitchFamily="18" charset="0"/>
                </a:rPr>
                <a:t>3</a:t>
              </a:r>
              <a:r>
                <a:rPr kumimoji="1" lang="zh-CN" altLang="en-US" sz="2400">
                  <a:latin typeface="Times New Roman" panose="02020603050405020304" pitchFamily="18" charset="0"/>
                </a:rPr>
                <a:t>种运算符以及括号所构成的式子。例如</a:t>
              </a:r>
            </a:p>
          </p:txBody>
        </p:sp>
      </p:grpSp>
      <p:sp>
        <p:nvSpPr>
          <p:cNvPr id="19464" name="Rectangle 8">
            <a:extLst>
              <a:ext uri="{FF2B5EF4-FFF2-40B4-BE49-F238E27FC236}">
                <a16:creationId xmlns:a16="http://schemas.microsoft.com/office/drawing/2014/main" id="{CC849802-79FE-46D2-8842-6F7D48415115}"/>
              </a:ext>
            </a:extLst>
          </p:cNvPr>
          <p:cNvSpPr>
            <a:spLocks noChangeArrowheads="1"/>
          </p:cNvSpPr>
          <p:nvPr/>
        </p:nvSpPr>
        <p:spPr bwMode="auto">
          <a:xfrm>
            <a:off x="685800" y="25146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宋体" panose="02010600030101010101" pitchFamily="2" charset="-122"/>
                <a:cs typeface="Times New Roman" panose="02020603050405020304" pitchFamily="18" charset="0"/>
              </a:rPr>
              <a:t>一</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宋体" panose="02010600030101010101" pitchFamily="2" charset="-122"/>
                <a:cs typeface="Times New Roman" panose="02020603050405020304" pitchFamily="18" charset="0"/>
              </a:rPr>
              <a:t>逻辑表达式 </a:t>
            </a:r>
          </a:p>
        </p:txBody>
      </p:sp>
      <p:sp>
        <p:nvSpPr>
          <p:cNvPr id="19466" name="Text Box 10">
            <a:extLst>
              <a:ext uri="{FF2B5EF4-FFF2-40B4-BE49-F238E27FC236}">
                <a16:creationId xmlns:a16="http://schemas.microsoft.com/office/drawing/2014/main" id="{3865F99A-EAC1-4768-8EBF-9E4684F10459}"/>
              </a:ext>
            </a:extLst>
          </p:cNvPr>
          <p:cNvSpPr txBox="1">
            <a:spLocks noChangeArrowheads="1"/>
          </p:cNvSpPr>
          <p:nvPr/>
        </p:nvSpPr>
        <p:spPr bwMode="auto">
          <a:xfrm>
            <a:off x="660400" y="1231900"/>
            <a:ext cx="7772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Times New Roman" panose="02020603050405020304" pitchFamily="18" charset="0"/>
              </a:rPr>
              <a:t>　　如何对逻辑功能进行描述？</a:t>
            </a:r>
          </a:p>
          <a:p>
            <a:pPr eaLnBrk="1" hangingPunct="1"/>
            <a:endParaRPr kumimoji="1" lang="zh-CN" altLang="en-US" sz="2400" b="1">
              <a:solidFill>
                <a:srgbClr val="FF9900"/>
              </a:solidFill>
              <a:latin typeface="Times New Roman" panose="02020603050405020304" pitchFamily="18" charset="0"/>
            </a:endParaRPr>
          </a:p>
          <a:p>
            <a:pPr eaLnBrk="1" hangingPunct="1"/>
            <a:r>
              <a:rPr kumimoji="1" lang="zh-CN" altLang="en-US" sz="2400" b="1">
                <a:solidFill>
                  <a:srgbClr val="FF9900"/>
                </a:solidFill>
                <a:latin typeface="Times New Roman" panose="02020603050405020304" pitchFamily="18" charset="0"/>
              </a:rPr>
              <a:t>　　</a:t>
            </a:r>
            <a:r>
              <a:rPr kumimoji="1" lang="zh-CN" altLang="en-US" sz="2400" b="1">
                <a:latin typeface="Times New Roman" panose="02020603050405020304" pitchFamily="18" charset="0"/>
              </a:rPr>
              <a:t>常用的方法有</a:t>
            </a:r>
            <a:r>
              <a:rPr kumimoji="1" lang="zh-CN" altLang="en-US" sz="2400" b="1">
                <a:solidFill>
                  <a:srgbClr val="A60000"/>
                </a:solidFill>
                <a:latin typeface="Times New Roman" panose="02020603050405020304" pitchFamily="18" charset="0"/>
              </a:rPr>
              <a:t>逻辑表达式、真值表、卡诺图</a:t>
            </a:r>
            <a:r>
              <a:rPr kumimoji="1" lang="en-US" altLang="zh-CN" sz="2400" b="1">
                <a:latin typeface="Times New Roman" panose="02020603050405020304" pitchFamily="18" charset="0"/>
              </a:rPr>
              <a:t>3</a:t>
            </a:r>
            <a:r>
              <a:rPr kumimoji="1" lang="zh-CN" altLang="en-US" sz="2400" b="1">
                <a:latin typeface="Times New Roman" panose="02020603050405020304" pitchFamily="18" charset="0"/>
              </a:rPr>
              <a:t>种</a:t>
            </a:r>
            <a:r>
              <a:rPr kumimoji="1" lang="zh-CN" altLang="en-US" sz="2400">
                <a:latin typeface="Times New Roman" panose="02020603050405020304" pitchFamily="18" charset="0"/>
              </a:rPr>
              <a:t>。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additive="base">
                                        <p:cTn id="7" dur="500" fill="hold"/>
                                        <p:tgtEl>
                                          <p:spTgt spid="19459"/>
                                        </p:tgtEl>
                                        <p:attrNameLst>
                                          <p:attrName>ppt_x</p:attrName>
                                        </p:attrNameLst>
                                      </p:cBhvr>
                                      <p:tavLst>
                                        <p:tav tm="0">
                                          <p:val>
                                            <p:strVal val="0-#ppt_w/2"/>
                                          </p:val>
                                        </p:tav>
                                        <p:tav tm="100000">
                                          <p:val>
                                            <p:strVal val="#ppt_x"/>
                                          </p:val>
                                        </p:tav>
                                      </p:tavLst>
                                    </p:anim>
                                    <p:anim calcmode="lin" valueType="num">
                                      <p:cBhvr additive="base">
                                        <p:cTn id="8" dur="500" fill="hold"/>
                                        <p:tgtEl>
                                          <p:spTgt spid="1945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466"/>
                                        </p:tgtEl>
                                        <p:attrNameLst>
                                          <p:attrName>style.visibility</p:attrName>
                                        </p:attrNameLst>
                                      </p:cBhvr>
                                      <p:to>
                                        <p:strVal val="visible"/>
                                      </p:to>
                                    </p:set>
                                    <p:anim calcmode="lin" valueType="num">
                                      <p:cBhvr additive="base">
                                        <p:cTn id="13" dur="500" fill="hold"/>
                                        <p:tgtEl>
                                          <p:spTgt spid="19466"/>
                                        </p:tgtEl>
                                        <p:attrNameLst>
                                          <p:attrName>ppt_x</p:attrName>
                                        </p:attrNameLst>
                                      </p:cBhvr>
                                      <p:tavLst>
                                        <p:tav tm="0">
                                          <p:val>
                                            <p:strVal val="0-#ppt_w/2"/>
                                          </p:val>
                                        </p:tav>
                                        <p:tav tm="100000">
                                          <p:val>
                                            <p:strVal val="#ppt_x"/>
                                          </p:val>
                                        </p:tav>
                                      </p:tavLst>
                                    </p:anim>
                                    <p:anim calcmode="lin" valueType="num">
                                      <p:cBhvr additive="base">
                                        <p:cTn id="14" dur="500" fill="hold"/>
                                        <p:tgtEl>
                                          <p:spTgt spid="1946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464"/>
                                        </p:tgtEl>
                                        <p:attrNameLst>
                                          <p:attrName>style.visibility</p:attrName>
                                        </p:attrNameLst>
                                      </p:cBhvr>
                                      <p:to>
                                        <p:strVal val="visible"/>
                                      </p:to>
                                    </p:set>
                                    <p:anim calcmode="lin" valueType="num">
                                      <p:cBhvr additive="base">
                                        <p:cTn id="19" dur="500" fill="hold"/>
                                        <p:tgtEl>
                                          <p:spTgt spid="19464"/>
                                        </p:tgtEl>
                                        <p:attrNameLst>
                                          <p:attrName>ppt_x</p:attrName>
                                        </p:attrNameLst>
                                      </p:cBhvr>
                                      <p:tavLst>
                                        <p:tav tm="0">
                                          <p:val>
                                            <p:strVal val="0-#ppt_w/2"/>
                                          </p:val>
                                        </p:tav>
                                        <p:tav tm="100000">
                                          <p:val>
                                            <p:strVal val="#ppt_x"/>
                                          </p:val>
                                        </p:tav>
                                      </p:tavLst>
                                    </p:anim>
                                    <p:anim calcmode="lin" valueType="num">
                                      <p:cBhvr additive="base">
                                        <p:cTn id="20" dur="500" fill="hold"/>
                                        <p:tgtEl>
                                          <p:spTgt spid="1946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9461"/>
                                        </p:tgtEl>
                                        <p:attrNameLst>
                                          <p:attrName>style.visibility</p:attrName>
                                        </p:attrNameLst>
                                      </p:cBhvr>
                                      <p:to>
                                        <p:strVal val="visible"/>
                                      </p:to>
                                    </p:set>
                                    <p:anim calcmode="lin" valueType="num">
                                      <p:cBhvr additive="base">
                                        <p:cTn id="25" dur="500" fill="hold"/>
                                        <p:tgtEl>
                                          <p:spTgt spid="19461"/>
                                        </p:tgtEl>
                                        <p:attrNameLst>
                                          <p:attrName>ppt_x</p:attrName>
                                        </p:attrNameLst>
                                      </p:cBhvr>
                                      <p:tavLst>
                                        <p:tav tm="0">
                                          <p:val>
                                            <p:strVal val="#ppt_x"/>
                                          </p:val>
                                        </p:tav>
                                        <p:tav tm="100000">
                                          <p:val>
                                            <p:strVal val="#ppt_x"/>
                                          </p:val>
                                        </p:tav>
                                      </p:tavLst>
                                    </p:anim>
                                    <p:anim calcmode="lin" valueType="num">
                                      <p:cBhvr additive="base">
                                        <p:cTn id="26"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460"/>
                                        </p:tgtEl>
                                        <p:attrNameLst>
                                          <p:attrName>style.visibility</p:attrName>
                                        </p:attrNameLst>
                                      </p:cBhvr>
                                      <p:to>
                                        <p:strVal val="visible"/>
                                      </p:to>
                                    </p:set>
                                    <p:anim calcmode="lin" valueType="num">
                                      <p:cBhvr additive="base">
                                        <p:cTn id="31" dur="500" fill="hold"/>
                                        <p:tgtEl>
                                          <p:spTgt spid="19460"/>
                                        </p:tgtEl>
                                        <p:attrNameLst>
                                          <p:attrName>ppt_x</p:attrName>
                                        </p:attrNameLst>
                                      </p:cBhvr>
                                      <p:tavLst>
                                        <p:tav tm="0">
                                          <p:val>
                                            <p:strVal val="0-#ppt_w/2"/>
                                          </p:val>
                                        </p:tav>
                                        <p:tav tm="100000">
                                          <p:val>
                                            <p:strVal val="#ppt_x"/>
                                          </p:val>
                                        </p:tav>
                                      </p:tavLst>
                                    </p:anim>
                                    <p:anim calcmode="lin" valueType="num">
                                      <p:cBhvr additive="base">
                                        <p:cTn id="32" dur="500" fill="hold"/>
                                        <p:tgtEl>
                                          <p:spTgt spid="194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utoUpdateAnimBg="0"/>
      <p:bldP spid="19460" grpId="0" autoUpdateAnimBg="0"/>
      <p:bldP spid="19464" grpId="0" autoUpdateAnimBg="0"/>
      <p:bldP spid="1946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3">
            <a:extLst>
              <a:ext uri="{FF2B5EF4-FFF2-40B4-BE49-F238E27FC236}">
                <a16:creationId xmlns:a16="http://schemas.microsoft.com/office/drawing/2014/main" id="{4655EADE-7161-4662-B44B-5FF38F80F319}"/>
              </a:ext>
            </a:extLst>
          </p:cNvPr>
          <p:cNvSpPr txBox="1">
            <a:spLocks noChangeArrowheads="1"/>
          </p:cNvSpPr>
          <p:nvPr/>
        </p:nvSpPr>
        <p:spPr bwMode="auto">
          <a:xfrm>
            <a:off x="673100" y="8128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33CC"/>
                </a:solidFill>
                <a:latin typeface="Times New Roman" panose="02020603050405020304" pitchFamily="18" charset="0"/>
              </a:rPr>
              <a:t>逻辑表达式的简写</a:t>
            </a:r>
            <a:r>
              <a:rPr kumimoji="1" lang="en-US" altLang="zh-CN" sz="2400" b="1">
                <a:solidFill>
                  <a:srgbClr val="0033CC"/>
                </a:solidFill>
                <a:latin typeface="Times New Roman" panose="02020603050405020304" pitchFamily="18" charset="0"/>
              </a:rPr>
              <a:t>:</a:t>
            </a:r>
            <a:r>
              <a:rPr kumimoji="1" lang="en-US" altLang="zh-CN" sz="2400">
                <a:latin typeface="Times New Roman" panose="02020603050405020304" pitchFamily="18" charset="0"/>
              </a:rPr>
              <a:t> </a:t>
            </a:r>
          </a:p>
        </p:txBody>
      </p:sp>
      <p:grpSp>
        <p:nvGrpSpPr>
          <p:cNvPr id="2" name="Group 0">
            <a:extLst>
              <a:ext uri="{FF2B5EF4-FFF2-40B4-BE49-F238E27FC236}">
                <a16:creationId xmlns:a16="http://schemas.microsoft.com/office/drawing/2014/main" id="{4A0ADE2B-CB82-4876-8C39-C51E2EFDF5A5}"/>
              </a:ext>
            </a:extLst>
          </p:cNvPr>
          <p:cNvGrpSpPr>
            <a:grpSpLocks/>
          </p:cNvGrpSpPr>
          <p:nvPr/>
        </p:nvGrpSpPr>
        <p:grpSpPr bwMode="auto">
          <a:xfrm>
            <a:off x="539750" y="1212850"/>
            <a:ext cx="8424863" cy="539750"/>
            <a:chOff x="340" y="764"/>
            <a:chExt cx="5307" cy="340"/>
          </a:xfrm>
        </p:grpSpPr>
        <p:sp>
          <p:nvSpPr>
            <p:cNvPr id="20502" name="Text Box 4">
              <a:extLst>
                <a:ext uri="{FF2B5EF4-FFF2-40B4-BE49-F238E27FC236}">
                  <a16:creationId xmlns:a16="http://schemas.microsoft.com/office/drawing/2014/main" id="{537C41CF-1773-45AC-893E-4C10C26EB617}"/>
                </a:ext>
              </a:extLst>
            </p:cNvPr>
            <p:cNvSpPr txBox="1">
              <a:spLocks noChangeArrowheads="1"/>
            </p:cNvSpPr>
            <p:nvPr/>
          </p:nvSpPr>
          <p:spPr bwMode="auto">
            <a:xfrm>
              <a:off x="340" y="816"/>
              <a:ext cx="53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非”运算符下可不加括号，如　　　 ，　　　 等。</a:t>
              </a:r>
            </a:p>
          </p:txBody>
        </p:sp>
        <p:graphicFrame>
          <p:nvGraphicFramePr>
            <p:cNvPr id="20503" name="Object 5">
              <a:extLst>
                <a:ext uri="{FF2B5EF4-FFF2-40B4-BE49-F238E27FC236}">
                  <a16:creationId xmlns:a16="http://schemas.microsoft.com/office/drawing/2014/main" id="{D161B6C8-4FD8-4F45-BCBC-B9C95B766ED6}"/>
                </a:ext>
              </a:extLst>
            </p:cNvPr>
            <p:cNvGraphicFramePr>
              <a:graphicFrameLocks noChangeAspect="1"/>
            </p:cNvGraphicFramePr>
            <p:nvPr/>
          </p:nvGraphicFramePr>
          <p:xfrm>
            <a:off x="3467" y="768"/>
            <a:ext cx="528" cy="317"/>
          </p:xfrm>
          <a:graphic>
            <a:graphicData uri="http://schemas.openxmlformats.org/presentationml/2006/ole">
              <mc:AlternateContent xmlns:mc="http://schemas.openxmlformats.org/markup-compatibility/2006">
                <mc:Choice xmlns:v="urn:schemas-microsoft-com:vml" Requires="v">
                  <p:oleObj name="Equation" r:id="rId3" imgW="330057" imgH="203112" progId="Equation.3">
                    <p:embed/>
                  </p:oleObj>
                </mc:Choice>
                <mc:Fallback>
                  <p:oleObj name="Equation" r:id="rId3" imgW="330057" imgH="203112" progId="Equation.3">
                    <p:embed/>
                    <p:pic>
                      <p:nvPicPr>
                        <p:cNvPr id="0" name="Object 5"/>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467" y="768"/>
                          <a:ext cx="5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04" name="Object 6">
              <a:extLst>
                <a:ext uri="{FF2B5EF4-FFF2-40B4-BE49-F238E27FC236}">
                  <a16:creationId xmlns:a16="http://schemas.microsoft.com/office/drawing/2014/main" id="{BFECEECD-B006-4743-9EF7-6B5B991278BE}"/>
                </a:ext>
              </a:extLst>
            </p:cNvPr>
            <p:cNvGraphicFramePr>
              <a:graphicFrameLocks noChangeAspect="1"/>
            </p:cNvGraphicFramePr>
            <p:nvPr/>
          </p:nvGraphicFramePr>
          <p:xfrm>
            <a:off x="4204" y="764"/>
            <a:ext cx="624" cy="320"/>
          </p:xfrm>
          <a:graphic>
            <a:graphicData uri="http://schemas.openxmlformats.org/presentationml/2006/ole">
              <mc:AlternateContent xmlns:mc="http://schemas.openxmlformats.org/markup-compatibility/2006">
                <mc:Choice xmlns:v="urn:schemas-microsoft-com:vml" Requires="v">
                  <p:oleObj name="Equation" r:id="rId5" imgW="393529" imgH="203112" progId="Equation.3">
                    <p:embed/>
                  </p:oleObj>
                </mc:Choice>
                <mc:Fallback>
                  <p:oleObj name="Equation" r:id="rId5" imgW="393529" imgH="203112" progId="Equation.3">
                    <p:embed/>
                    <p:pic>
                      <p:nvPicPr>
                        <p:cNvPr id="0" name="Object 6"/>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204" y="764"/>
                          <a:ext cx="62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487" name="Text Box 7">
            <a:extLst>
              <a:ext uri="{FF2B5EF4-FFF2-40B4-BE49-F238E27FC236}">
                <a16:creationId xmlns:a16="http://schemas.microsoft.com/office/drawing/2014/main" id="{67DF5807-D2E3-43CF-BC42-7F9420E56AA6}"/>
              </a:ext>
            </a:extLst>
          </p:cNvPr>
          <p:cNvSpPr txBox="1">
            <a:spLocks noChangeArrowheads="1"/>
          </p:cNvSpPr>
          <p:nvPr/>
        </p:nvSpPr>
        <p:spPr bwMode="auto">
          <a:xfrm>
            <a:off x="539750" y="1905000"/>
            <a:ext cx="739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2.“</a:t>
            </a:r>
            <a:r>
              <a:rPr kumimoji="1" lang="zh-CN" altLang="en-US" sz="2400" b="1">
                <a:latin typeface="Times New Roman" panose="02020603050405020304" pitchFamily="18" charset="0"/>
              </a:rPr>
              <a:t>与”运算符一般可省略，如</a:t>
            </a:r>
            <a:r>
              <a:rPr kumimoji="1" lang="en-US" altLang="zh-CN" sz="2400" b="1">
                <a:latin typeface="Times New Roman" panose="02020603050405020304" pitchFamily="18" charset="0"/>
              </a:rPr>
              <a:t>A·B</a:t>
            </a:r>
            <a:r>
              <a:rPr kumimoji="1" lang="zh-CN" altLang="en-US" sz="2400" b="1">
                <a:latin typeface="Times New Roman" panose="02020603050405020304" pitchFamily="18" charset="0"/>
              </a:rPr>
              <a:t>可写成</a:t>
            </a:r>
            <a:r>
              <a:rPr kumimoji="1" lang="en-US" altLang="zh-CN" sz="2400" b="1">
                <a:latin typeface="Times New Roman" panose="02020603050405020304" pitchFamily="18" charset="0"/>
              </a:rPr>
              <a:t>AB</a:t>
            </a:r>
            <a:r>
              <a:rPr kumimoji="1" lang="zh-CN" altLang="en-US" sz="2400" b="1">
                <a:latin typeface="Times New Roman" panose="02020603050405020304" pitchFamily="18" charset="0"/>
              </a:rPr>
              <a:t>。</a:t>
            </a:r>
            <a:r>
              <a:rPr kumimoji="1" lang="zh-CN" altLang="en-US" sz="2400">
                <a:latin typeface="Times New Roman" panose="02020603050405020304" pitchFamily="18" charset="0"/>
              </a:rPr>
              <a:t> </a:t>
            </a:r>
          </a:p>
        </p:txBody>
      </p:sp>
      <p:grpSp>
        <p:nvGrpSpPr>
          <p:cNvPr id="20489" name="Group 9">
            <a:extLst>
              <a:ext uri="{FF2B5EF4-FFF2-40B4-BE49-F238E27FC236}">
                <a16:creationId xmlns:a16="http://schemas.microsoft.com/office/drawing/2014/main" id="{6842D8BC-FACF-4BF7-BD65-32AFF39EAA7A}"/>
              </a:ext>
            </a:extLst>
          </p:cNvPr>
          <p:cNvGrpSpPr>
            <a:grpSpLocks/>
          </p:cNvGrpSpPr>
          <p:nvPr/>
        </p:nvGrpSpPr>
        <p:grpSpPr bwMode="auto">
          <a:xfrm>
            <a:off x="539750" y="2517775"/>
            <a:ext cx="8604250" cy="2576513"/>
            <a:chOff x="272" y="1570"/>
            <a:chExt cx="5420" cy="1623"/>
          </a:xfrm>
        </p:grpSpPr>
        <p:sp>
          <p:nvSpPr>
            <p:cNvPr id="3" name="Text Box 10">
              <a:extLst>
                <a:ext uri="{FF2B5EF4-FFF2-40B4-BE49-F238E27FC236}">
                  <a16:creationId xmlns:a16="http://schemas.microsoft.com/office/drawing/2014/main" id="{540171D3-E1BA-4EA3-8350-89A81678CF17}"/>
                </a:ext>
              </a:extLst>
            </p:cNvPr>
            <p:cNvSpPr txBox="1">
              <a:spLocks noChangeArrowheads="1"/>
            </p:cNvSpPr>
            <p:nvPr/>
          </p:nvSpPr>
          <p:spPr bwMode="auto">
            <a:xfrm>
              <a:off x="2089" y="290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高</a:t>
              </a:r>
            </a:p>
          </p:txBody>
        </p:sp>
        <p:sp>
          <p:nvSpPr>
            <p:cNvPr id="20488" name="Text Box 11">
              <a:extLst>
                <a:ext uri="{FF2B5EF4-FFF2-40B4-BE49-F238E27FC236}">
                  <a16:creationId xmlns:a16="http://schemas.microsoft.com/office/drawing/2014/main" id="{00818CBC-F492-4AB1-BFC4-4A27DE253776}"/>
                </a:ext>
              </a:extLst>
            </p:cNvPr>
            <p:cNvSpPr txBox="1">
              <a:spLocks noChangeArrowheads="1"/>
            </p:cNvSpPr>
            <p:nvPr/>
          </p:nvSpPr>
          <p:spPr bwMode="auto">
            <a:xfrm>
              <a:off x="4679" y="290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低</a:t>
              </a:r>
            </a:p>
          </p:txBody>
        </p:sp>
        <p:grpSp>
          <p:nvGrpSpPr>
            <p:cNvPr id="4" name="Group 12">
              <a:extLst>
                <a:ext uri="{FF2B5EF4-FFF2-40B4-BE49-F238E27FC236}">
                  <a16:creationId xmlns:a16="http://schemas.microsoft.com/office/drawing/2014/main" id="{253924A5-ED4D-4DD0-B0EB-9F99CCA140E9}"/>
                </a:ext>
              </a:extLst>
            </p:cNvPr>
            <p:cNvGrpSpPr>
              <a:grpSpLocks/>
            </p:cNvGrpSpPr>
            <p:nvPr/>
          </p:nvGrpSpPr>
          <p:grpSpPr bwMode="auto">
            <a:xfrm>
              <a:off x="272" y="1570"/>
              <a:ext cx="5420" cy="1488"/>
              <a:chOff x="272" y="1570"/>
              <a:chExt cx="5420" cy="1488"/>
            </a:xfrm>
          </p:grpSpPr>
          <p:sp>
            <p:nvSpPr>
              <p:cNvPr id="20490" name="Text Box 13">
                <a:extLst>
                  <a:ext uri="{FF2B5EF4-FFF2-40B4-BE49-F238E27FC236}">
                    <a16:creationId xmlns:a16="http://schemas.microsoft.com/office/drawing/2014/main" id="{E3CBD82B-B943-443D-AF88-B8DEF733296D}"/>
                  </a:ext>
                </a:extLst>
              </p:cNvPr>
              <p:cNvSpPr txBox="1">
                <a:spLocks noChangeArrowheads="1"/>
              </p:cNvSpPr>
              <p:nvPr/>
            </p:nvSpPr>
            <p:spPr bwMode="auto">
              <a:xfrm>
                <a:off x="272" y="1570"/>
                <a:ext cx="5420" cy="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60000"/>
                  </a:lnSpc>
                  <a:spcBef>
                    <a:spcPct val="50000"/>
                  </a:spcBef>
                </a:pP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3.</a:t>
                </a:r>
                <a:r>
                  <a:rPr kumimoji="1" lang="zh-CN" altLang="en-US" sz="2400">
                    <a:latin typeface="Times New Roman" panose="02020603050405020304" pitchFamily="18" charset="0"/>
                  </a:rPr>
                  <a:t>在一个表达式中，如果既有“与”运算又有“或”</a:t>
                </a:r>
                <a:r>
                  <a:rPr kumimoji="1" lang="zh-CN" altLang="en-US" sz="2300">
                    <a:latin typeface="宋体" panose="02010600030101010101" pitchFamily="2" charset="-122"/>
                  </a:rPr>
                  <a:t>运</a:t>
                </a:r>
              </a:p>
              <a:p>
                <a:pPr algn="just" eaLnBrk="1" hangingPunct="1">
                  <a:lnSpc>
                    <a:spcPct val="60000"/>
                  </a:lnSpc>
                  <a:spcBef>
                    <a:spcPct val="50000"/>
                  </a:spcBef>
                </a:pPr>
                <a:r>
                  <a:rPr kumimoji="1" lang="zh-CN" altLang="en-US" sz="2300">
                    <a:latin typeface="宋体" panose="02010600030101010101" pitchFamily="2" charset="-122"/>
                  </a:rPr>
                  <a:t>算，则</a:t>
                </a:r>
                <a:r>
                  <a:rPr kumimoji="1" lang="zh-CN" altLang="en-US" sz="2300" b="1">
                    <a:latin typeface="宋体" panose="02010600030101010101" pitchFamily="2" charset="-122"/>
                  </a:rPr>
                  <a:t>按</a:t>
                </a:r>
                <a:r>
                  <a:rPr kumimoji="1" lang="zh-CN" altLang="en-US" sz="2300" b="1">
                    <a:solidFill>
                      <a:srgbClr val="0033CC"/>
                    </a:solidFill>
                    <a:latin typeface="宋体" panose="02010600030101010101" pitchFamily="2" charset="-122"/>
                  </a:rPr>
                  <a:t>先“与”后“或”</a:t>
                </a:r>
                <a:r>
                  <a:rPr kumimoji="1" lang="zh-CN" altLang="en-US" sz="2300" b="1">
                    <a:latin typeface="宋体" panose="02010600030101010101" pitchFamily="2" charset="-122"/>
                  </a:rPr>
                  <a:t>的规则进行运算，可省去括号</a:t>
                </a:r>
                <a:r>
                  <a:rPr kumimoji="1" lang="en-US" altLang="zh-CN" sz="2300" b="1">
                    <a:latin typeface="宋体" panose="02010600030101010101" pitchFamily="2" charset="-122"/>
                  </a:rPr>
                  <a:t>,</a:t>
                </a:r>
                <a:r>
                  <a:rPr kumimoji="1" lang="zh-CN" altLang="en-US" sz="2400" b="1">
                    <a:latin typeface="Times New Roman" panose="02020603050405020304" pitchFamily="18" charset="0"/>
                  </a:rPr>
                  <a:t>如</a:t>
                </a:r>
              </a:p>
              <a:p>
                <a:pPr algn="just" eaLnBrk="1" hangingPunct="1">
                  <a:lnSpc>
                    <a:spcPct val="60000"/>
                  </a:lnSpc>
                  <a:spcBef>
                    <a:spcPct val="50000"/>
                  </a:spcBef>
                </a:pPr>
                <a:r>
                  <a:rPr kumimoji="1" lang="en-US" altLang="zh-CN" sz="2400" b="1">
                    <a:latin typeface="Times New Roman" panose="02020603050405020304" pitchFamily="18" charset="0"/>
                  </a:rPr>
                  <a:t>(A·B)+(C·D)</a:t>
                </a:r>
                <a:r>
                  <a:rPr kumimoji="1" lang="zh-CN" altLang="en-US" sz="2400" b="1">
                    <a:latin typeface="Times New Roman" panose="02020603050405020304" pitchFamily="18" charset="0"/>
                  </a:rPr>
                  <a:t>可写为</a:t>
                </a:r>
                <a:r>
                  <a:rPr kumimoji="1" lang="en-US" altLang="zh-CN" sz="2400" b="1">
                    <a:latin typeface="Times New Roman" panose="02020603050405020304" pitchFamily="18" charset="0"/>
                  </a:rPr>
                  <a:t>AB+CD</a:t>
                </a:r>
                <a:r>
                  <a:rPr kumimoji="1" lang="zh-CN" altLang="en-US" sz="2400">
                    <a:latin typeface="Times New Roman" panose="02020603050405020304" pitchFamily="18" charset="0"/>
                  </a:rPr>
                  <a:t>。</a:t>
                </a:r>
              </a:p>
              <a:p>
                <a:pPr algn="just" eaLnBrk="1" hangingPunct="1">
                  <a:lnSpc>
                    <a:spcPct val="60000"/>
                  </a:lnSpc>
                  <a:spcBef>
                    <a:spcPct val="50000"/>
                  </a:spcBef>
                </a:pPr>
                <a:r>
                  <a:rPr kumimoji="1" lang="zh-CN" altLang="en-US" sz="2300">
                    <a:solidFill>
                      <a:srgbClr val="CC3300"/>
                    </a:solidFill>
                    <a:latin typeface="宋体" panose="02010600030101010101" pitchFamily="2" charset="-122"/>
                  </a:rPr>
                  <a:t>　　</a:t>
                </a:r>
                <a:r>
                  <a:rPr kumimoji="1" lang="zh-CN" altLang="en-US" sz="2300" b="1">
                    <a:solidFill>
                      <a:srgbClr val="A60000"/>
                    </a:solidFill>
                    <a:latin typeface="宋体" panose="02010600030101010101" pitchFamily="2" charset="-122"/>
                  </a:rPr>
                  <a:t>注意</a:t>
                </a:r>
                <a:r>
                  <a:rPr kumimoji="1" lang="en-US" altLang="zh-CN" sz="2300" b="1">
                    <a:solidFill>
                      <a:srgbClr val="A60000"/>
                    </a:solidFill>
                    <a:latin typeface="宋体" panose="02010600030101010101" pitchFamily="2" charset="-122"/>
                  </a:rPr>
                  <a:t>:(A+B)·(C+D)</a:t>
                </a:r>
                <a:r>
                  <a:rPr kumimoji="1" lang="zh-CN" altLang="en-US" sz="2300" b="1">
                    <a:solidFill>
                      <a:srgbClr val="A60000"/>
                    </a:solidFill>
                    <a:latin typeface="宋体" panose="02010600030101010101" pitchFamily="2" charset="-122"/>
                  </a:rPr>
                  <a:t>不能省略括号</a:t>
                </a:r>
                <a:r>
                  <a:rPr kumimoji="1" lang="en-US" altLang="zh-CN" sz="2300" b="1">
                    <a:solidFill>
                      <a:srgbClr val="A60000"/>
                    </a:solidFill>
                    <a:latin typeface="宋体" panose="02010600030101010101" pitchFamily="2" charset="-122"/>
                  </a:rPr>
                  <a:t>,</a:t>
                </a:r>
                <a:r>
                  <a:rPr kumimoji="1" lang="zh-CN" altLang="en-US" sz="2300" b="1">
                    <a:solidFill>
                      <a:srgbClr val="A60000"/>
                    </a:solidFill>
                    <a:latin typeface="宋体" panose="02010600030101010101" pitchFamily="2" charset="-122"/>
                  </a:rPr>
                  <a:t>即不能写成</a:t>
                </a:r>
                <a:r>
                  <a:rPr kumimoji="1" lang="en-US" altLang="zh-CN" sz="2300" b="1">
                    <a:solidFill>
                      <a:srgbClr val="A60000"/>
                    </a:solidFill>
                    <a:latin typeface="宋体" panose="02010600030101010101" pitchFamily="2" charset="-122"/>
                  </a:rPr>
                  <a:t>A+B·C+D</a:t>
                </a:r>
                <a:r>
                  <a:rPr kumimoji="1" lang="zh-CN" altLang="en-US" sz="2300" b="1">
                    <a:solidFill>
                      <a:srgbClr val="A60000"/>
                    </a:solidFill>
                    <a:latin typeface="宋体" panose="02010600030101010101" pitchFamily="2" charset="-122"/>
                  </a:rPr>
                  <a:t>！</a:t>
                </a:r>
                <a:r>
                  <a:rPr kumimoji="1" lang="zh-CN" altLang="en-US" sz="2400">
                    <a:solidFill>
                      <a:srgbClr val="CC3300"/>
                    </a:solidFill>
                    <a:latin typeface="Times New Roman" panose="02020603050405020304" pitchFamily="18" charset="0"/>
                  </a:rPr>
                  <a:t> </a:t>
                </a:r>
              </a:p>
              <a:p>
                <a:pPr algn="just"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CC3300"/>
                    </a:solidFill>
                    <a:latin typeface="Times New Roman" panose="02020603050405020304" pitchFamily="18" charset="0"/>
                  </a:rPr>
                  <a:t>运算优先法则：</a:t>
                </a:r>
                <a:r>
                  <a:rPr kumimoji="1" lang="zh-CN" altLang="en-US" sz="2400">
                    <a:solidFill>
                      <a:srgbClr val="CC3300"/>
                    </a:solidFill>
                    <a:latin typeface="Times New Roman" panose="02020603050405020304" pitchFamily="18" charset="0"/>
                  </a:rPr>
                  <a:t> </a:t>
                </a:r>
              </a:p>
            </p:txBody>
          </p:sp>
          <p:grpSp>
            <p:nvGrpSpPr>
              <p:cNvPr id="20491" name="Group 14">
                <a:extLst>
                  <a:ext uri="{FF2B5EF4-FFF2-40B4-BE49-F238E27FC236}">
                    <a16:creationId xmlns:a16="http://schemas.microsoft.com/office/drawing/2014/main" id="{0355153E-7D03-4433-AB45-E062A1EACFB6}"/>
                  </a:ext>
                </a:extLst>
              </p:cNvPr>
              <p:cNvGrpSpPr>
                <a:grpSpLocks/>
              </p:cNvGrpSpPr>
              <p:nvPr/>
            </p:nvGrpSpPr>
            <p:grpSpPr bwMode="auto">
              <a:xfrm>
                <a:off x="2368" y="2770"/>
                <a:ext cx="2350" cy="288"/>
                <a:chOff x="4017" y="1905"/>
                <a:chExt cx="3145" cy="310"/>
              </a:xfrm>
            </p:grpSpPr>
            <p:sp>
              <p:nvSpPr>
                <p:cNvPr id="20497" name="Line 15">
                  <a:extLst>
                    <a:ext uri="{FF2B5EF4-FFF2-40B4-BE49-F238E27FC236}">
                      <a16:creationId xmlns:a16="http://schemas.microsoft.com/office/drawing/2014/main" id="{58413A21-E78D-4F38-9F8D-2104275C8918}"/>
                    </a:ext>
                  </a:extLst>
                </p:cNvPr>
                <p:cNvSpPr>
                  <a:spLocks noChangeShapeType="1"/>
                </p:cNvSpPr>
                <p:nvPr/>
              </p:nvSpPr>
              <p:spPr bwMode="auto">
                <a:xfrm>
                  <a:off x="4017" y="1905"/>
                  <a:ext cx="37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8" name="Line 16">
                  <a:extLst>
                    <a:ext uri="{FF2B5EF4-FFF2-40B4-BE49-F238E27FC236}">
                      <a16:creationId xmlns:a16="http://schemas.microsoft.com/office/drawing/2014/main" id="{F744D0D9-E01F-4F2C-AAA5-EEA32BA093D3}"/>
                    </a:ext>
                  </a:extLst>
                </p:cNvPr>
                <p:cNvSpPr>
                  <a:spLocks noChangeShapeType="1"/>
                </p:cNvSpPr>
                <p:nvPr/>
              </p:nvSpPr>
              <p:spPr bwMode="auto">
                <a:xfrm>
                  <a:off x="4942" y="1905"/>
                  <a:ext cx="37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9" name="Line 17">
                  <a:extLst>
                    <a:ext uri="{FF2B5EF4-FFF2-40B4-BE49-F238E27FC236}">
                      <a16:creationId xmlns:a16="http://schemas.microsoft.com/office/drawing/2014/main" id="{3792D982-0162-4EA5-904F-9B0F9C362E62}"/>
                    </a:ext>
                  </a:extLst>
                </p:cNvPr>
                <p:cNvSpPr>
                  <a:spLocks noChangeShapeType="1"/>
                </p:cNvSpPr>
                <p:nvPr/>
              </p:nvSpPr>
              <p:spPr bwMode="auto">
                <a:xfrm>
                  <a:off x="5867" y="1905"/>
                  <a:ext cx="37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0" name="Line 18">
                  <a:extLst>
                    <a:ext uri="{FF2B5EF4-FFF2-40B4-BE49-F238E27FC236}">
                      <a16:creationId xmlns:a16="http://schemas.microsoft.com/office/drawing/2014/main" id="{3CFF6157-78DC-4B7B-9CCF-C566A4D1BC0A}"/>
                    </a:ext>
                  </a:extLst>
                </p:cNvPr>
                <p:cNvSpPr>
                  <a:spLocks noChangeShapeType="1"/>
                </p:cNvSpPr>
                <p:nvPr/>
              </p:nvSpPr>
              <p:spPr bwMode="auto">
                <a:xfrm>
                  <a:off x="6792" y="1905"/>
                  <a:ext cx="37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1" name="Line 19">
                  <a:extLst>
                    <a:ext uri="{FF2B5EF4-FFF2-40B4-BE49-F238E27FC236}">
                      <a16:creationId xmlns:a16="http://schemas.microsoft.com/office/drawing/2014/main" id="{FA085A06-B3E2-4302-9F23-7C0EA8AD6D48}"/>
                    </a:ext>
                  </a:extLst>
                </p:cNvPr>
                <p:cNvSpPr>
                  <a:spLocks noChangeShapeType="1"/>
                </p:cNvSpPr>
                <p:nvPr/>
              </p:nvSpPr>
              <p:spPr bwMode="auto">
                <a:xfrm>
                  <a:off x="4017" y="2215"/>
                  <a:ext cx="31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492" name="Text Box 20">
                <a:extLst>
                  <a:ext uri="{FF2B5EF4-FFF2-40B4-BE49-F238E27FC236}">
                    <a16:creationId xmlns:a16="http://schemas.microsoft.com/office/drawing/2014/main" id="{1B6293D8-BD45-4E81-9D0C-FA44D62C2D12}"/>
                  </a:ext>
                </a:extLst>
              </p:cNvPr>
              <p:cNvSpPr txBox="1">
                <a:spLocks noChangeArrowheads="1"/>
              </p:cNvSpPr>
              <p:nvPr/>
            </p:nvSpPr>
            <p:spPr bwMode="auto">
              <a:xfrm>
                <a:off x="1973" y="260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a:t>
                </a:r>
              </a:p>
            </p:txBody>
          </p:sp>
          <p:sp>
            <p:nvSpPr>
              <p:cNvPr id="20493" name="Line 21">
                <a:extLst>
                  <a:ext uri="{FF2B5EF4-FFF2-40B4-BE49-F238E27FC236}">
                    <a16:creationId xmlns:a16="http://schemas.microsoft.com/office/drawing/2014/main" id="{5899FBF8-4120-4C1C-B517-7F3B730AEA02}"/>
                  </a:ext>
                </a:extLst>
              </p:cNvPr>
              <p:cNvSpPr>
                <a:spLocks noChangeShapeType="1"/>
              </p:cNvSpPr>
              <p:nvPr/>
            </p:nvSpPr>
            <p:spPr bwMode="auto">
              <a:xfrm>
                <a:off x="2788" y="2782"/>
                <a:ext cx="14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4" name="Text Box 22">
                <a:extLst>
                  <a:ext uri="{FF2B5EF4-FFF2-40B4-BE49-F238E27FC236}">
                    <a16:creationId xmlns:a16="http://schemas.microsoft.com/office/drawing/2014/main" id="{7459F04A-F485-40C6-83BA-9DEC5AFD68F1}"/>
                  </a:ext>
                </a:extLst>
              </p:cNvPr>
              <p:cNvSpPr txBox="1">
                <a:spLocks noChangeArrowheads="1"/>
              </p:cNvSpPr>
              <p:nvPr/>
            </p:nvSpPr>
            <p:spPr bwMode="auto">
              <a:xfrm>
                <a:off x="3480" y="2635"/>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cs typeface="Times New Roman" panose="02020603050405020304" pitchFamily="18" charset="0"/>
                  </a:rPr>
                  <a:t>•</a:t>
                </a:r>
                <a:endParaRPr kumimoji="1" lang="en-US" altLang="zh-CN" sz="2400" b="1">
                  <a:latin typeface="Times New Roman" panose="02020603050405020304" pitchFamily="18" charset="0"/>
                </a:endParaRPr>
              </a:p>
            </p:txBody>
          </p:sp>
          <p:sp>
            <p:nvSpPr>
              <p:cNvPr id="20495" name="Text Box 23">
                <a:extLst>
                  <a:ext uri="{FF2B5EF4-FFF2-40B4-BE49-F238E27FC236}">
                    <a16:creationId xmlns:a16="http://schemas.microsoft.com/office/drawing/2014/main" id="{546395F9-046A-48D9-8C8E-7D961841BD7E}"/>
                  </a:ext>
                </a:extLst>
              </p:cNvPr>
              <p:cNvSpPr txBox="1">
                <a:spLocks noChangeArrowheads="1"/>
              </p:cNvSpPr>
              <p:nvPr/>
            </p:nvSpPr>
            <p:spPr bwMode="auto">
              <a:xfrm>
                <a:off x="4065" y="2626"/>
                <a:ext cx="3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t>
                </a:r>
              </a:p>
            </p:txBody>
          </p:sp>
          <p:sp>
            <p:nvSpPr>
              <p:cNvPr id="20496" name="Text Box 24">
                <a:extLst>
                  <a:ext uri="{FF2B5EF4-FFF2-40B4-BE49-F238E27FC236}">
                    <a16:creationId xmlns:a16="http://schemas.microsoft.com/office/drawing/2014/main" id="{84C39828-B0C7-4BAC-9766-7F690F81428C}"/>
                  </a:ext>
                </a:extLst>
              </p:cNvPr>
              <p:cNvSpPr txBox="1">
                <a:spLocks noChangeArrowheads="1"/>
              </p:cNvSpPr>
              <p:nvPr/>
            </p:nvSpPr>
            <p:spPr bwMode="auto">
              <a:xfrm>
                <a:off x="4712" y="262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cs typeface="Times New Roman" panose="02020603050405020304" pitchFamily="18" charset="0"/>
                  </a:rPr>
                  <a:t>+</a:t>
                </a:r>
                <a:endParaRPr kumimoji="1" lang="en-US" altLang="zh-CN" sz="2400" b="1">
                  <a:latin typeface="Times New Roman" panose="02020603050405020304" pitchFamily="18" charset="0"/>
                </a:endParaRPr>
              </a:p>
            </p:txBody>
          </p:sp>
        </p:grpSp>
      </p:grpSp>
      <p:sp>
        <p:nvSpPr>
          <p:cNvPr id="20505" name="Text Box 25">
            <a:extLst>
              <a:ext uri="{FF2B5EF4-FFF2-40B4-BE49-F238E27FC236}">
                <a16:creationId xmlns:a16="http://schemas.microsoft.com/office/drawing/2014/main" id="{A47FF054-4F5F-41DC-91BA-CD40AA90BBE5}"/>
              </a:ext>
            </a:extLst>
          </p:cNvPr>
          <p:cNvSpPr txBox="1">
            <a:spLocks noChangeArrowheads="1"/>
          </p:cNvSpPr>
          <p:nvPr/>
        </p:nvSpPr>
        <p:spPr bwMode="auto">
          <a:xfrm>
            <a:off x="501650" y="5283200"/>
            <a:ext cx="8528050"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63575" algn="l"/>
                <a:tab pos="1139825" algn="l"/>
              </a:tabLst>
              <a:defRPr>
                <a:solidFill>
                  <a:schemeClr val="tx1"/>
                </a:solidFill>
                <a:latin typeface="Arial" panose="020B0604020202020204" pitchFamily="34" charset="0"/>
                <a:ea typeface="宋体" panose="02010600030101010101" pitchFamily="2" charset="-122"/>
              </a:defRPr>
            </a:lvl1pPr>
            <a:lvl2pPr marL="742950" indent="-285750">
              <a:tabLst>
                <a:tab pos="663575" algn="l"/>
                <a:tab pos="1139825" algn="l"/>
              </a:tabLst>
              <a:defRPr>
                <a:solidFill>
                  <a:schemeClr val="tx1"/>
                </a:solidFill>
                <a:latin typeface="Arial" panose="020B0604020202020204" pitchFamily="34" charset="0"/>
                <a:ea typeface="宋体" panose="02010600030101010101" pitchFamily="2" charset="-122"/>
              </a:defRPr>
            </a:lvl2pPr>
            <a:lvl3pPr marL="1143000" indent="-228600">
              <a:tabLst>
                <a:tab pos="663575" algn="l"/>
                <a:tab pos="1139825" algn="l"/>
              </a:tabLst>
              <a:defRPr>
                <a:solidFill>
                  <a:schemeClr val="tx1"/>
                </a:solidFill>
                <a:latin typeface="Arial" panose="020B0604020202020204" pitchFamily="34" charset="0"/>
                <a:ea typeface="宋体" panose="02010600030101010101" pitchFamily="2" charset="-122"/>
              </a:defRPr>
            </a:lvl3pPr>
            <a:lvl4pPr marL="1600200" indent="-228600">
              <a:tabLst>
                <a:tab pos="663575" algn="l"/>
                <a:tab pos="1139825" algn="l"/>
              </a:tabLst>
              <a:defRPr>
                <a:solidFill>
                  <a:schemeClr val="tx1"/>
                </a:solidFill>
                <a:latin typeface="Arial" panose="020B0604020202020204" pitchFamily="34" charset="0"/>
                <a:ea typeface="宋体" panose="02010600030101010101" pitchFamily="2" charset="-122"/>
              </a:defRPr>
            </a:lvl4pPr>
            <a:lvl5pPr marL="2057400" indent="-228600">
              <a:tabLst>
                <a:tab pos="663575" algn="l"/>
                <a:tab pos="11398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3575" algn="l"/>
                <a:tab pos="11398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3575" algn="l"/>
                <a:tab pos="11398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3575" algn="l"/>
                <a:tab pos="11398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3575" algn="l"/>
                <a:tab pos="11398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4.</a:t>
            </a:r>
            <a:r>
              <a:rPr kumimoji="1" lang="en-US" altLang="zh-CN" sz="2600">
                <a:latin typeface="Times New Roman" panose="02020603050405020304" pitchFamily="18" charset="0"/>
              </a:rPr>
              <a:t>(A+B)+C</a:t>
            </a:r>
            <a:r>
              <a:rPr kumimoji="1" lang="zh-CN" altLang="en-US" sz="2600">
                <a:latin typeface="Times New Roman" panose="02020603050405020304" pitchFamily="18" charset="0"/>
              </a:rPr>
              <a:t>或者</a:t>
            </a:r>
            <a:r>
              <a:rPr kumimoji="1" lang="en-US" altLang="zh-CN" sz="2600">
                <a:latin typeface="Times New Roman" panose="02020603050405020304" pitchFamily="18" charset="0"/>
              </a:rPr>
              <a:t>A+(B+C)</a:t>
            </a:r>
            <a:r>
              <a:rPr kumimoji="1" lang="zh-CN" altLang="en-US" sz="2600">
                <a:latin typeface="Times New Roman" panose="02020603050405020304" pitchFamily="18" charset="0"/>
              </a:rPr>
              <a:t>可用</a:t>
            </a:r>
            <a:r>
              <a:rPr kumimoji="1" lang="en-US" altLang="zh-CN" sz="2600">
                <a:latin typeface="Times New Roman" panose="02020603050405020304" pitchFamily="18" charset="0"/>
              </a:rPr>
              <a:t>A+B+C</a:t>
            </a:r>
            <a:r>
              <a:rPr kumimoji="1" lang="zh-CN" altLang="en-US" sz="2600">
                <a:latin typeface="Times New Roman" panose="02020603050405020304" pitchFamily="18" charset="0"/>
              </a:rPr>
              <a:t>代替；</a:t>
            </a:r>
            <a:r>
              <a:rPr kumimoji="1" lang="en-US" altLang="zh-CN" sz="2600">
                <a:latin typeface="Times New Roman" panose="02020603050405020304" pitchFamily="18" charset="0"/>
              </a:rPr>
              <a:t>(AB)C</a:t>
            </a:r>
            <a:r>
              <a:rPr kumimoji="1" lang="zh-CN" altLang="en-US" sz="2600">
                <a:latin typeface="Times New Roman" panose="02020603050405020304" pitchFamily="18" charset="0"/>
              </a:rPr>
              <a:t>或者</a:t>
            </a:r>
          </a:p>
          <a:p>
            <a:pPr algn="just" eaLnBrk="1" hangingPunct="1">
              <a:spcBef>
                <a:spcPct val="50000"/>
              </a:spcBef>
            </a:pPr>
            <a:r>
              <a:rPr kumimoji="1" lang="en-US" altLang="zh-CN" sz="2400">
                <a:latin typeface="Times New Roman" panose="02020603050405020304" pitchFamily="18" charset="0"/>
              </a:rPr>
              <a:t>A(BC)</a:t>
            </a:r>
            <a:r>
              <a:rPr kumimoji="1" lang="zh-CN" altLang="en-US" sz="2400">
                <a:latin typeface="Times New Roman" panose="02020603050405020304" pitchFamily="18" charset="0"/>
              </a:rPr>
              <a:t>可用</a:t>
            </a:r>
            <a:r>
              <a:rPr kumimoji="1" lang="en-US" altLang="zh-CN" sz="2400">
                <a:latin typeface="Times New Roman" panose="02020603050405020304" pitchFamily="18" charset="0"/>
              </a:rPr>
              <a:t>ABC</a:t>
            </a:r>
            <a:r>
              <a:rPr kumimoji="1" lang="zh-CN" altLang="en-US" sz="2400">
                <a:latin typeface="Times New Roman" panose="02020603050405020304" pitchFamily="18" charset="0"/>
              </a:rPr>
              <a:t>代替。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slide(fromBottom)">
                                      <p:cBhvr>
                                        <p:cTn id="7" dur="500"/>
                                        <p:tgtEl>
                                          <p:spTgt spid="20483"/>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487"/>
                                        </p:tgtEl>
                                        <p:attrNameLst>
                                          <p:attrName>style.visibility</p:attrName>
                                        </p:attrNameLst>
                                      </p:cBhvr>
                                      <p:to>
                                        <p:strVal val="visible"/>
                                      </p:to>
                                    </p:set>
                                    <p:animEffect transition="in" filter="slide(fromBottom)">
                                      <p:cBhvr>
                                        <p:cTn id="12" dur="500"/>
                                        <p:tgtEl>
                                          <p:spTgt spid="204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0489"/>
                                        </p:tgtEl>
                                        <p:attrNameLst>
                                          <p:attrName>style.visibility</p:attrName>
                                        </p:attrNameLst>
                                      </p:cBhvr>
                                      <p:to>
                                        <p:strVal val="visible"/>
                                      </p:to>
                                    </p:set>
                                    <p:anim calcmode="lin" valueType="num">
                                      <p:cBhvr additive="base">
                                        <p:cTn id="17" dur="500" fill="hold"/>
                                        <p:tgtEl>
                                          <p:spTgt spid="20489"/>
                                        </p:tgtEl>
                                        <p:attrNameLst>
                                          <p:attrName>ppt_x</p:attrName>
                                        </p:attrNameLst>
                                      </p:cBhvr>
                                      <p:tavLst>
                                        <p:tav tm="0">
                                          <p:val>
                                            <p:strVal val="#ppt_x"/>
                                          </p:val>
                                        </p:tav>
                                        <p:tav tm="100000">
                                          <p:val>
                                            <p:strVal val="#ppt_x"/>
                                          </p:val>
                                        </p:tav>
                                      </p:tavLst>
                                    </p:anim>
                                    <p:anim calcmode="lin" valueType="num">
                                      <p:cBhvr additive="base">
                                        <p:cTn id="18" dur="500" fill="hold"/>
                                        <p:tgtEl>
                                          <p:spTgt spid="2048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0505"/>
                                        </p:tgtEl>
                                        <p:attrNameLst>
                                          <p:attrName>style.visibility</p:attrName>
                                        </p:attrNameLst>
                                      </p:cBhvr>
                                      <p:to>
                                        <p:strVal val="visible"/>
                                      </p:to>
                                    </p:set>
                                    <p:animEffect transition="in" filter="slide(fromBottom)">
                                      <p:cBhvr>
                                        <p:cTn id="23" dur="500"/>
                                        <p:tgtEl>
                                          <p:spTgt spid="20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autoUpdateAnimBg="0"/>
      <p:bldP spid="20487" grpId="0" autoUpdateAnimBg="0"/>
      <p:bldP spid="2050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a:extLst>
              <a:ext uri="{FF2B5EF4-FFF2-40B4-BE49-F238E27FC236}">
                <a16:creationId xmlns:a16="http://schemas.microsoft.com/office/drawing/2014/main" id="{79B7A4A8-D488-4663-BCF7-409FDC4D9D3E}"/>
              </a:ext>
            </a:extLst>
          </p:cNvPr>
          <p:cNvSpPr txBox="1">
            <a:spLocks noChangeArrowheads="1"/>
          </p:cNvSpPr>
          <p:nvPr/>
        </p:nvSpPr>
        <p:spPr bwMode="auto">
          <a:xfrm>
            <a:off x="596900" y="622300"/>
            <a:ext cx="1870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宋体" panose="02010600030101010101" pitchFamily="2" charset="-122"/>
                <a:cs typeface="Times New Roman" panose="02020603050405020304" pitchFamily="18" charset="0"/>
              </a:rPr>
              <a:t>二、真值表</a:t>
            </a:r>
            <a:r>
              <a:rPr kumimoji="1" lang="zh-CN" altLang="en-US" sz="2400" b="1">
                <a:solidFill>
                  <a:schemeClr val="accent2"/>
                </a:solidFill>
                <a:latin typeface="宋体" panose="02010600030101010101" pitchFamily="2" charset="-122"/>
                <a:cs typeface="Times New Roman" panose="02020603050405020304" pitchFamily="18" charset="0"/>
              </a:rPr>
              <a:t> </a:t>
            </a:r>
          </a:p>
        </p:txBody>
      </p:sp>
      <p:sp>
        <p:nvSpPr>
          <p:cNvPr id="21508" name="Text Box 4">
            <a:extLst>
              <a:ext uri="{FF2B5EF4-FFF2-40B4-BE49-F238E27FC236}">
                <a16:creationId xmlns:a16="http://schemas.microsoft.com/office/drawing/2014/main" id="{5C0A0E9A-2138-4B2A-9F82-359A9C3EF8D5}"/>
              </a:ext>
            </a:extLst>
          </p:cNvPr>
          <p:cNvSpPr txBox="1">
            <a:spLocks noChangeArrowheads="1"/>
          </p:cNvSpPr>
          <p:nvPr/>
        </p:nvSpPr>
        <p:spPr bwMode="auto">
          <a:xfrm>
            <a:off x="419100" y="977900"/>
            <a:ext cx="8458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01600">
              <a:tabLst>
                <a:tab pos="101600" algn="l"/>
              </a:tabLst>
              <a:defRPr>
                <a:solidFill>
                  <a:schemeClr val="tx1"/>
                </a:solidFill>
                <a:latin typeface="Arial" panose="020B0604020202020204" pitchFamily="34" charset="0"/>
                <a:ea typeface="宋体" panose="02010600030101010101" pitchFamily="2" charset="-122"/>
              </a:defRPr>
            </a:lvl1pPr>
            <a:lvl2pPr marL="742950" indent="-285750">
              <a:tabLst>
                <a:tab pos="101600" algn="l"/>
              </a:tabLst>
              <a:defRPr>
                <a:solidFill>
                  <a:schemeClr val="tx1"/>
                </a:solidFill>
                <a:latin typeface="Arial" panose="020B0604020202020204" pitchFamily="34" charset="0"/>
                <a:ea typeface="宋体" panose="02010600030101010101" pitchFamily="2" charset="-122"/>
              </a:defRPr>
            </a:lvl2pPr>
            <a:lvl3pPr marL="1143000" indent="-228600">
              <a:tabLst>
                <a:tab pos="101600" algn="l"/>
              </a:tabLst>
              <a:defRPr>
                <a:solidFill>
                  <a:schemeClr val="tx1"/>
                </a:solidFill>
                <a:latin typeface="Arial" panose="020B0604020202020204" pitchFamily="34" charset="0"/>
                <a:ea typeface="宋体" panose="02010600030101010101" pitchFamily="2" charset="-122"/>
              </a:defRPr>
            </a:lvl3pPr>
            <a:lvl4pPr marL="1600200" indent="-228600">
              <a:tabLst>
                <a:tab pos="101600" algn="l"/>
              </a:tabLst>
              <a:defRPr>
                <a:solidFill>
                  <a:schemeClr val="tx1"/>
                </a:solidFill>
                <a:latin typeface="Arial" panose="020B0604020202020204" pitchFamily="34" charset="0"/>
                <a:ea typeface="宋体" panose="02010600030101010101" pitchFamily="2" charset="-122"/>
              </a:defRPr>
            </a:lvl4pPr>
            <a:lvl5pPr marL="2057400" indent="-228600">
              <a:tabLst>
                <a:tab pos="10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solidFill>
                  <a:srgbClr val="0033CC"/>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依次列出一个逻辑函数的所有输入变量取值组合及其相应函数值的表格称为真值表。</a:t>
            </a:r>
            <a:br>
              <a:rPr kumimoji="1" lang="zh-CN" altLang="en-US" sz="2400" b="1">
                <a:solidFill>
                  <a:srgbClr val="0033CC"/>
                </a:solidFill>
                <a:latin typeface="Times New Roman" panose="02020603050405020304" pitchFamily="18" charset="0"/>
              </a:rPr>
            </a:br>
            <a:r>
              <a:rPr kumimoji="1" lang="zh-CN" altLang="en-US" sz="2400">
                <a:solidFill>
                  <a:srgbClr val="0033CC"/>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一个</a:t>
            </a:r>
            <a:r>
              <a:rPr kumimoji="1" lang="en-US" altLang="zh-CN" sz="2400" b="1" i="1">
                <a:solidFill>
                  <a:srgbClr val="0033CC"/>
                </a:solidFill>
                <a:latin typeface="Times New Roman" panose="02020603050405020304" pitchFamily="18" charset="0"/>
              </a:rPr>
              <a:t>n</a:t>
            </a:r>
            <a:r>
              <a:rPr kumimoji="1" lang="zh-CN" altLang="en-US" sz="2400" b="1">
                <a:solidFill>
                  <a:srgbClr val="0033CC"/>
                </a:solidFill>
                <a:latin typeface="Times New Roman" panose="02020603050405020304" pitchFamily="18" charset="0"/>
              </a:rPr>
              <a:t>个变量的逻辑函数，其真值表有</a:t>
            </a:r>
            <a:r>
              <a:rPr kumimoji="1" lang="en-US" altLang="zh-CN" sz="2400" b="1">
                <a:solidFill>
                  <a:srgbClr val="0033CC"/>
                </a:solidFill>
                <a:latin typeface="Times New Roman" panose="02020603050405020304" pitchFamily="18" charset="0"/>
              </a:rPr>
              <a:t>2</a:t>
            </a:r>
            <a:r>
              <a:rPr kumimoji="1" lang="en-US" altLang="zh-CN" sz="2400" b="1" i="1" baseline="30000">
                <a:solidFill>
                  <a:srgbClr val="0033CC"/>
                </a:solidFill>
                <a:latin typeface="Times New Roman" panose="02020603050405020304" pitchFamily="18" charset="0"/>
              </a:rPr>
              <a:t>n</a:t>
            </a:r>
            <a:r>
              <a:rPr kumimoji="1" lang="zh-CN" altLang="en-US" sz="2400" b="1">
                <a:solidFill>
                  <a:srgbClr val="0033CC"/>
                </a:solidFill>
                <a:latin typeface="Times New Roman" panose="02020603050405020304" pitchFamily="18" charset="0"/>
              </a:rPr>
              <a:t>行。</a:t>
            </a:r>
            <a:r>
              <a:rPr kumimoji="1" lang="zh-CN" altLang="en-US" sz="2400">
                <a:solidFill>
                  <a:srgbClr val="0033CC"/>
                </a:solidFill>
              </a:rPr>
              <a:t>例如，</a:t>
            </a:r>
          </a:p>
        </p:txBody>
      </p:sp>
      <p:sp>
        <p:nvSpPr>
          <p:cNvPr id="21511" name="Text Box 7">
            <a:extLst>
              <a:ext uri="{FF2B5EF4-FFF2-40B4-BE49-F238E27FC236}">
                <a16:creationId xmlns:a16="http://schemas.microsoft.com/office/drawing/2014/main" id="{FDB1D245-274E-4F83-A876-3A7F91B8D09C}"/>
              </a:ext>
            </a:extLst>
          </p:cNvPr>
          <p:cNvSpPr txBox="1">
            <a:spLocks noChangeArrowheads="1"/>
          </p:cNvSpPr>
          <p:nvPr/>
        </p:nvSpPr>
        <p:spPr bwMode="auto">
          <a:xfrm>
            <a:off x="5076825" y="2924175"/>
            <a:ext cx="3527425" cy="222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CC3300"/>
                </a:solidFill>
                <a:latin typeface="Times New Roman" panose="02020603050405020304" pitchFamily="18" charset="0"/>
              </a:rPr>
              <a:t>真值表由两部分组成：</a:t>
            </a:r>
          </a:p>
          <a:p>
            <a:pPr eaLnBrk="1" hangingPunct="1">
              <a:spcBef>
                <a:spcPct val="50000"/>
              </a:spcBef>
            </a:pPr>
            <a:r>
              <a:rPr kumimoji="1" lang="zh-CN" altLang="en-US" sz="2400" b="1">
                <a:solidFill>
                  <a:srgbClr val="CC3300"/>
                </a:solidFill>
                <a:latin typeface="Times New Roman" panose="02020603050405020304" pitchFamily="18" charset="0"/>
              </a:rPr>
              <a:t>　 </a:t>
            </a:r>
            <a:r>
              <a:rPr kumimoji="1" lang="zh-CN" altLang="en-US" sz="2000" b="1">
                <a:solidFill>
                  <a:srgbClr val="0033CC"/>
                </a:solidFill>
                <a:latin typeface="Times New Roman" panose="02020603050405020304" pitchFamily="18" charset="0"/>
              </a:rPr>
              <a:t>左边一栏列出变量的所有取值组合，为了不发生遗漏，通常各变量取值组合按二进制数码顺序给出；右边一栏为逻辑函数值。</a:t>
            </a:r>
          </a:p>
        </p:txBody>
      </p:sp>
      <p:pic>
        <p:nvPicPr>
          <p:cNvPr id="21515" name="Picture 11">
            <a:extLst>
              <a:ext uri="{FF2B5EF4-FFF2-40B4-BE49-F238E27FC236}">
                <a16:creationId xmlns:a16="http://schemas.microsoft.com/office/drawing/2014/main" id="{24FAE765-A72C-45A6-99E4-D2035F170C5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84213" y="2492375"/>
            <a:ext cx="3762375" cy="3524250"/>
          </a:xfrm>
          <a:prstGeom prst="rect">
            <a:avLst/>
          </a:prstGeom>
          <a:solidFill>
            <a:srgbClr val="D9D9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additive="base">
                                        <p:cTn id="7" dur="500" fill="hold"/>
                                        <p:tgtEl>
                                          <p:spTgt spid="21507"/>
                                        </p:tgtEl>
                                        <p:attrNameLst>
                                          <p:attrName>ppt_x</p:attrName>
                                        </p:attrNameLst>
                                      </p:cBhvr>
                                      <p:tavLst>
                                        <p:tav tm="0">
                                          <p:val>
                                            <p:strVal val="#ppt_x"/>
                                          </p:val>
                                        </p:tav>
                                        <p:tav tm="100000">
                                          <p:val>
                                            <p:strVal val="#ppt_x"/>
                                          </p:val>
                                        </p:tav>
                                      </p:tavLst>
                                    </p:anim>
                                    <p:anim calcmode="lin" valueType="num">
                                      <p:cBhvr additive="base">
                                        <p:cTn id="8" dur="500" fill="hold"/>
                                        <p:tgtEl>
                                          <p:spTgt spid="2150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1508"/>
                                        </p:tgtEl>
                                        <p:attrNameLst>
                                          <p:attrName>style.visibility</p:attrName>
                                        </p:attrNameLst>
                                      </p:cBhvr>
                                      <p:to>
                                        <p:strVal val="visible"/>
                                      </p:to>
                                    </p:set>
                                    <p:animEffect transition="in" filter="box(in)">
                                      <p:cBhvr>
                                        <p:cTn id="13" dur="500"/>
                                        <p:tgtEl>
                                          <p:spTgt spid="21508"/>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21515"/>
                                        </p:tgtEl>
                                        <p:attrNameLst>
                                          <p:attrName>style.visibility</p:attrName>
                                        </p:attrNameLst>
                                      </p:cBhvr>
                                      <p:to>
                                        <p:strVal val="visible"/>
                                      </p:to>
                                    </p:set>
                                    <p:animEffect transition="in" filter="blinds(horizontal)">
                                      <p:cBhvr>
                                        <p:cTn id="17" dur="500"/>
                                        <p:tgtEl>
                                          <p:spTgt spid="21515"/>
                                        </p:tgtEl>
                                      </p:cBhvr>
                                    </p:animEffect>
                                  </p:childTnLst>
                                  <p:subTnLst>
                                    <p:audio>
                                      <p:cMediaNode>
                                        <p:cTn display="0" masterRel="sameClick">
                                          <p:stCondLst>
                                            <p:cond evt="begin" delay="0">
                                              <p:tn val="15"/>
                                            </p:cond>
                                          </p:stCondLst>
                                          <p:endCondLst>
                                            <p:cond evt="onStopAudio" delay="0">
                                              <p:tgtEl>
                                                <p:sldTgt/>
                                              </p:tgtEl>
                                            </p:cond>
                                          </p:endCondLst>
                                        </p:cTn>
                                        <p:tgtEl>
                                          <p:sndTgt r:embed="rId3" name="chimes.wav"/>
                                        </p:tgtEl>
                                      </p:cMediaNode>
                                    </p:audio>
                                  </p:sub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utoUpdateAnimBg="0"/>
      <p:bldP spid="21508" grpId="0" autoUpdateAnimBg="0"/>
      <p:bldP spid="21511"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2" name="Text Box 6">
            <a:extLst>
              <a:ext uri="{FF2B5EF4-FFF2-40B4-BE49-F238E27FC236}">
                <a16:creationId xmlns:a16="http://schemas.microsoft.com/office/drawing/2014/main" id="{844DBAA7-7725-44F8-9021-ABF556B74BDE}"/>
              </a:ext>
            </a:extLst>
          </p:cNvPr>
          <p:cNvSpPr txBox="1">
            <a:spLocks noChangeArrowheads="1"/>
          </p:cNvSpPr>
          <p:nvPr/>
        </p:nvSpPr>
        <p:spPr bwMode="auto">
          <a:xfrm>
            <a:off x="476250" y="4987925"/>
            <a:ext cx="8351838"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zh-CN" altLang="en-US" sz="2400">
                <a:latin typeface="宋体" panose="02010600030101010101" pitchFamily="2" charset="-122"/>
              </a:rPr>
              <a:t>　　</a:t>
            </a:r>
            <a:r>
              <a:rPr kumimoji="1" lang="zh-CN" altLang="en-US" sz="2400" b="1">
                <a:solidFill>
                  <a:srgbClr val="A60000"/>
                </a:solidFill>
                <a:latin typeface="宋体" panose="02010600030101010101" pitchFamily="2" charset="-122"/>
              </a:rPr>
              <a:t>逻辑代数是数字系统逻辑设计的理论基础和重要数学工</a:t>
            </a:r>
          </a:p>
          <a:p>
            <a:pPr eaLnBrk="1" hangingPunct="1">
              <a:lnSpc>
                <a:spcPct val="80000"/>
              </a:lnSpc>
              <a:spcBef>
                <a:spcPct val="50000"/>
              </a:spcBef>
            </a:pPr>
            <a:r>
              <a:rPr kumimoji="1" lang="zh-CN" altLang="en-US" sz="2400" b="1">
                <a:solidFill>
                  <a:srgbClr val="A60000"/>
                </a:solidFill>
                <a:latin typeface="宋体" panose="02010600030101010101" pitchFamily="2" charset="-122"/>
              </a:rPr>
              <a:t>具！</a:t>
            </a:r>
          </a:p>
        </p:txBody>
      </p:sp>
      <p:sp>
        <p:nvSpPr>
          <p:cNvPr id="4099" name="Text Box 7">
            <a:extLst>
              <a:ext uri="{FF2B5EF4-FFF2-40B4-BE49-F238E27FC236}">
                <a16:creationId xmlns:a16="http://schemas.microsoft.com/office/drawing/2014/main" id="{624973FF-2BC9-4FCC-BEB4-DBDE780635B2}"/>
              </a:ext>
            </a:extLst>
          </p:cNvPr>
          <p:cNvSpPr txBox="1">
            <a:spLocks noChangeArrowheads="1"/>
          </p:cNvSpPr>
          <p:nvPr/>
        </p:nvSpPr>
        <p:spPr bwMode="auto">
          <a:xfrm>
            <a:off x="403225" y="920750"/>
            <a:ext cx="8416925"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400">
                <a:latin typeface="宋体" panose="02010600030101010101" pitchFamily="2" charset="-122"/>
              </a:rPr>
              <a:t>　 </a:t>
            </a:r>
            <a:r>
              <a:rPr kumimoji="1" lang="en-US" altLang="zh-CN" sz="2000" b="1">
                <a:solidFill>
                  <a:srgbClr val="FF2800"/>
                </a:solidFill>
                <a:latin typeface="宋体" panose="02010600030101010101" pitchFamily="2" charset="-122"/>
              </a:rPr>
              <a:t>1847</a:t>
            </a:r>
            <a:r>
              <a:rPr kumimoji="1" lang="zh-CN" altLang="en-US" sz="2000" b="1">
                <a:solidFill>
                  <a:srgbClr val="FF2800"/>
                </a:solidFill>
                <a:latin typeface="宋体" panose="02010600030101010101" pitchFamily="2" charset="-122"/>
              </a:rPr>
              <a:t>年</a:t>
            </a:r>
            <a:r>
              <a:rPr kumimoji="1" lang="en-US" altLang="zh-CN" sz="2000">
                <a:latin typeface="宋体" panose="02010600030101010101" pitchFamily="2" charset="-122"/>
              </a:rPr>
              <a:t>,</a:t>
            </a:r>
            <a:r>
              <a:rPr kumimoji="1" lang="zh-CN" altLang="en-US" sz="2000">
                <a:latin typeface="宋体" panose="02010600030101010101" pitchFamily="2" charset="-122"/>
              </a:rPr>
              <a:t>英国数学家乔治</a:t>
            </a:r>
            <a:r>
              <a:rPr kumimoji="1" lang="en-US" altLang="zh-CN" sz="2000">
                <a:latin typeface="宋体" panose="02010600030101010101" pitchFamily="2" charset="-122"/>
              </a:rPr>
              <a:t>·</a:t>
            </a:r>
            <a:r>
              <a:rPr kumimoji="1" lang="zh-CN" altLang="en-US" sz="2000">
                <a:latin typeface="宋体" panose="02010600030101010101" pitchFamily="2" charset="-122"/>
              </a:rPr>
              <a:t>布尔</a:t>
            </a:r>
            <a:r>
              <a:rPr kumimoji="1" lang="en-US" altLang="zh-CN" sz="2000">
                <a:latin typeface="宋体" panose="02010600030101010101" pitchFamily="2" charset="-122"/>
              </a:rPr>
              <a:t>(G.Boole)</a:t>
            </a:r>
            <a:r>
              <a:rPr kumimoji="1" lang="zh-CN" altLang="en-US" sz="2000">
                <a:latin typeface="宋体" panose="02010600030101010101" pitchFamily="2" charset="-122"/>
              </a:rPr>
              <a:t>提出了用数学分析方法表示命题陈述的逻辑结构，并将形式逻辑归结为一种代数演，从而诞生了著名的</a:t>
            </a:r>
            <a:r>
              <a:rPr kumimoji="1" lang="zh-CN" altLang="en-US" sz="2000">
                <a:solidFill>
                  <a:srgbClr val="993300"/>
                </a:solidFill>
                <a:latin typeface="宋体" panose="02010600030101010101" pitchFamily="2" charset="-122"/>
              </a:rPr>
              <a:t>“</a:t>
            </a:r>
            <a:r>
              <a:rPr kumimoji="1" lang="zh-CN" altLang="en-US" sz="2000" b="1">
                <a:solidFill>
                  <a:srgbClr val="993300"/>
                </a:solidFill>
                <a:latin typeface="宋体" panose="02010600030101010101" pitchFamily="2" charset="-122"/>
              </a:rPr>
              <a:t>布尔代数</a:t>
            </a:r>
            <a:r>
              <a:rPr kumimoji="1" lang="zh-CN" altLang="en-US" sz="2000">
                <a:solidFill>
                  <a:srgbClr val="993300"/>
                </a:solidFill>
                <a:latin typeface="宋体" panose="02010600030101010101" pitchFamily="2" charset="-122"/>
              </a:rPr>
              <a:t>”。</a:t>
            </a:r>
          </a:p>
          <a:p>
            <a:pPr eaLnBrk="1" hangingPunct="1">
              <a:spcBef>
                <a:spcPct val="20000"/>
              </a:spcBef>
            </a:pPr>
            <a:endParaRPr kumimoji="1" lang="zh-CN" altLang="en-US" sz="2000">
              <a:solidFill>
                <a:srgbClr val="993300"/>
              </a:solidFill>
              <a:latin typeface="宋体" panose="02010600030101010101" pitchFamily="2" charset="-122"/>
            </a:endParaRPr>
          </a:p>
          <a:p>
            <a:pPr eaLnBrk="1" hangingPunct="1">
              <a:spcBef>
                <a:spcPct val="20000"/>
              </a:spcBef>
            </a:pPr>
            <a:r>
              <a:rPr kumimoji="1" lang="zh-CN" altLang="en-US" sz="2000">
                <a:solidFill>
                  <a:srgbClr val="FF3300"/>
                </a:solidFill>
                <a:latin typeface="宋体" panose="02010600030101010101" pitchFamily="2" charset="-122"/>
              </a:rPr>
              <a:t>　　</a:t>
            </a:r>
            <a:r>
              <a:rPr kumimoji="1" lang="en-US" altLang="zh-CN" sz="2000" b="1">
                <a:solidFill>
                  <a:srgbClr val="FF2800"/>
                </a:solidFill>
                <a:latin typeface="宋体" panose="02010600030101010101" pitchFamily="2" charset="-122"/>
              </a:rPr>
              <a:t>1938</a:t>
            </a:r>
            <a:r>
              <a:rPr kumimoji="1" lang="zh-CN" altLang="en-US" sz="2000" b="1">
                <a:solidFill>
                  <a:srgbClr val="FF2800"/>
                </a:solidFill>
                <a:latin typeface="宋体" panose="02010600030101010101" pitchFamily="2" charset="-122"/>
              </a:rPr>
              <a:t>年</a:t>
            </a:r>
            <a:r>
              <a:rPr kumimoji="1" lang="zh-CN" altLang="en-US" sz="2000">
                <a:latin typeface="宋体" panose="02010600030101010101" pitchFamily="2" charset="-122"/>
              </a:rPr>
              <a:t>，克劳德</a:t>
            </a:r>
            <a:r>
              <a:rPr kumimoji="1" lang="en-US" altLang="zh-CN" sz="2000">
                <a:latin typeface="宋体" panose="02010600030101010101" pitchFamily="2" charset="-122"/>
              </a:rPr>
              <a:t>·</a:t>
            </a:r>
            <a:r>
              <a:rPr kumimoji="1" lang="zh-CN" altLang="en-US" sz="2000">
                <a:latin typeface="宋体" panose="02010600030101010101" pitchFamily="2" charset="-122"/>
              </a:rPr>
              <a:t>向农</a:t>
            </a:r>
            <a:r>
              <a:rPr kumimoji="1" lang="en-US" altLang="zh-CN" sz="2000">
                <a:latin typeface="宋体" panose="02010600030101010101" pitchFamily="2" charset="-122"/>
              </a:rPr>
              <a:t>(C.E.Shannon)</a:t>
            </a:r>
            <a:r>
              <a:rPr kumimoji="1" lang="zh-CN" altLang="en-US" sz="2000">
                <a:latin typeface="宋体" panose="02010600030101010101" pitchFamily="2" charset="-122"/>
              </a:rPr>
              <a:t>将布尔代数应用于电话继电器的开关电路，提出了</a:t>
            </a:r>
            <a:r>
              <a:rPr kumimoji="1" lang="zh-CN" altLang="en-US" sz="2000">
                <a:solidFill>
                  <a:srgbClr val="993300"/>
                </a:solidFill>
                <a:latin typeface="宋体" panose="02010600030101010101" pitchFamily="2" charset="-122"/>
              </a:rPr>
              <a:t>“</a:t>
            </a:r>
            <a:r>
              <a:rPr kumimoji="1" lang="zh-CN" altLang="en-US" sz="2000" b="1">
                <a:solidFill>
                  <a:srgbClr val="993300"/>
                </a:solidFill>
                <a:latin typeface="宋体" panose="02010600030101010101" pitchFamily="2" charset="-122"/>
              </a:rPr>
              <a:t>开关代数</a:t>
            </a:r>
            <a:r>
              <a:rPr kumimoji="1" lang="zh-CN" altLang="en-US" sz="2000">
                <a:solidFill>
                  <a:srgbClr val="993300"/>
                </a:solidFill>
                <a:latin typeface="宋体" panose="02010600030101010101" pitchFamily="2" charset="-122"/>
              </a:rPr>
              <a:t>”。</a:t>
            </a:r>
          </a:p>
          <a:p>
            <a:pPr eaLnBrk="1" hangingPunct="1">
              <a:spcBef>
                <a:spcPct val="20000"/>
              </a:spcBef>
            </a:pPr>
            <a:endParaRPr kumimoji="1" lang="zh-CN" altLang="en-US" sz="2000">
              <a:solidFill>
                <a:srgbClr val="993300"/>
              </a:solidFill>
              <a:latin typeface="宋体" panose="02010600030101010101" pitchFamily="2" charset="-122"/>
            </a:endParaRPr>
          </a:p>
          <a:p>
            <a:pPr eaLnBrk="1" hangingPunct="1">
              <a:spcBef>
                <a:spcPct val="20000"/>
              </a:spcBef>
            </a:pPr>
            <a:r>
              <a:rPr kumimoji="1" lang="zh-CN" altLang="en-US" sz="2000">
                <a:latin typeface="宋体" panose="02010600030101010101" pitchFamily="2" charset="-122"/>
              </a:rPr>
              <a:t>　　随着电子技术的发展，集成电路逻辑门已经取代了机械触点开关，故人们更习惯于把开关代数叫</a:t>
            </a:r>
          </a:p>
          <a:p>
            <a:pPr eaLnBrk="1" hangingPunct="1">
              <a:spcBef>
                <a:spcPct val="20000"/>
              </a:spcBef>
            </a:pPr>
            <a:r>
              <a:rPr kumimoji="1" lang="zh-CN" altLang="en-US" sz="2000">
                <a:latin typeface="宋体" panose="02010600030101010101" pitchFamily="2" charset="-122"/>
              </a:rPr>
              <a:t>做</a:t>
            </a:r>
            <a:r>
              <a:rPr kumimoji="1" lang="zh-CN" altLang="en-US" sz="2000" b="1">
                <a:solidFill>
                  <a:srgbClr val="993300"/>
                </a:solidFill>
                <a:latin typeface="宋体" panose="02010600030101010101" pitchFamily="2" charset="-122"/>
              </a:rPr>
              <a:t>逻辑代数</a:t>
            </a:r>
            <a:r>
              <a:rPr kumimoji="1" lang="zh-CN" altLang="en-US" sz="2000">
                <a:solidFill>
                  <a:srgbClr val="993300"/>
                </a:solidFill>
                <a:latin typeface="宋体" panose="02010600030101010101" pitchFamily="2" charset="-122"/>
              </a:rPr>
              <a:t>。</a:t>
            </a:r>
            <a:endParaRPr kumimoji="1" lang="zh-CN" altLang="en-US" sz="20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 calcmode="lin" valueType="num">
                                      <p:cBhvr additive="base">
                                        <p:cTn id="7" dur="500" fill="hold"/>
                                        <p:tgtEl>
                                          <p:spTgt spid="4102"/>
                                        </p:tgtEl>
                                        <p:attrNameLst>
                                          <p:attrName>ppt_x</p:attrName>
                                        </p:attrNameLst>
                                      </p:cBhvr>
                                      <p:tavLst>
                                        <p:tav tm="0">
                                          <p:val>
                                            <p:strVal val="#ppt_x"/>
                                          </p:val>
                                        </p:tav>
                                        <p:tav tm="100000">
                                          <p:val>
                                            <p:strVal val="#ppt_x"/>
                                          </p:val>
                                        </p:tav>
                                      </p:tavLst>
                                    </p:anim>
                                    <p:anim calcmode="lin" valueType="num">
                                      <p:cBhvr additive="base">
                                        <p:cTn id="8"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a:extLst>
              <a:ext uri="{FF2B5EF4-FFF2-40B4-BE49-F238E27FC236}">
                <a16:creationId xmlns:a16="http://schemas.microsoft.com/office/drawing/2014/main" id="{7C91BE57-7C99-4F06-8265-C1001EEAF1B6}"/>
              </a:ext>
            </a:extLst>
          </p:cNvPr>
          <p:cNvSpPr txBox="1">
            <a:spLocks noChangeArrowheads="1"/>
          </p:cNvSpPr>
          <p:nvPr/>
        </p:nvSpPr>
        <p:spPr bwMode="auto">
          <a:xfrm>
            <a:off x="661988" y="904875"/>
            <a:ext cx="2792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宋体" panose="02010600030101010101" pitchFamily="2" charset="-122"/>
                <a:cs typeface="Times New Roman" panose="02020603050405020304" pitchFamily="18" charset="0"/>
              </a:rPr>
              <a:t>三</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宋体" panose="02010600030101010101" pitchFamily="2" charset="-122"/>
                <a:cs typeface="Times New Roman" panose="02020603050405020304" pitchFamily="18" charset="0"/>
              </a:rPr>
              <a:t>卡诺图 </a:t>
            </a:r>
          </a:p>
        </p:txBody>
      </p:sp>
      <p:sp>
        <p:nvSpPr>
          <p:cNvPr id="22532" name="Text Box 4">
            <a:extLst>
              <a:ext uri="{FF2B5EF4-FFF2-40B4-BE49-F238E27FC236}">
                <a16:creationId xmlns:a16="http://schemas.microsoft.com/office/drawing/2014/main" id="{1A86033F-C782-4BFF-9E17-F6E0FA892FEA}"/>
              </a:ext>
            </a:extLst>
          </p:cNvPr>
          <p:cNvSpPr txBox="1">
            <a:spLocks noChangeArrowheads="1"/>
          </p:cNvSpPr>
          <p:nvPr/>
        </p:nvSpPr>
        <p:spPr bwMode="auto">
          <a:xfrm>
            <a:off x="457200" y="1676400"/>
            <a:ext cx="8229600"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01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3300"/>
                </a:solidFill>
                <a:latin typeface="Times New Roman" panose="02020603050405020304" pitchFamily="18" charset="0"/>
              </a:rPr>
              <a:t>　　卡诺图是由表示逻辑变量所有取值组合的小方格所构成的平面图</a:t>
            </a:r>
            <a:r>
              <a:rPr kumimoji="1" lang="zh-CN" altLang="en-US" sz="2400">
                <a:solidFill>
                  <a:srgbClr val="993300"/>
                </a:solidFill>
                <a:latin typeface="Times New Roman" panose="02020603050405020304" pitchFamily="18" charset="0"/>
              </a:rPr>
              <a:t>。</a:t>
            </a:r>
          </a:p>
          <a:p>
            <a:pPr algn="just" eaLnBrk="1" hangingPunct="1">
              <a:spcBef>
                <a:spcPct val="50000"/>
              </a:spcBef>
            </a:pPr>
            <a:r>
              <a:rPr kumimoji="1" lang="zh-CN" altLang="en-US" sz="2400">
                <a:solidFill>
                  <a:srgbClr val="FF9900"/>
                </a:solidFill>
                <a:latin typeface="Times New Roman" panose="02020603050405020304" pitchFamily="18" charset="0"/>
              </a:rPr>
              <a:t>　　</a:t>
            </a:r>
            <a:r>
              <a:rPr kumimoji="1" lang="zh-CN" altLang="en-US" sz="2400">
                <a:latin typeface="Times New Roman" panose="02020603050405020304" pitchFamily="18" charset="0"/>
              </a:rPr>
              <a:t>这种用图形描述逻辑函数的方法，在逻辑函数化简中十分有用，将在后面结合函数化简问题进行详细介绍。 </a:t>
            </a:r>
          </a:p>
        </p:txBody>
      </p:sp>
      <p:sp>
        <p:nvSpPr>
          <p:cNvPr id="22534" name="Text Box 6">
            <a:extLst>
              <a:ext uri="{FF2B5EF4-FFF2-40B4-BE49-F238E27FC236}">
                <a16:creationId xmlns:a16="http://schemas.microsoft.com/office/drawing/2014/main" id="{F58A6751-E50C-46F3-8D13-1966A06DD3A5}"/>
              </a:ext>
            </a:extLst>
          </p:cNvPr>
          <p:cNvSpPr txBox="1">
            <a:spLocks noChangeArrowheads="1"/>
          </p:cNvSpPr>
          <p:nvPr/>
        </p:nvSpPr>
        <p:spPr bwMode="auto">
          <a:xfrm>
            <a:off x="539750" y="4149725"/>
            <a:ext cx="8305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a:t>
            </a:r>
            <a:r>
              <a:rPr kumimoji="1" lang="zh-CN" altLang="en-US" sz="2400" b="1">
                <a:solidFill>
                  <a:srgbClr val="0033CC"/>
                </a:solidFill>
                <a:latin typeface="宋体" panose="02010600030101010101" pitchFamily="2" charset="-122"/>
              </a:rPr>
              <a:t>描述逻辑逻辑函数的</a:t>
            </a:r>
            <a:r>
              <a:rPr kumimoji="1" lang="en-US" altLang="zh-CN" sz="2400" b="1">
                <a:solidFill>
                  <a:srgbClr val="0033CC"/>
                </a:solidFill>
                <a:latin typeface="宋体" panose="02010600030101010101" pitchFamily="2" charset="-122"/>
              </a:rPr>
              <a:t>3</a:t>
            </a:r>
            <a:r>
              <a:rPr kumimoji="1" lang="zh-CN" altLang="en-US" sz="2400" b="1">
                <a:solidFill>
                  <a:srgbClr val="0033CC"/>
                </a:solidFill>
                <a:latin typeface="宋体" panose="02010600030101010101" pitchFamily="2" charset="-122"/>
              </a:rPr>
              <a:t>种方法可用于不同场合。但针对某个具体问题而言，它们仅仅是同一问题的不同描述形式，相互之间可以很方便地进行变换。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1"/>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2532"/>
                                        </p:tgtEl>
                                        <p:attrNameLst>
                                          <p:attrName>style.visibility</p:attrName>
                                        </p:attrNameLst>
                                      </p:cBhvr>
                                      <p:to>
                                        <p:strVal val="visible"/>
                                      </p:to>
                                    </p:set>
                                    <p:anim calcmode="lin" valueType="num">
                                      <p:cBhvr additive="base">
                                        <p:cTn id="11" dur="500" fill="hold"/>
                                        <p:tgtEl>
                                          <p:spTgt spid="22532"/>
                                        </p:tgtEl>
                                        <p:attrNameLst>
                                          <p:attrName>ppt_x</p:attrName>
                                        </p:attrNameLst>
                                      </p:cBhvr>
                                      <p:tavLst>
                                        <p:tav tm="0">
                                          <p:val>
                                            <p:strVal val="#ppt_x"/>
                                          </p:val>
                                        </p:tav>
                                        <p:tav tm="100000">
                                          <p:val>
                                            <p:strVal val="#ppt_x"/>
                                          </p:val>
                                        </p:tav>
                                      </p:tavLst>
                                    </p:anim>
                                    <p:anim calcmode="lin" valueType="num">
                                      <p:cBhvr additive="base">
                                        <p:cTn id="12"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2534"/>
                                        </p:tgtEl>
                                        <p:attrNameLst>
                                          <p:attrName>style.visibility</p:attrName>
                                        </p:attrNameLst>
                                      </p:cBhvr>
                                      <p:to>
                                        <p:strVal val="visible"/>
                                      </p:to>
                                    </p:set>
                                    <p:animEffect transition="in" filter="box(in)">
                                      <p:cBhvr>
                                        <p:cTn id="17"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utoUpdateAnimBg="0"/>
      <p:bldP spid="22532" grpId="0" autoUpdateAnimBg="0"/>
      <p:bldP spid="2253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9A0D037D-B274-4208-842C-E06386F1E7DF}"/>
              </a:ext>
            </a:extLst>
          </p:cNvPr>
          <p:cNvSpPr>
            <a:spLocks noGrp="1"/>
          </p:cNvSpPr>
          <p:nvPr>
            <p:ph type="title"/>
          </p:nvPr>
        </p:nvSpPr>
        <p:spPr bwMode="auto">
          <a:xfrm>
            <a:off x="1042988" y="485775"/>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课间休息</a:t>
            </a:r>
          </a:p>
        </p:txBody>
      </p:sp>
      <p:sp>
        <p:nvSpPr>
          <p:cNvPr id="23555" name="灯片编号占位符 3">
            <a:extLst>
              <a:ext uri="{FF2B5EF4-FFF2-40B4-BE49-F238E27FC236}">
                <a16:creationId xmlns:a16="http://schemas.microsoft.com/office/drawing/2014/main" id="{0C67CD15-7BEF-4C52-9539-0ED1EA4C5A05}"/>
              </a:ext>
            </a:extLst>
          </p:cNvPr>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EC5732-33AE-47B1-8D2A-8298618CB229}" type="slidenum">
              <a:rPr lang="en-US" altLang="zh-CN"/>
              <a:pPr/>
              <a:t>21</a:t>
            </a:fld>
            <a:endParaRPr lang="en-US" altLang="zh-CN"/>
          </a:p>
        </p:txBody>
      </p:sp>
      <p:pic>
        <p:nvPicPr>
          <p:cNvPr id="23556" name="图片 4">
            <a:extLst>
              <a:ext uri="{FF2B5EF4-FFF2-40B4-BE49-F238E27FC236}">
                <a16:creationId xmlns:a16="http://schemas.microsoft.com/office/drawing/2014/main" id="{8E14EA8C-AB23-4DF3-AF34-685895D0B6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341438"/>
            <a:ext cx="7848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a:extLst>
              <a:ext uri="{FF2B5EF4-FFF2-40B4-BE49-F238E27FC236}">
                <a16:creationId xmlns:a16="http://schemas.microsoft.com/office/drawing/2014/main" id="{8C3A578A-E021-4FA5-B519-62C54259975F}"/>
              </a:ext>
            </a:extLst>
          </p:cNvPr>
          <p:cNvSpPr txBox="1">
            <a:spLocks noChangeArrowheads="1"/>
          </p:cNvSpPr>
          <p:nvPr/>
        </p:nvSpPr>
        <p:spPr bwMode="auto">
          <a:xfrm>
            <a:off x="1403350" y="549275"/>
            <a:ext cx="6705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000" b="1">
                <a:latin typeface="宋体" panose="02010600030101010101" pitchFamily="2" charset="-122"/>
                <a:cs typeface="Times New Roman" panose="02020603050405020304" pitchFamily="18" charset="0"/>
              </a:rPr>
              <a:t>2 .2  </a:t>
            </a:r>
            <a:r>
              <a:rPr kumimoji="1" lang="zh-CN" altLang="en-US" sz="3000" b="1">
                <a:latin typeface="宋体" panose="02010600030101010101" pitchFamily="2" charset="-122"/>
                <a:cs typeface="Times New Roman" panose="02020603050405020304" pitchFamily="18" charset="0"/>
              </a:rPr>
              <a:t>逻辑代数的基本定理和规则</a:t>
            </a:r>
            <a:r>
              <a:rPr kumimoji="1" lang="zh-CN" altLang="en-US" sz="2400" b="1" i="1">
                <a:latin typeface="宋体" panose="02010600030101010101" pitchFamily="2" charset="-122"/>
                <a:cs typeface="Times New Roman" panose="02020603050405020304" pitchFamily="18" charset="0"/>
              </a:rPr>
              <a:t> </a:t>
            </a:r>
          </a:p>
        </p:txBody>
      </p:sp>
      <p:sp>
        <p:nvSpPr>
          <p:cNvPr id="23557" name="Rectangle 5">
            <a:extLst>
              <a:ext uri="{FF2B5EF4-FFF2-40B4-BE49-F238E27FC236}">
                <a16:creationId xmlns:a16="http://schemas.microsoft.com/office/drawing/2014/main" id="{0982EEE3-4C60-42C7-A63F-977FB73C28EC}"/>
              </a:ext>
            </a:extLst>
          </p:cNvPr>
          <p:cNvSpPr>
            <a:spLocks noChangeArrowheads="1"/>
          </p:cNvSpPr>
          <p:nvPr/>
        </p:nvSpPr>
        <p:spPr bwMode="auto">
          <a:xfrm>
            <a:off x="533400" y="1828800"/>
            <a:ext cx="454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a:t>
            </a:r>
            <a:r>
              <a:rPr kumimoji="1" lang="zh-CN" altLang="en-US" sz="2400" b="1">
                <a:solidFill>
                  <a:srgbClr val="0033CC"/>
                </a:solidFill>
                <a:latin typeface="Times New Roman" panose="02020603050405020304" pitchFamily="18" charset="0"/>
              </a:rPr>
              <a:t>常用的８组定理：</a:t>
            </a:r>
            <a:endParaRPr kumimoji="1" lang="zh-CN" altLang="en-US" sz="2400">
              <a:latin typeface="Times New Roman" panose="02020603050405020304" pitchFamily="18" charset="0"/>
            </a:endParaRPr>
          </a:p>
        </p:txBody>
      </p:sp>
      <p:sp>
        <p:nvSpPr>
          <p:cNvPr id="23558" name="Text Box 6">
            <a:extLst>
              <a:ext uri="{FF2B5EF4-FFF2-40B4-BE49-F238E27FC236}">
                <a16:creationId xmlns:a16="http://schemas.microsoft.com/office/drawing/2014/main" id="{449AF554-C198-41BD-BD93-42EABF0CC925}"/>
              </a:ext>
            </a:extLst>
          </p:cNvPr>
          <p:cNvSpPr txBox="1">
            <a:spLocks noChangeArrowheads="1"/>
          </p:cNvSpPr>
          <p:nvPr/>
        </p:nvSpPr>
        <p:spPr bwMode="auto">
          <a:xfrm>
            <a:off x="596900" y="128270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CC3300"/>
                </a:solidFill>
                <a:latin typeface="宋体" panose="02010600030101010101" pitchFamily="2" charset="-122"/>
                <a:cs typeface="Times New Roman" panose="02020603050405020304" pitchFamily="18" charset="0"/>
              </a:rPr>
              <a:t>2.2.1  </a:t>
            </a:r>
            <a:r>
              <a:rPr kumimoji="1" lang="zh-CN" altLang="en-US" sz="2800" b="1">
                <a:solidFill>
                  <a:srgbClr val="CC3300"/>
                </a:solidFill>
                <a:latin typeface="宋体" panose="02010600030101010101" pitchFamily="2" charset="-122"/>
                <a:cs typeface="Times New Roman" panose="02020603050405020304" pitchFamily="18" charset="0"/>
              </a:rPr>
              <a:t>基本定理 </a:t>
            </a:r>
          </a:p>
        </p:txBody>
      </p:sp>
      <p:sp>
        <p:nvSpPr>
          <p:cNvPr id="23561" name="Text Box 9">
            <a:extLst>
              <a:ext uri="{FF2B5EF4-FFF2-40B4-BE49-F238E27FC236}">
                <a16:creationId xmlns:a16="http://schemas.microsoft.com/office/drawing/2014/main" id="{ABFCEB53-5674-4338-B140-9D090858E5C5}"/>
              </a:ext>
            </a:extLst>
          </p:cNvPr>
          <p:cNvSpPr txBox="1">
            <a:spLocks noChangeArrowheads="1"/>
          </p:cNvSpPr>
          <p:nvPr/>
        </p:nvSpPr>
        <p:spPr bwMode="auto">
          <a:xfrm>
            <a:off x="827088" y="2565400"/>
            <a:ext cx="76962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zh-CN" altLang="en-US" sz="2400" b="1">
                <a:solidFill>
                  <a:srgbClr val="CC3300"/>
                </a:solidFill>
                <a:latin typeface="Times New Roman" panose="02020603050405020304" pitchFamily="18" charset="0"/>
              </a:rPr>
              <a:t>　定理</a:t>
            </a:r>
            <a:r>
              <a:rPr kumimoji="1" lang="en-US" altLang="zh-CN" sz="2400" b="1">
                <a:solidFill>
                  <a:srgbClr val="CC3300"/>
                </a:solidFill>
                <a:latin typeface="Times New Roman" panose="02020603050405020304" pitchFamily="18" charset="0"/>
              </a:rPr>
              <a:t>1</a:t>
            </a:r>
          </a:p>
          <a:p>
            <a:pPr algn="ctr" eaLnBrk="1" hangingPunct="1">
              <a:lnSpc>
                <a:spcPct val="80000"/>
              </a:lnSpc>
              <a:spcBef>
                <a:spcPct val="50000"/>
              </a:spcBef>
            </a:pPr>
            <a:r>
              <a:rPr kumimoji="1" lang="en-US" altLang="zh-CN" sz="2400">
                <a:solidFill>
                  <a:schemeClr val="accent2"/>
                </a:solidFill>
                <a:latin typeface="Times New Roman" panose="02020603050405020304" pitchFamily="18" charset="0"/>
              </a:rPr>
              <a:t>0 + 0 = 0</a:t>
            </a:r>
            <a:r>
              <a:rPr kumimoji="1" lang="zh-CN" altLang="en-US" sz="2400">
                <a:solidFill>
                  <a:schemeClr val="accent2"/>
                </a:solidFill>
                <a:latin typeface="Times New Roman" panose="02020603050405020304" pitchFamily="18" charset="0"/>
              </a:rPr>
              <a:t>　</a:t>
            </a:r>
            <a:r>
              <a:rPr kumimoji="1" lang="en-US" altLang="zh-CN" sz="2400">
                <a:solidFill>
                  <a:schemeClr val="accent2"/>
                </a:solidFill>
                <a:latin typeface="Times New Roman" panose="02020603050405020304" pitchFamily="18" charset="0"/>
              </a:rPr>
              <a:t>1 + 0 = 1</a:t>
            </a:r>
            <a:r>
              <a:rPr kumimoji="1" lang="zh-CN" altLang="en-US" sz="2400">
                <a:solidFill>
                  <a:schemeClr val="accent2"/>
                </a:solidFill>
                <a:latin typeface="Times New Roman" panose="02020603050405020304" pitchFamily="18" charset="0"/>
              </a:rPr>
              <a:t>　　</a:t>
            </a:r>
            <a:r>
              <a:rPr kumimoji="1" lang="en-US" altLang="zh-CN" sz="2400">
                <a:solidFill>
                  <a:schemeClr val="accent2"/>
                </a:solidFill>
                <a:latin typeface="Times New Roman" panose="02020603050405020304" pitchFamily="18" charset="0"/>
              </a:rPr>
              <a:t>0 · 0 = 0</a:t>
            </a:r>
            <a:r>
              <a:rPr kumimoji="1" lang="zh-CN" altLang="en-US" sz="2400">
                <a:solidFill>
                  <a:schemeClr val="accent2"/>
                </a:solidFill>
                <a:latin typeface="Times New Roman" panose="02020603050405020304" pitchFamily="18" charset="0"/>
              </a:rPr>
              <a:t>　</a:t>
            </a:r>
            <a:r>
              <a:rPr kumimoji="1" lang="en-US" altLang="zh-CN" sz="2400">
                <a:solidFill>
                  <a:schemeClr val="accent2"/>
                </a:solidFill>
                <a:latin typeface="Times New Roman" panose="02020603050405020304" pitchFamily="18" charset="0"/>
              </a:rPr>
              <a:t>1 · 0 = 0</a:t>
            </a:r>
          </a:p>
          <a:p>
            <a:pPr algn="ctr" eaLnBrk="1" hangingPunct="1">
              <a:lnSpc>
                <a:spcPct val="80000"/>
              </a:lnSpc>
              <a:spcBef>
                <a:spcPct val="50000"/>
              </a:spcBef>
            </a:pPr>
            <a:r>
              <a:rPr kumimoji="1" lang="en-US" altLang="zh-CN" sz="2400">
                <a:solidFill>
                  <a:schemeClr val="accent2"/>
                </a:solidFill>
                <a:latin typeface="Times New Roman" panose="02020603050405020304" pitchFamily="18" charset="0"/>
              </a:rPr>
              <a:t>0 + 1 = 1</a:t>
            </a:r>
            <a:r>
              <a:rPr kumimoji="1" lang="zh-CN" altLang="en-US" sz="2400">
                <a:solidFill>
                  <a:schemeClr val="accent2"/>
                </a:solidFill>
                <a:latin typeface="Times New Roman" panose="02020603050405020304" pitchFamily="18" charset="0"/>
              </a:rPr>
              <a:t>　</a:t>
            </a:r>
            <a:r>
              <a:rPr kumimoji="1" lang="en-US" altLang="zh-CN" sz="2400">
                <a:solidFill>
                  <a:schemeClr val="accent2"/>
                </a:solidFill>
                <a:latin typeface="Times New Roman" panose="02020603050405020304" pitchFamily="18" charset="0"/>
              </a:rPr>
              <a:t>1 + 1 = 1</a:t>
            </a:r>
            <a:r>
              <a:rPr kumimoji="1" lang="zh-CN" altLang="en-US" sz="2400">
                <a:solidFill>
                  <a:schemeClr val="accent2"/>
                </a:solidFill>
                <a:latin typeface="Times New Roman" panose="02020603050405020304" pitchFamily="18" charset="0"/>
              </a:rPr>
              <a:t>　　</a:t>
            </a:r>
            <a:r>
              <a:rPr kumimoji="1" lang="en-US" altLang="zh-CN" sz="2400">
                <a:solidFill>
                  <a:schemeClr val="accent2"/>
                </a:solidFill>
                <a:latin typeface="Times New Roman" panose="02020603050405020304" pitchFamily="18" charset="0"/>
              </a:rPr>
              <a:t>0 · 1 = 0</a:t>
            </a:r>
            <a:r>
              <a:rPr kumimoji="1" lang="zh-CN" altLang="en-US" sz="2400">
                <a:solidFill>
                  <a:schemeClr val="accent2"/>
                </a:solidFill>
                <a:latin typeface="Times New Roman" panose="02020603050405020304" pitchFamily="18" charset="0"/>
              </a:rPr>
              <a:t>　</a:t>
            </a:r>
            <a:r>
              <a:rPr kumimoji="1" lang="en-US" altLang="zh-CN" sz="2400">
                <a:solidFill>
                  <a:schemeClr val="accent2"/>
                </a:solidFill>
                <a:latin typeface="Times New Roman" panose="02020603050405020304" pitchFamily="18" charset="0"/>
              </a:rPr>
              <a:t>1 · 1 = 1</a:t>
            </a:r>
          </a:p>
        </p:txBody>
      </p:sp>
      <p:sp>
        <p:nvSpPr>
          <p:cNvPr id="23562" name="Text Box 10">
            <a:extLst>
              <a:ext uri="{FF2B5EF4-FFF2-40B4-BE49-F238E27FC236}">
                <a16:creationId xmlns:a16="http://schemas.microsoft.com/office/drawing/2014/main" id="{E9A7487C-2AD9-4E5B-9F11-4446F1CB1A5A}"/>
              </a:ext>
            </a:extLst>
          </p:cNvPr>
          <p:cNvSpPr txBox="1">
            <a:spLocks noChangeArrowheads="1"/>
          </p:cNvSpPr>
          <p:nvPr/>
        </p:nvSpPr>
        <p:spPr bwMode="auto">
          <a:xfrm>
            <a:off x="539750" y="4149725"/>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latin typeface="Times New Roman" panose="02020603050405020304" pitchFamily="18" charset="0"/>
              </a:rPr>
              <a:t>　　证明</a:t>
            </a:r>
            <a:r>
              <a:rPr kumimoji="1" lang="zh-CN" altLang="en-US" sz="2400">
                <a:latin typeface="Times New Roman" panose="02020603050405020304" pitchFamily="18" charset="0"/>
              </a:rPr>
              <a:t>：在公理</a:t>
            </a:r>
            <a:r>
              <a:rPr kumimoji="1" lang="en-US" altLang="zh-CN" sz="2400">
                <a:latin typeface="Times New Roman" panose="02020603050405020304" pitchFamily="18" charset="0"/>
              </a:rPr>
              <a:t>4</a:t>
            </a:r>
            <a:r>
              <a:rPr kumimoji="1" lang="zh-CN" altLang="en-US" sz="2400">
                <a:latin typeface="Times New Roman" panose="02020603050405020304" pitchFamily="18" charset="0"/>
              </a:rPr>
              <a:t>中，</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表示集合</a:t>
            </a:r>
            <a:r>
              <a:rPr kumimoji="1" lang="en-US" altLang="zh-CN" sz="2400">
                <a:latin typeface="Times New Roman" panose="02020603050405020304" pitchFamily="18" charset="0"/>
              </a:rPr>
              <a:t>K</a:t>
            </a:r>
            <a:r>
              <a:rPr kumimoji="1" lang="zh-CN" altLang="en-US" sz="2400">
                <a:latin typeface="Times New Roman" panose="02020603050405020304" pitchFamily="18" charset="0"/>
              </a:rPr>
              <a:t>中的任意元素，因而可以是</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或</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。用</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和</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代入公理</a:t>
            </a:r>
            <a:r>
              <a:rPr kumimoji="1" lang="en-US" altLang="zh-CN" sz="2400">
                <a:latin typeface="Times New Roman" panose="02020603050405020304" pitchFamily="18" charset="0"/>
              </a:rPr>
              <a:t>4</a:t>
            </a:r>
            <a:r>
              <a:rPr kumimoji="1" lang="zh-CN" altLang="en-US" sz="2400">
                <a:latin typeface="Times New Roman" panose="02020603050405020304" pitchFamily="18" charset="0"/>
              </a:rPr>
              <a:t>中的</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，即可得到上述关系。 </a:t>
            </a:r>
          </a:p>
        </p:txBody>
      </p:sp>
      <p:grpSp>
        <p:nvGrpSpPr>
          <p:cNvPr id="23563" name="Group 11">
            <a:extLst>
              <a:ext uri="{FF2B5EF4-FFF2-40B4-BE49-F238E27FC236}">
                <a16:creationId xmlns:a16="http://schemas.microsoft.com/office/drawing/2014/main" id="{014C725B-79C3-4B51-998B-672E72DDF3EE}"/>
              </a:ext>
            </a:extLst>
          </p:cNvPr>
          <p:cNvGrpSpPr>
            <a:grpSpLocks/>
          </p:cNvGrpSpPr>
          <p:nvPr/>
        </p:nvGrpSpPr>
        <p:grpSpPr bwMode="auto">
          <a:xfrm>
            <a:off x="611188" y="5084763"/>
            <a:ext cx="7824787" cy="927100"/>
            <a:chOff x="288" y="3504"/>
            <a:chExt cx="4752" cy="584"/>
          </a:xfrm>
        </p:grpSpPr>
        <p:sp>
          <p:nvSpPr>
            <p:cNvPr id="24584" name="Text Box 12">
              <a:extLst>
                <a:ext uri="{FF2B5EF4-FFF2-40B4-BE49-F238E27FC236}">
                  <a16:creationId xmlns:a16="http://schemas.microsoft.com/office/drawing/2014/main" id="{7441A030-2975-43F7-9011-65E605DE1801}"/>
                </a:ext>
              </a:extLst>
            </p:cNvPr>
            <p:cNvSpPr txBox="1">
              <a:spLocks noChangeArrowheads="1"/>
            </p:cNvSpPr>
            <p:nvPr/>
          </p:nvSpPr>
          <p:spPr bwMode="auto">
            <a:xfrm>
              <a:off x="288" y="3504"/>
              <a:ext cx="47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CC3300"/>
                  </a:solidFill>
                  <a:latin typeface="Times New Roman" panose="02020603050405020304" pitchFamily="18" charset="0"/>
                </a:rPr>
                <a:t>　　如果以</a:t>
              </a:r>
              <a:r>
                <a:rPr kumimoji="1" lang="en-US" altLang="zh-CN" sz="2400" b="1">
                  <a:solidFill>
                    <a:srgbClr val="CC3300"/>
                  </a:solidFill>
                  <a:latin typeface="Times New Roman" panose="02020603050405020304" pitchFamily="18" charset="0"/>
                </a:rPr>
                <a:t>1</a:t>
              </a:r>
              <a:r>
                <a:rPr kumimoji="1" lang="zh-CN" altLang="en-US" sz="2400" b="1">
                  <a:solidFill>
                    <a:srgbClr val="CC3300"/>
                  </a:solidFill>
                  <a:latin typeface="Times New Roman" panose="02020603050405020304" pitchFamily="18" charset="0"/>
                </a:rPr>
                <a:t>和</a:t>
              </a:r>
              <a:r>
                <a:rPr kumimoji="1" lang="en-US" altLang="zh-CN" sz="2400" b="1">
                  <a:solidFill>
                    <a:srgbClr val="CC3300"/>
                  </a:solidFill>
                  <a:latin typeface="Times New Roman" panose="02020603050405020304" pitchFamily="18" charset="0"/>
                </a:rPr>
                <a:t>0</a:t>
              </a:r>
              <a:r>
                <a:rPr kumimoji="1" lang="zh-CN" altLang="en-US" sz="2400" b="1">
                  <a:solidFill>
                    <a:srgbClr val="CC3300"/>
                  </a:solidFill>
                  <a:latin typeface="Times New Roman" panose="02020603050405020304" pitchFamily="18" charset="0"/>
                </a:rPr>
                <a:t>代替公理</a:t>
              </a:r>
              <a:r>
                <a:rPr kumimoji="1" lang="en-US" altLang="zh-CN" sz="2400" b="1">
                  <a:solidFill>
                    <a:srgbClr val="CC3300"/>
                  </a:solidFill>
                  <a:latin typeface="Times New Roman" panose="02020603050405020304" pitchFamily="18" charset="0"/>
                </a:rPr>
                <a:t>5</a:t>
              </a:r>
              <a:r>
                <a:rPr kumimoji="1" lang="zh-CN" altLang="en-US" sz="2400" b="1">
                  <a:solidFill>
                    <a:srgbClr val="CC3300"/>
                  </a:solidFill>
                  <a:latin typeface="Times New Roman" panose="02020603050405020304" pitchFamily="18" charset="0"/>
                </a:rPr>
                <a:t>中的</a:t>
              </a:r>
              <a:r>
                <a:rPr kumimoji="1" lang="en-US" altLang="zh-CN" sz="2400" b="1">
                  <a:solidFill>
                    <a:srgbClr val="CC3300"/>
                  </a:solidFill>
                  <a:latin typeface="Times New Roman" panose="02020603050405020304" pitchFamily="18" charset="0"/>
                </a:rPr>
                <a:t>A</a:t>
              </a:r>
              <a:r>
                <a:rPr kumimoji="1" lang="zh-CN" altLang="en-US" sz="2400" b="1">
                  <a:solidFill>
                    <a:srgbClr val="CC3300"/>
                  </a:solidFill>
                  <a:latin typeface="Times New Roman" panose="02020603050405020304" pitchFamily="18" charset="0"/>
                </a:rPr>
                <a:t>，则可得到如下推论：</a:t>
              </a:r>
              <a:r>
                <a:rPr kumimoji="1" lang="zh-CN" altLang="en-US" sz="2400">
                  <a:solidFill>
                    <a:srgbClr val="CC3300"/>
                  </a:solidFill>
                  <a:latin typeface="Times New Roman" panose="02020603050405020304" pitchFamily="18" charset="0"/>
                </a:rPr>
                <a:t> </a:t>
              </a:r>
            </a:p>
          </p:txBody>
        </p:sp>
        <p:graphicFrame>
          <p:nvGraphicFramePr>
            <p:cNvPr id="24585" name="Object 13">
              <a:extLst>
                <a:ext uri="{FF2B5EF4-FFF2-40B4-BE49-F238E27FC236}">
                  <a16:creationId xmlns:a16="http://schemas.microsoft.com/office/drawing/2014/main" id="{0819FF9E-699E-4BD8-B178-6D5879BE2E4E}"/>
                </a:ext>
              </a:extLst>
            </p:cNvPr>
            <p:cNvGraphicFramePr>
              <a:graphicFrameLocks noChangeAspect="1"/>
            </p:cNvGraphicFramePr>
            <p:nvPr/>
          </p:nvGraphicFramePr>
          <p:xfrm>
            <a:off x="1484" y="3784"/>
            <a:ext cx="436" cy="296"/>
          </p:xfrm>
          <a:graphic>
            <a:graphicData uri="http://schemas.openxmlformats.org/presentationml/2006/ole">
              <mc:AlternateContent xmlns:mc="http://schemas.openxmlformats.org/markup-compatibility/2006">
                <mc:Choice xmlns:v="urn:schemas-microsoft-com:vml" Requires="v">
                  <p:oleObj name="Equation" r:id="rId3" imgW="317087" imgH="215619" progId="Equation.3">
                    <p:embed/>
                  </p:oleObj>
                </mc:Choice>
                <mc:Fallback>
                  <p:oleObj name="Equation" r:id="rId3" imgW="317087" imgH="215619" progId="Equation.3">
                    <p:embed/>
                    <p:pic>
                      <p:nvPicPr>
                        <p:cNvPr id="0" name="Object 13"/>
                        <p:cNvPicPr>
                          <a:picLocks noChangeAspect="1" noChangeArrowheads="1"/>
                        </p:cNvPicPr>
                        <p:nvPr/>
                      </p:nvPicPr>
                      <p:blipFill>
                        <a:blip r:embed="rId4">
                          <a:lum bright="-26000"/>
                          <a:extLst>
                            <a:ext uri="{28A0092B-C50C-407E-A947-70E740481C1C}">
                              <a14:useLocalDpi xmlns:a14="http://schemas.microsoft.com/office/drawing/2010/main" val="0"/>
                            </a:ext>
                          </a:extLst>
                        </a:blip>
                        <a:srcRect/>
                        <a:stretch>
                          <a:fillRect/>
                        </a:stretch>
                      </p:blipFill>
                      <p:spPr bwMode="auto">
                        <a:xfrm>
                          <a:off x="1484" y="3784"/>
                          <a:ext cx="43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6" name="Object 14">
              <a:extLst>
                <a:ext uri="{FF2B5EF4-FFF2-40B4-BE49-F238E27FC236}">
                  <a16:creationId xmlns:a16="http://schemas.microsoft.com/office/drawing/2014/main" id="{9180B71E-F5A1-495A-93D4-3FF460361FE4}"/>
                </a:ext>
              </a:extLst>
            </p:cNvPr>
            <p:cNvGraphicFramePr>
              <a:graphicFrameLocks noChangeAspect="1"/>
            </p:cNvGraphicFramePr>
            <p:nvPr/>
          </p:nvGraphicFramePr>
          <p:xfrm>
            <a:off x="3116" y="3792"/>
            <a:ext cx="436" cy="296"/>
          </p:xfrm>
          <a:graphic>
            <a:graphicData uri="http://schemas.openxmlformats.org/presentationml/2006/ole">
              <mc:AlternateContent xmlns:mc="http://schemas.openxmlformats.org/markup-compatibility/2006">
                <mc:Choice xmlns:v="urn:schemas-microsoft-com:vml" Requires="v">
                  <p:oleObj name="Equation" r:id="rId5" imgW="317087" imgH="215619" progId="Equation.3">
                    <p:embed/>
                  </p:oleObj>
                </mc:Choice>
                <mc:Fallback>
                  <p:oleObj name="Equation" r:id="rId5" imgW="317087" imgH="215619" progId="Equation.3">
                    <p:embed/>
                    <p:pic>
                      <p:nvPicPr>
                        <p:cNvPr id="0" name="Object 14"/>
                        <p:cNvPicPr>
                          <a:picLocks noChangeAspect="1" noChangeArrowheads="1"/>
                        </p:cNvPicPr>
                        <p:nvPr/>
                      </p:nvPicPr>
                      <p:blipFill>
                        <a:blip r:embed="rId6">
                          <a:lum bright="-26000"/>
                          <a:extLst>
                            <a:ext uri="{28A0092B-C50C-407E-A947-70E740481C1C}">
                              <a14:useLocalDpi xmlns:a14="http://schemas.microsoft.com/office/drawing/2010/main" val="0"/>
                            </a:ext>
                          </a:extLst>
                        </a:blip>
                        <a:srcRect/>
                        <a:stretch>
                          <a:fillRect/>
                        </a:stretch>
                      </p:blipFill>
                      <p:spPr bwMode="auto">
                        <a:xfrm>
                          <a:off x="3116" y="3792"/>
                          <a:ext cx="43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anim calcmode="lin" valueType="num">
                                      <p:cBhvr additive="base">
                                        <p:cTn id="7" dur="500" fill="hold"/>
                                        <p:tgtEl>
                                          <p:spTgt spid="23555"/>
                                        </p:tgtEl>
                                        <p:attrNameLst>
                                          <p:attrName>ppt_x</p:attrName>
                                        </p:attrNameLst>
                                      </p:cBhvr>
                                      <p:tavLst>
                                        <p:tav tm="0">
                                          <p:val>
                                            <p:strVal val="0-#ppt_w/2"/>
                                          </p:val>
                                        </p:tav>
                                        <p:tav tm="100000">
                                          <p:val>
                                            <p:strVal val="#ppt_x"/>
                                          </p:val>
                                        </p:tav>
                                      </p:tavLst>
                                    </p:anim>
                                    <p:anim calcmode="lin" valueType="num">
                                      <p:cBhvr additive="base">
                                        <p:cTn id="8" dur="500" fill="hold"/>
                                        <p:tgtEl>
                                          <p:spTgt spid="235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8"/>
                                        </p:tgtEl>
                                        <p:attrNameLst>
                                          <p:attrName>style.visibility</p:attrName>
                                        </p:attrNameLst>
                                      </p:cBhvr>
                                      <p:to>
                                        <p:strVal val="visible"/>
                                      </p:to>
                                    </p:set>
                                    <p:anim calcmode="lin" valueType="num">
                                      <p:cBhvr additive="base">
                                        <p:cTn id="13" dur="500" fill="hold"/>
                                        <p:tgtEl>
                                          <p:spTgt spid="23558"/>
                                        </p:tgtEl>
                                        <p:attrNameLst>
                                          <p:attrName>ppt_x</p:attrName>
                                        </p:attrNameLst>
                                      </p:cBhvr>
                                      <p:tavLst>
                                        <p:tav tm="0">
                                          <p:val>
                                            <p:strVal val="0-#ppt_w/2"/>
                                          </p:val>
                                        </p:tav>
                                        <p:tav tm="100000">
                                          <p:val>
                                            <p:strVal val="#ppt_x"/>
                                          </p:val>
                                        </p:tav>
                                      </p:tavLst>
                                    </p:anim>
                                    <p:anim calcmode="lin" valueType="num">
                                      <p:cBhvr additive="base">
                                        <p:cTn id="14" dur="500" fill="hold"/>
                                        <p:tgtEl>
                                          <p:spTgt spid="2355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7"/>
                                        </p:tgtEl>
                                        <p:attrNameLst>
                                          <p:attrName>style.visibility</p:attrName>
                                        </p:attrNameLst>
                                      </p:cBhvr>
                                      <p:to>
                                        <p:strVal val="visible"/>
                                      </p:to>
                                    </p:set>
                                    <p:anim calcmode="lin" valueType="num">
                                      <p:cBhvr additive="base">
                                        <p:cTn id="19" dur="500" fill="hold"/>
                                        <p:tgtEl>
                                          <p:spTgt spid="23557"/>
                                        </p:tgtEl>
                                        <p:attrNameLst>
                                          <p:attrName>ppt_x</p:attrName>
                                        </p:attrNameLst>
                                      </p:cBhvr>
                                      <p:tavLst>
                                        <p:tav tm="0">
                                          <p:val>
                                            <p:strVal val="0-#ppt_w/2"/>
                                          </p:val>
                                        </p:tav>
                                        <p:tav tm="100000">
                                          <p:val>
                                            <p:strVal val="#ppt_x"/>
                                          </p:val>
                                        </p:tav>
                                      </p:tavLst>
                                    </p:anim>
                                    <p:anim calcmode="lin" valueType="num">
                                      <p:cBhvr additive="base">
                                        <p:cTn id="20" dur="500" fill="hold"/>
                                        <p:tgtEl>
                                          <p:spTgt spid="2355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3561"/>
                                        </p:tgtEl>
                                        <p:attrNameLst>
                                          <p:attrName>style.visibility</p:attrName>
                                        </p:attrNameLst>
                                      </p:cBhvr>
                                      <p:to>
                                        <p:strVal val="visible"/>
                                      </p:to>
                                    </p:set>
                                    <p:animEffect transition="in" filter="box(in)">
                                      <p:cBhvr>
                                        <p:cTn id="25" dur="500"/>
                                        <p:tgtEl>
                                          <p:spTgt spid="2356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3562"/>
                                        </p:tgtEl>
                                        <p:attrNameLst>
                                          <p:attrName>style.visibility</p:attrName>
                                        </p:attrNameLst>
                                      </p:cBhvr>
                                      <p:to>
                                        <p:strVal val="visible"/>
                                      </p:to>
                                    </p:set>
                                    <p:animEffect transition="in" filter="box(in)">
                                      <p:cBhvr>
                                        <p:cTn id="30" dur="500"/>
                                        <p:tgtEl>
                                          <p:spTgt spid="2356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3563"/>
                                        </p:tgtEl>
                                        <p:attrNameLst>
                                          <p:attrName>style.visibility</p:attrName>
                                        </p:attrNameLst>
                                      </p:cBhvr>
                                      <p:to>
                                        <p:strVal val="visible"/>
                                      </p:to>
                                    </p:set>
                                    <p:anim calcmode="lin" valueType="num">
                                      <p:cBhvr additive="base">
                                        <p:cTn id="35" dur="500" fill="hold"/>
                                        <p:tgtEl>
                                          <p:spTgt spid="23563"/>
                                        </p:tgtEl>
                                        <p:attrNameLst>
                                          <p:attrName>ppt_x</p:attrName>
                                        </p:attrNameLst>
                                      </p:cBhvr>
                                      <p:tavLst>
                                        <p:tav tm="0">
                                          <p:val>
                                            <p:strVal val="#ppt_x"/>
                                          </p:val>
                                        </p:tav>
                                        <p:tav tm="100000">
                                          <p:val>
                                            <p:strVal val="#ppt_x"/>
                                          </p:val>
                                        </p:tav>
                                      </p:tavLst>
                                    </p:anim>
                                    <p:anim calcmode="lin" valueType="num">
                                      <p:cBhvr additive="base">
                                        <p:cTn id="36" dur="500" fill="hold"/>
                                        <p:tgtEl>
                                          <p:spTgt spid="235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utoUpdateAnimBg="0"/>
      <p:bldP spid="23557" grpId="0" autoUpdateAnimBg="0"/>
      <p:bldP spid="23558" grpId="0" autoUpdateAnimBg="0"/>
      <p:bldP spid="23561" grpId="0" autoUpdateAnimBg="0"/>
      <p:bldP spid="23562"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1" name="Text Box 5">
            <a:extLst>
              <a:ext uri="{FF2B5EF4-FFF2-40B4-BE49-F238E27FC236}">
                <a16:creationId xmlns:a16="http://schemas.microsoft.com/office/drawing/2014/main" id="{0069B2CB-7929-4C37-9FB3-A28381DA1A9D}"/>
              </a:ext>
            </a:extLst>
          </p:cNvPr>
          <p:cNvSpPr txBox="1">
            <a:spLocks noChangeArrowheads="1"/>
          </p:cNvSpPr>
          <p:nvPr/>
        </p:nvSpPr>
        <p:spPr bwMode="auto">
          <a:xfrm>
            <a:off x="827088" y="3933825"/>
            <a:ext cx="6840537"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993300"/>
                </a:solidFill>
                <a:latin typeface="Times New Roman" panose="02020603050405020304" pitchFamily="18" charset="0"/>
              </a:rPr>
              <a:t>证明</a:t>
            </a:r>
            <a:r>
              <a:rPr lang="zh-CN" altLang="en-US" sz="2400" b="1"/>
              <a:t>	</a:t>
            </a:r>
            <a:r>
              <a:rPr lang="en-US" altLang="zh-CN" sz="2400"/>
              <a:t>A+A·B = A·1+A·B 		</a:t>
            </a:r>
            <a:r>
              <a:rPr lang="zh-CN" altLang="en-US" sz="2400"/>
              <a:t>公理</a:t>
            </a:r>
            <a:r>
              <a:rPr lang="en-US" altLang="zh-CN" sz="2400"/>
              <a:t>4	</a:t>
            </a:r>
          </a:p>
          <a:p>
            <a:pPr>
              <a:spcBef>
                <a:spcPct val="50000"/>
              </a:spcBef>
            </a:pPr>
            <a:r>
              <a:rPr lang="en-US" altLang="zh-CN" sz="2400"/>
              <a:t>	        	= A· (1+B)		</a:t>
            </a:r>
            <a:r>
              <a:rPr lang="zh-CN" altLang="en-US" sz="2400"/>
              <a:t>公理</a:t>
            </a:r>
            <a:r>
              <a:rPr lang="en-US" altLang="zh-CN" sz="2400"/>
              <a:t>3</a:t>
            </a:r>
          </a:p>
          <a:p>
            <a:pPr>
              <a:spcBef>
                <a:spcPct val="50000"/>
              </a:spcBef>
            </a:pPr>
            <a:r>
              <a:rPr lang="en-US" altLang="zh-CN" sz="2400"/>
              <a:t>	        	= A· (B+1) 		</a:t>
            </a:r>
            <a:r>
              <a:rPr lang="zh-CN" altLang="en-US" sz="2400"/>
              <a:t>公理</a:t>
            </a:r>
            <a:r>
              <a:rPr lang="en-US" altLang="zh-CN" sz="2400"/>
              <a:t>1</a:t>
            </a:r>
          </a:p>
          <a:p>
            <a:pPr>
              <a:spcBef>
                <a:spcPct val="50000"/>
              </a:spcBef>
            </a:pPr>
            <a:r>
              <a:rPr lang="en-US" altLang="zh-CN" sz="2400"/>
              <a:t>	        	= A·1			</a:t>
            </a:r>
            <a:r>
              <a:rPr lang="zh-CN" altLang="en-US" sz="2400"/>
              <a:t>公理</a:t>
            </a:r>
            <a:r>
              <a:rPr lang="en-US" altLang="zh-CN" sz="2400"/>
              <a:t>4</a:t>
            </a:r>
          </a:p>
          <a:p>
            <a:pPr>
              <a:spcBef>
                <a:spcPct val="50000"/>
              </a:spcBef>
            </a:pPr>
            <a:r>
              <a:rPr lang="en-US" altLang="zh-CN" sz="2400"/>
              <a:t>	        	= A			</a:t>
            </a:r>
            <a:r>
              <a:rPr lang="zh-CN" altLang="en-US" sz="2400"/>
              <a:t>公理</a:t>
            </a:r>
            <a:r>
              <a:rPr lang="en-US" altLang="zh-CN" sz="2400"/>
              <a:t>4</a:t>
            </a:r>
          </a:p>
        </p:txBody>
      </p:sp>
      <p:grpSp>
        <p:nvGrpSpPr>
          <p:cNvPr id="24584" name="Group 8">
            <a:extLst>
              <a:ext uri="{FF2B5EF4-FFF2-40B4-BE49-F238E27FC236}">
                <a16:creationId xmlns:a16="http://schemas.microsoft.com/office/drawing/2014/main" id="{81D97A69-AA10-419D-AD45-FEBF9D0A7741}"/>
              </a:ext>
            </a:extLst>
          </p:cNvPr>
          <p:cNvGrpSpPr>
            <a:grpSpLocks/>
          </p:cNvGrpSpPr>
          <p:nvPr/>
        </p:nvGrpSpPr>
        <p:grpSpPr bwMode="auto">
          <a:xfrm>
            <a:off x="827088" y="908050"/>
            <a:ext cx="6840537" cy="2647950"/>
            <a:chOff x="521" y="583"/>
            <a:chExt cx="4309" cy="1668"/>
          </a:xfrm>
        </p:grpSpPr>
        <p:sp>
          <p:nvSpPr>
            <p:cNvPr id="25607" name="Text Box 0">
              <a:extLst>
                <a:ext uri="{FF2B5EF4-FFF2-40B4-BE49-F238E27FC236}">
                  <a16:creationId xmlns:a16="http://schemas.microsoft.com/office/drawing/2014/main" id="{A7607C7E-4DD1-4054-84C8-8F445A418CB4}"/>
                </a:ext>
              </a:extLst>
            </p:cNvPr>
            <p:cNvSpPr txBox="1">
              <a:spLocks noChangeArrowheads="1"/>
            </p:cNvSpPr>
            <p:nvPr/>
          </p:nvSpPr>
          <p:spPr bwMode="auto">
            <a:xfrm>
              <a:off x="521" y="583"/>
              <a:ext cx="4309"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993300"/>
                  </a:solidFill>
                  <a:latin typeface="Times New Roman" panose="02020603050405020304" pitchFamily="18" charset="0"/>
                </a:rPr>
                <a:t>证明</a:t>
              </a:r>
              <a:r>
                <a:rPr lang="zh-CN" altLang="en-US" sz="2400" b="1"/>
                <a:t>	</a:t>
              </a:r>
              <a:r>
                <a:rPr lang="en-US" altLang="zh-CN" sz="2400"/>
                <a:t>A+A = (A+A)·1		</a:t>
              </a:r>
              <a:r>
                <a:rPr lang="zh-CN" altLang="en-US" sz="2400"/>
                <a:t>公理</a:t>
              </a:r>
              <a:r>
                <a:rPr lang="en-US" altLang="zh-CN" sz="2400"/>
                <a:t>4	</a:t>
              </a:r>
            </a:p>
            <a:p>
              <a:pPr>
                <a:spcBef>
                  <a:spcPct val="50000"/>
                </a:spcBef>
              </a:pPr>
              <a:r>
                <a:rPr lang="en-US" altLang="zh-CN" sz="2400"/>
                <a:t>	        = (A+A)·(A+A)		</a:t>
              </a:r>
              <a:r>
                <a:rPr lang="zh-CN" altLang="en-US" sz="2400"/>
                <a:t>公理</a:t>
              </a:r>
              <a:r>
                <a:rPr lang="en-US" altLang="zh-CN" sz="2400"/>
                <a:t>5</a:t>
              </a:r>
            </a:p>
            <a:p>
              <a:pPr>
                <a:spcBef>
                  <a:spcPct val="50000"/>
                </a:spcBef>
              </a:pPr>
              <a:r>
                <a:rPr lang="en-US" altLang="zh-CN" sz="2400"/>
                <a:t>	        = A+(A·A)		</a:t>
              </a:r>
              <a:r>
                <a:rPr lang="zh-CN" altLang="en-US" sz="2400"/>
                <a:t>公理</a:t>
              </a:r>
              <a:r>
                <a:rPr lang="en-US" altLang="zh-CN" sz="2400"/>
                <a:t>3</a:t>
              </a:r>
            </a:p>
            <a:p>
              <a:pPr>
                <a:spcBef>
                  <a:spcPct val="50000"/>
                </a:spcBef>
              </a:pPr>
              <a:r>
                <a:rPr lang="en-US" altLang="zh-CN" sz="2400"/>
                <a:t>	        = A+0			</a:t>
              </a:r>
              <a:r>
                <a:rPr lang="zh-CN" altLang="en-US" sz="2400"/>
                <a:t>公理</a:t>
              </a:r>
              <a:r>
                <a:rPr lang="en-US" altLang="zh-CN" sz="2400"/>
                <a:t>5</a:t>
              </a:r>
            </a:p>
            <a:p>
              <a:pPr>
                <a:spcBef>
                  <a:spcPct val="50000"/>
                </a:spcBef>
              </a:pPr>
              <a:r>
                <a:rPr lang="en-US" altLang="zh-CN" sz="2400"/>
                <a:t>	        =A			</a:t>
              </a:r>
              <a:r>
                <a:rPr lang="zh-CN" altLang="en-US" sz="2400"/>
                <a:t>公理</a:t>
              </a:r>
              <a:r>
                <a:rPr lang="en-US" altLang="zh-CN" sz="2400"/>
                <a:t>4</a:t>
              </a:r>
            </a:p>
          </p:txBody>
        </p:sp>
        <p:sp>
          <p:nvSpPr>
            <p:cNvPr id="25608" name="Line 1">
              <a:extLst>
                <a:ext uri="{FF2B5EF4-FFF2-40B4-BE49-F238E27FC236}">
                  <a16:creationId xmlns:a16="http://schemas.microsoft.com/office/drawing/2014/main" id="{E8F21D69-7677-49BF-8855-D47A051622F9}"/>
                </a:ext>
              </a:extLst>
            </p:cNvPr>
            <p:cNvSpPr>
              <a:spLocks noChangeShapeType="1"/>
            </p:cNvSpPr>
            <p:nvPr/>
          </p:nvSpPr>
          <p:spPr bwMode="auto">
            <a:xfrm>
              <a:off x="2591" y="962"/>
              <a:ext cx="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609" name="Line 2">
              <a:extLst>
                <a:ext uri="{FF2B5EF4-FFF2-40B4-BE49-F238E27FC236}">
                  <a16:creationId xmlns:a16="http://schemas.microsoft.com/office/drawing/2014/main" id="{D37C3C6D-1E41-4B7C-8A44-4B1E406C32DD}"/>
                </a:ext>
              </a:extLst>
            </p:cNvPr>
            <p:cNvSpPr>
              <a:spLocks noChangeShapeType="1"/>
            </p:cNvSpPr>
            <p:nvPr/>
          </p:nvSpPr>
          <p:spPr bwMode="auto">
            <a:xfrm>
              <a:off x="2218" y="1304"/>
              <a:ext cx="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24580" name="Text Box 4">
            <a:extLst>
              <a:ext uri="{FF2B5EF4-FFF2-40B4-BE49-F238E27FC236}">
                <a16:creationId xmlns:a16="http://schemas.microsoft.com/office/drawing/2014/main" id="{4C83148D-D450-4968-9F97-6EA228C1563E}"/>
              </a:ext>
            </a:extLst>
          </p:cNvPr>
          <p:cNvSpPr txBox="1">
            <a:spLocks noChangeArrowheads="1"/>
          </p:cNvSpPr>
          <p:nvPr/>
        </p:nvSpPr>
        <p:spPr bwMode="auto">
          <a:xfrm>
            <a:off x="812800" y="558800"/>
            <a:ext cx="7543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CC3300"/>
                </a:solidFill>
                <a:latin typeface="Times New Roman" panose="02020603050405020304" pitchFamily="18" charset="0"/>
              </a:rPr>
              <a:t>定理</a:t>
            </a:r>
            <a:r>
              <a:rPr kumimoji="1" lang="en-US" altLang="zh-CN" sz="2400" b="1">
                <a:solidFill>
                  <a:srgbClr val="CC3300"/>
                </a:solidFill>
                <a:latin typeface="Times New Roman" panose="02020603050405020304" pitchFamily="18" charset="0"/>
              </a:rPr>
              <a:t>2</a:t>
            </a:r>
            <a:r>
              <a:rPr kumimoji="1" lang="zh-CN" altLang="en-US" sz="2400" b="1">
                <a:solidFill>
                  <a:srgbClr val="FF6600"/>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A + A = A </a:t>
            </a:r>
            <a:r>
              <a:rPr kumimoji="1" lang="zh-CN" altLang="en-US" sz="2400" b="1">
                <a:solidFill>
                  <a:srgbClr val="0033CC"/>
                </a:solidFill>
                <a:latin typeface="Times New Roman" panose="02020603050405020304" pitchFamily="18" charset="0"/>
              </a:rPr>
              <a:t>　；　</a:t>
            </a:r>
            <a:r>
              <a:rPr kumimoji="1" lang="en-US" altLang="zh-CN" sz="2400" b="1">
                <a:solidFill>
                  <a:srgbClr val="0033CC"/>
                </a:solidFill>
                <a:latin typeface="Times New Roman" panose="02020603050405020304" pitchFamily="18" charset="0"/>
              </a:rPr>
              <a:t>A · A = A                </a:t>
            </a:r>
            <a:r>
              <a:rPr kumimoji="1" lang="zh-CN" altLang="en-US" sz="2400" b="1">
                <a:solidFill>
                  <a:srgbClr val="0033CC"/>
                </a:solidFill>
                <a:latin typeface="Times New Roman" panose="02020603050405020304" pitchFamily="18" charset="0"/>
              </a:rPr>
              <a:t>（重叠律）</a:t>
            </a:r>
            <a:r>
              <a:rPr kumimoji="1" lang="en-US" altLang="zh-CN" sz="2400">
                <a:solidFill>
                  <a:srgbClr val="0033CC"/>
                </a:solidFill>
                <a:latin typeface="Times New Roman" panose="02020603050405020304" pitchFamily="18" charset="0"/>
              </a:rPr>
              <a:t>      </a:t>
            </a:r>
          </a:p>
        </p:txBody>
      </p:sp>
      <p:sp>
        <p:nvSpPr>
          <p:cNvPr id="24583" name="Text Box 7">
            <a:extLst>
              <a:ext uri="{FF2B5EF4-FFF2-40B4-BE49-F238E27FC236}">
                <a16:creationId xmlns:a16="http://schemas.microsoft.com/office/drawing/2014/main" id="{EB445DD2-1DC7-4276-B5BC-0C7AA1E45944}"/>
              </a:ext>
            </a:extLst>
          </p:cNvPr>
          <p:cNvSpPr txBox="1">
            <a:spLocks noChangeArrowheads="1"/>
          </p:cNvSpPr>
          <p:nvPr/>
        </p:nvSpPr>
        <p:spPr bwMode="auto">
          <a:xfrm>
            <a:off x="838200" y="3548063"/>
            <a:ext cx="798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CC3300"/>
                </a:solidFill>
                <a:latin typeface="Times New Roman" panose="02020603050405020304" pitchFamily="18" charset="0"/>
              </a:rPr>
              <a:t>定理</a:t>
            </a:r>
            <a:r>
              <a:rPr kumimoji="1" lang="en-US" altLang="zh-CN" sz="2400" b="1">
                <a:solidFill>
                  <a:srgbClr val="CC3300"/>
                </a:solidFill>
                <a:latin typeface="Times New Roman" panose="02020603050405020304" pitchFamily="18" charset="0"/>
              </a:rPr>
              <a:t>3</a:t>
            </a:r>
            <a:r>
              <a:rPr kumimoji="1" lang="zh-CN" altLang="en-US" sz="2400" b="1">
                <a:solidFill>
                  <a:srgbClr val="CC3300"/>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A + A · B = A</a:t>
            </a:r>
            <a:r>
              <a:rPr kumimoji="1" lang="zh-CN" altLang="en-US" sz="2400" b="1">
                <a:solidFill>
                  <a:srgbClr val="0033CC"/>
                </a:solidFill>
                <a:latin typeface="Times New Roman" panose="02020603050405020304" pitchFamily="18" charset="0"/>
              </a:rPr>
              <a:t>　；　</a:t>
            </a:r>
            <a:r>
              <a:rPr kumimoji="1" lang="en-US" altLang="zh-CN" sz="2400" b="1">
                <a:solidFill>
                  <a:srgbClr val="0033CC"/>
                </a:solidFill>
                <a:latin typeface="Times New Roman" panose="02020603050405020304" pitchFamily="18" charset="0"/>
              </a:rPr>
              <a:t>A · ( A + B ) = A     </a:t>
            </a:r>
            <a:r>
              <a:rPr kumimoji="1" lang="zh-CN" altLang="en-US" sz="2400" b="1">
                <a:solidFill>
                  <a:srgbClr val="0033CC"/>
                </a:solidFill>
                <a:latin typeface="Times New Roman" panose="02020603050405020304" pitchFamily="18" charset="0"/>
              </a:rPr>
              <a:t>（吸收律）</a:t>
            </a:r>
            <a:endParaRPr kumimoji="1" lang="en-US" altLang="zh-CN" sz="2400">
              <a:solidFill>
                <a:srgbClr val="0033CC"/>
              </a:solidFill>
              <a:latin typeface="Times New Roman" panose="02020603050405020304" pitchFamily="18" charset="0"/>
            </a:endParaRPr>
          </a:p>
        </p:txBody>
      </p:sp>
      <p:sp>
        <p:nvSpPr>
          <p:cNvPr id="2" name="文本框 1">
            <a:extLst>
              <a:ext uri="{FF2B5EF4-FFF2-40B4-BE49-F238E27FC236}">
                <a16:creationId xmlns:a16="http://schemas.microsoft.com/office/drawing/2014/main" id="{13A92B3F-9F96-4656-BC83-552A731BCE13}"/>
              </a:ext>
            </a:extLst>
          </p:cNvPr>
          <p:cNvSpPr txBox="1"/>
          <p:nvPr/>
        </p:nvSpPr>
        <p:spPr>
          <a:xfrm>
            <a:off x="6343650" y="4832350"/>
            <a:ext cx="2647950" cy="830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zh-CN" altLang="en-US" sz="2400" dirty="0"/>
              <a:t>原变量的吸收：</a:t>
            </a:r>
            <a:endParaRPr lang="en-US" altLang="zh-CN" sz="2400" dirty="0"/>
          </a:p>
          <a:p>
            <a:pPr>
              <a:defRPr/>
            </a:pPr>
            <a:r>
              <a:rPr lang="zh-CN" altLang="en-US" sz="2400" dirty="0"/>
              <a:t>长中含短，留下短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ox(in)">
                                      <p:cBhvr>
                                        <p:cTn id="7" dur="500"/>
                                        <p:tgtEl>
                                          <p:spTgt spid="24580"/>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584"/>
                                        </p:tgtEl>
                                        <p:attrNameLst>
                                          <p:attrName>style.visibility</p:attrName>
                                        </p:attrNameLst>
                                      </p:cBhvr>
                                      <p:to>
                                        <p:strVal val="visible"/>
                                      </p:to>
                                    </p:set>
                                    <p:animEffect transition="in" filter="blinds(horizontal)">
                                      <p:cBhvr>
                                        <p:cTn id="12" dur="500"/>
                                        <p:tgtEl>
                                          <p:spTgt spid="245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4583"/>
                                        </p:tgtEl>
                                        <p:attrNameLst>
                                          <p:attrName>style.visibility</p:attrName>
                                        </p:attrNameLst>
                                      </p:cBhvr>
                                      <p:to>
                                        <p:strVal val="visible"/>
                                      </p:to>
                                    </p:set>
                                    <p:animEffect transition="in" filter="wipe(up)">
                                      <p:cBhvr>
                                        <p:cTn id="17" dur="500"/>
                                        <p:tgtEl>
                                          <p:spTgt spid="245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81"/>
                                        </p:tgtEl>
                                        <p:attrNameLst>
                                          <p:attrName>style.visibility</p:attrName>
                                        </p:attrNameLst>
                                      </p:cBhvr>
                                      <p:to>
                                        <p:strVal val="visible"/>
                                      </p:to>
                                    </p:set>
                                    <p:animEffect transition="in" filter="blinds(horizontal)">
                                      <p:cBhvr>
                                        <p:cTn id="22"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24580" grpId="0" autoUpdateAnimBg="0"/>
      <p:bldP spid="2458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5606" name="Group 6">
            <a:extLst>
              <a:ext uri="{FF2B5EF4-FFF2-40B4-BE49-F238E27FC236}">
                <a16:creationId xmlns:a16="http://schemas.microsoft.com/office/drawing/2014/main" id="{462C7E0A-62A3-48D1-8655-51616662CE26}"/>
              </a:ext>
            </a:extLst>
          </p:cNvPr>
          <p:cNvGrpSpPr>
            <a:grpSpLocks/>
          </p:cNvGrpSpPr>
          <p:nvPr/>
        </p:nvGrpSpPr>
        <p:grpSpPr bwMode="auto">
          <a:xfrm>
            <a:off x="1116013" y="723900"/>
            <a:ext cx="5976937" cy="457200"/>
            <a:chOff x="340" y="1616"/>
            <a:chExt cx="3765" cy="288"/>
          </a:xfrm>
        </p:grpSpPr>
        <p:sp>
          <p:nvSpPr>
            <p:cNvPr id="26650" name="Text Box 0">
              <a:extLst>
                <a:ext uri="{FF2B5EF4-FFF2-40B4-BE49-F238E27FC236}">
                  <a16:creationId xmlns:a16="http://schemas.microsoft.com/office/drawing/2014/main" id="{DFD0D2E1-1437-40FA-8858-A6C739A1E281}"/>
                </a:ext>
              </a:extLst>
            </p:cNvPr>
            <p:cNvSpPr txBox="1">
              <a:spLocks noChangeArrowheads="1"/>
            </p:cNvSpPr>
            <p:nvPr/>
          </p:nvSpPr>
          <p:spPr bwMode="auto">
            <a:xfrm>
              <a:off x="340" y="1616"/>
              <a:ext cx="37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CC3300"/>
                  </a:solidFill>
                  <a:latin typeface="Times New Roman" panose="02020603050405020304" pitchFamily="18" charset="0"/>
                </a:rPr>
                <a:t>定理</a:t>
              </a:r>
              <a:r>
                <a:rPr kumimoji="1" lang="en-US" altLang="zh-CN" sz="2400" b="1">
                  <a:solidFill>
                    <a:srgbClr val="CC3300"/>
                  </a:solidFill>
                  <a:latin typeface="Times New Roman" panose="02020603050405020304" pitchFamily="18" charset="0"/>
                </a:rPr>
                <a:t>4</a:t>
              </a:r>
              <a:r>
                <a:rPr lang="en-US" altLang="zh-CN" sz="2400"/>
                <a:t>	</a:t>
              </a:r>
              <a:r>
                <a:rPr kumimoji="1" lang="en-US" altLang="zh-CN" sz="2400" b="1">
                  <a:solidFill>
                    <a:srgbClr val="0033CC"/>
                  </a:solidFill>
                  <a:latin typeface="Times New Roman" panose="02020603050405020304" pitchFamily="18" charset="0"/>
                </a:rPr>
                <a:t>A+A·B = A+B ;	A·(A+B) = A·B</a:t>
              </a:r>
            </a:p>
          </p:txBody>
        </p:sp>
        <p:sp>
          <p:nvSpPr>
            <p:cNvPr id="26651" name="Line 2">
              <a:extLst>
                <a:ext uri="{FF2B5EF4-FFF2-40B4-BE49-F238E27FC236}">
                  <a16:creationId xmlns:a16="http://schemas.microsoft.com/office/drawing/2014/main" id="{BC64085D-A9CE-4192-85F6-2A41042A9459}"/>
                </a:ext>
              </a:extLst>
            </p:cNvPr>
            <p:cNvSpPr>
              <a:spLocks noChangeShapeType="1"/>
            </p:cNvSpPr>
            <p:nvPr/>
          </p:nvSpPr>
          <p:spPr bwMode="auto">
            <a:xfrm>
              <a:off x="1210" y="1661"/>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52" name="Line 3">
              <a:extLst>
                <a:ext uri="{FF2B5EF4-FFF2-40B4-BE49-F238E27FC236}">
                  <a16:creationId xmlns:a16="http://schemas.microsoft.com/office/drawing/2014/main" id="{B30553B9-A054-46C4-94B5-B56C89E4BC13}"/>
                </a:ext>
              </a:extLst>
            </p:cNvPr>
            <p:cNvSpPr>
              <a:spLocks noChangeShapeType="1"/>
            </p:cNvSpPr>
            <p:nvPr/>
          </p:nvSpPr>
          <p:spPr bwMode="auto">
            <a:xfrm>
              <a:off x="2925" y="1661"/>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25607" name="Group 7">
            <a:extLst>
              <a:ext uri="{FF2B5EF4-FFF2-40B4-BE49-F238E27FC236}">
                <a16:creationId xmlns:a16="http://schemas.microsoft.com/office/drawing/2014/main" id="{05D1EB5E-41CD-4386-8667-79281CC8FE72}"/>
              </a:ext>
            </a:extLst>
          </p:cNvPr>
          <p:cNvGrpSpPr>
            <a:grpSpLocks/>
          </p:cNvGrpSpPr>
          <p:nvPr/>
        </p:nvGrpSpPr>
        <p:grpSpPr bwMode="auto">
          <a:xfrm>
            <a:off x="1117600" y="1300163"/>
            <a:ext cx="6478588" cy="1552575"/>
            <a:chOff x="341" y="1979"/>
            <a:chExt cx="4081" cy="978"/>
          </a:xfrm>
        </p:grpSpPr>
        <p:sp>
          <p:nvSpPr>
            <p:cNvPr id="26647" name="Text Box 1">
              <a:extLst>
                <a:ext uri="{FF2B5EF4-FFF2-40B4-BE49-F238E27FC236}">
                  <a16:creationId xmlns:a16="http://schemas.microsoft.com/office/drawing/2014/main" id="{54C21439-822B-4243-8EAC-1FF1344A7247}"/>
                </a:ext>
              </a:extLst>
            </p:cNvPr>
            <p:cNvSpPr txBox="1">
              <a:spLocks noChangeArrowheads="1"/>
            </p:cNvSpPr>
            <p:nvPr/>
          </p:nvSpPr>
          <p:spPr bwMode="auto">
            <a:xfrm>
              <a:off x="341" y="1979"/>
              <a:ext cx="4081" cy="978"/>
            </a:xfrm>
            <a:prstGeom prst="rect">
              <a:avLst/>
            </a:prstGeom>
            <a:gradFill rotWithShape="1">
              <a:gsLst>
                <a:gs pos="0">
                  <a:srgbClr val="767647"/>
                </a:gs>
                <a:gs pos="50000">
                  <a:srgbClr val="FFFF99"/>
                </a:gs>
                <a:gs pos="100000">
                  <a:srgbClr val="767647"/>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993300"/>
                  </a:solidFill>
                  <a:latin typeface="Times New Roman" panose="02020603050405020304" pitchFamily="18" charset="0"/>
                </a:rPr>
                <a:t>证明</a:t>
              </a:r>
              <a:r>
                <a:rPr lang="zh-CN" altLang="en-US" sz="2400"/>
                <a:t>	</a:t>
              </a:r>
              <a:r>
                <a:rPr lang="en-US" altLang="zh-CN" sz="2400"/>
                <a:t>A+A·B = (A+A) ·(A+B)	</a:t>
              </a:r>
              <a:r>
                <a:rPr lang="zh-CN" altLang="en-US" sz="2400"/>
                <a:t>公理</a:t>
              </a:r>
              <a:r>
                <a:rPr lang="en-US" altLang="zh-CN" sz="2400"/>
                <a:t>3</a:t>
              </a:r>
            </a:p>
            <a:p>
              <a:pPr>
                <a:spcBef>
                  <a:spcPct val="50000"/>
                </a:spcBef>
              </a:pPr>
              <a:r>
                <a:rPr lang="en-US" altLang="zh-CN" sz="2400"/>
                <a:t>	           = 1·(A+B)		</a:t>
              </a:r>
              <a:r>
                <a:rPr lang="zh-CN" altLang="en-US" sz="2400"/>
                <a:t>公理</a:t>
              </a:r>
              <a:r>
                <a:rPr lang="en-US" altLang="zh-CN" sz="2400"/>
                <a:t>5</a:t>
              </a:r>
            </a:p>
            <a:p>
              <a:pPr>
                <a:spcBef>
                  <a:spcPct val="50000"/>
                </a:spcBef>
              </a:pPr>
              <a:r>
                <a:rPr lang="en-US" altLang="zh-CN" sz="2400"/>
                <a:t>	           = A+B			</a:t>
              </a:r>
              <a:r>
                <a:rPr lang="zh-CN" altLang="en-US" sz="2400"/>
                <a:t>公理</a:t>
              </a:r>
              <a:r>
                <a:rPr lang="en-US" altLang="zh-CN" sz="2400"/>
                <a:t>4</a:t>
              </a:r>
            </a:p>
          </p:txBody>
        </p:sp>
        <p:sp>
          <p:nvSpPr>
            <p:cNvPr id="26648" name="Line 4">
              <a:extLst>
                <a:ext uri="{FF2B5EF4-FFF2-40B4-BE49-F238E27FC236}">
                  <a16:creationId xmlns:a16="http://schemas.microsoft.com/office/drawing/2014/main" id="{B389EBD1-AE3E-49C8-A67A-BB7BBEC0364A}"/>
                </a:ext>
              </a:extLst>
            </p:cNvPr>
            <p:cNvSpPr>
              <a:spLocks noChangeShapeType="1"/>
            </p:cNvSpPr>
            <p:nvPr/>
          </p:nvSpPr>
          <p:spPr bwMode="auto">
            <a:xfrm>
              <a:off x="1202" y="2024"/>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49" name="Line 5">
              <a:extLst>
                <a:ext uri="{FF2B5EF4-FFF2-40B4-BE49-F238E27FC236}">
                  <a16:creationId xmlns:a16="http://schemas.microsoft.com/office/drawing/2014/main" id="{9F0B160E-1D36-4E9B-874E-8D3D68AE6EA6}"/>
                </a:ext>
              </a:extLst>
            </p:cNvPr>
            <p:cNvSpPr>
              <a:spLocks noChangeShapeType="1"/>
            </p:cNvSpPr>
            <p:nvPr/>
          </p:nvSpPr>
          <p:spPr bwMode="auto">
            <a:xfrm>
              <a:off x="2018" y="2024"/>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25638" name="Group 38">
            <a:extLst>
              <a:ext uri="{FF2B5EF4-FFF2-40B4-BE49-F238E27FC236}">
                <a16:creationId xmlns:a16="http://schemas.microsoft.com/office/drawing/2014/main" id="{6155E680-C9CA-46B4-B66B-E943789DE982}"/>
              </a:ext>
            </a:extLst>
          </p:cNvPr>
          <p:cNvGrpSpPr>
            <a:grpSpLocks/>
          </p:cNvGrpSpPr>
          <p:nvPr/>
        </p:nvGrpSpPr>
        <p:grpSpPr bwMode="auto">
          <a:xfrm>
            <a:off x="1116013" y="3500438"/>
            <a:ext cx="8027987" cy="2647950"/>
            <a:chOff x="703" y="2205"/>
            <a:chExt cx="5057" cy="1668"/>
          </a:xfrm>
        </p:grpSpPr>
        <p:sp>
          <p:nvSpPr>
            <p:cNvPr id="26636" name="Text Box 8">
              <a:extLst>
                <a:ext uri="{FF2B5EF4-FFF2-40B4-BE49-F238E27FC236}">
                  <a16:creationId xmlns:a16="http://schemas.microsoft.com/office/drawing/2014/main" id="{DB84A996-1711-43DE-A6A5-9526E0C49F0E}"/>
                </a:ext>
              </a:extLst>
            </p:cNvPr>
            <p:cNvSpPr txBox="1">
              <a:spLocks noChangeArrowheads="1"/>
            </p:cNvSpPr>
            <p:nvPr/>
          </p:nvSpPr>
          <p:spPr bwMode="auto">
            <a:xfrm>
              <a:off x="703" y="2205"/>
              <a:ext cx="5057"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993300"/>
                  </a:solidFill>
                  <a:latin typeface="Times New Roman" panose="02020603050405020304" pitchFamily="18" charset="0"/>
                </a:rPr>
                <a:t>证明</a:t>
              </a:r>
              <a:r>
                <a:rPr lang="zh-CN" altLang="en-US" sz="2400"/>
                <a:t>	令	</a:t>
              </a:r>
              <a:r>
                <a:rPr lang="en-US" altLang="zh-CN" sz="2400"/>
                <a:t>A=X</a:t>
              </a:r>
            </a:p>
            <a:p>
              <a:pPr>
                <a:spcBef>
                  <a:spcPct val="50000"/>
                </a:spcBef>
              </a:pPr>
              <a:r>
                <a:rPr lang="en-US" altLang="zh-CN" sz="2400"/>
                <a:t>	</a:t>
              </a:r>
              <a:r>
                <a:rPr lang="zh-CN" altLang="en-US" sz="2400"/>
                <a:t>因而	 </a:t>
              </a:r>
              <a:r>
                <a:rPr lang="en-US" altLang="zh-CN" sz="2400"/>
                <a:t>X</a:t>
              </a:r>
              <a:r>
                <a:rPr lang="en-US" altLang="zh-CN"/>
                <a:t>·</a:t>
              </a:r>
              <a:r>
                <a:rPr lang="en-US" altLang="zh-CN" sz="2400"/>
                <a:t>A = 0	    X</a:t>
              </a:r>
              <a:r>
                <a:rPr lang="en-US" altLang="zh-CN"/>
                <a:t>+</a:t>
              </a:r>
              <a:r>
                <a:rPr lang="en-US" altLang="zh-CN" sz="2400"/>
                <a:t>A = 1	</a:t>
              </a:r>
              <a:r>
                <a:rPr lang="zh-CN" altLang="en-US" sz="2400"/>
                <a:t>公理</a:t>
              </a:r>
              <a:r>
                <a:rPr lang="en-US" altLang="zh-CN" sz="2400"/>
                <a:t>5</a:t>
              </a:r>
            </a:p>
            <a:p>
              <a:pPr>
                <a:spcBef>
                  <a:spcPct val="50000"/>
                </a:spcBef>
              </a:pPr>
              <a:r>
                <a:rPr lang="en-US" altLang="zh-CN" sz="2400"/>
                <a:t>	</a:t>
              </a:r>
              <a:r>
                <a:rPr lang="zh-CN" altLang="en-US" sz="2400"/>
                <a:t>但是	 </a:t>
              </a:r>
              <a:r>
                <a:rPr lang="en-US" altLang="zh-CN" sz="2400"/>
                <a:t>A·A = 0	    A+A = 1	</a:t>
              </a:r>
              <a:r>
                <a:rPr lang="zh-CN" altLang="en-US" sz="2400"/>
                <a:t>公理</a:t>
              </a:r>
              <a:r>
                <a:rPr lang="en-US" altLang="zh-CN" sz="2400"/>
                <a:t>5</a:t>
              </a:r>
            </a:p>
            <a:p>
              <a:pPr>
                <a:spcBef>
                  <a:spcPct val="50000"/>
                </a:spcBef>
              </a:pPr>
              <a:r>
                <a:rPr lang="zh-CN" altLang="en-US" sz="2400"/>
                <a:t>由于</a:t>
              </a:r>
              <a:r>
                <a:rPr lang="en-US" altLang="zh-CN" sz="2400"/>
                <a:t>X</a:t>
              </a:r>
              <a:r>
                <a:rPr lang="zh-CN" altLang="en-US" sz="2400"/>
                <a:t>和</a:t>
              </a:r>
              <a:r>
                <a:rPr lang="en-US" altLang="zh-CN" sz="2400"/>
                <a:t>A</a:t>
              </a:r>
              <a:r>
                <a:rPr lang="zh-CN" altLang="en-US" sz="2400"/>
                <a:t>都满足公理</a:t>
              </a:r>
              <a:r>
                <a:rPr lang="en-US" altLang="zh-CN" sz="2400"/>
                <a:t>5</a:t>
              </a:r>
              <a:r>
                <a:rPr lang="zh-CN" altLang="en-US" sz="2400"/>
                <a:t>，根据公理</a:t>
              </a:r>
              <a:r>
                <a:rPr lang="en-US" altLang="zh-CN" sz="2400"/>
                <a:t>5</a:t>
              </a:r>
              <a:r>
                <a:rPr lang="zh-CN" altLang="en-US" sz="2400"/>
                <a:t>的唯一性，得到：</a:t>
              </a:r>
              <a:r>
                <a:rPr lang="en-US" altLang="zh-CN" sz="2400"/>
                <a:t>A=X</a:t>
              </a:r>
            </a:p>
            <a:p>
              <a:pPr>
                <a:spcBef>
                  <a:spcPct val="50000"/>
                </a:spcBef>
              </a:pPr>
              <a:r>
                <a:rPr lang="en-US" altLang="zh-CN" sz="2400"/>
                <a:t>	</a:t>
              </a:r>
              <a:r>
                <a:rPr lang="zh-CN" altLang="en-US" sz="2400"/>
                <a:t>由于	</a:t>
              </a:r>
              <a:r>
                <a:rPr lang="en-US" altLang="zh-CN" sz="2400"/>
                <a:t>A=X</a:t>
              </a:r>
              <a:r>
                <a:rPr lang="zh-CN" altLang="en-US" sz="2400"/>
                <a:t>，所以</a:t>
              </a:r>
              <a:r>
                <a:rPr lang="en-US" altLang="zh-CN" sz="2400"/>
                <a:t>A=A</a:t>
              </a:r>
            </a:p>
          </p:txBody>
        </p:sp>
        <p:sp>
          <p:nvSpPr>
            <p:cNvPr id="26637" name="Line 9">
              <a:extLst>
                <a:ext uri="{FF2B5EF4-FFF2-40B4-BE49-F238E27FC236}">
                  <a16:creationId xmlns:a16="http://schemas.microsoft.com/office/drawing/2014/main" id="{C2D96AA5-AD51-4ADA-8C49-DCD80E69DD11}"/>
                </a:ext>
              </a:extLst>
            </p:cNvPr>
            <p:cNvSpPr>
              <a:spLocks noChangeShapeType="1"/>
            </p:cNvSpPr>
            <p:nvPr/>
          </p:nvSpPr>
          <p:spPr bwMode="auto">
            <a:xfrm>
              <a:off x="1904" y="2251"/>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38" name="Line 10">
              <a:extLst>
                <a:ext uri="{FF2B5EF4-FFF2-40B4-BE49-F238E27FC236}">
                  <a16:creationId xmlns:a16="http://schemas.microsoft.com/office/drawing/2014/main" id="{124F3B41-40EA-4435-AB4E-5E3B8ABDC544}"/>
                </a:ext>
              </a:extLst>
            </p:cNvPr>
            <p:cNvSpPr>
              <a:spLocks noChangeShapeType="1"/>
            </p:cNvSpPr>
            <p:nvPr/>
          </p:nvSpPr>
          <p:spPr bwMode="auto">
            <a:xfrm>
              <a:off x="1911" y="2221"/>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39" name="Line 11">
              <a:extLst>
                <a:ext uri="{FF2B5EF4-FFF2-40B4-BE49-F238E27FC236}">
                  <a16:creationId xmlns:a16="http://schemas.microsoft.com/office/drawing/2014/main" id="{DCD9275B-FDA1-4C2C-B0BC-846B2F525973}"/>
                </a:ext>
              </a:extLst>
            </p:cNvPr>
            <p:cNvSpPr>
              <a:spLocks noChangeShapeType="1"/>
            </p:cNvSpPr>
            <p:nvPr/>
          </p:nvSpPr>
          <p:spPr bwMode="auto">
            <a:xfrm>
              <a:off x="2117" y="2598"/>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40" name="Line 12">
              <a:extLst>
                <a:ext uri="{FF2B5EF4-FFF2-40B4-BE49-F238E27FC236}">
                  <a16:creationId xmlns:a16="http://schemas.microsoft.com/office/drawing/2014/main" id="{AF26ED8C-7057-46E7-9183-747002AD8334}"/>
                </a:ext>
              </a:extLst>
            </p:cNvPr>
            <p:cNvSpPr>
              <a:spLocks noChangeShapeType="1"/>
            </p:cNvSpPr>
            <p:nvPr/>
          </p:nvSpPr>
          <p:spPr bwMode="auto">
            <a:xfrm>
              <a:off x="3486" y="2584"/>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41" name="Line 13">
              <a:extLst>
                <a:ext uri="{FF2B5EF4-FFF2-40B4-BE49-F238E27FC236}">
                  <a16:creationId xmlns:a16="http://schemas.microsoft.com/office/drawing/2014/main" id="{025AEA74-8A4B-403C-8165-88B3097903BD}"/>
                </a:ext>
              </a:extLst>
            </p:cNvPr>
            <p:cNvSpPr>
              <a:spLocks noChangeShapeType="1"/>
            </p:cNvSpPr>
            <p:nvPr/>
          </p:nvSpPr>
          <p:spPr bwMode="auto">
            <a:xfrm>
              <a:off x="2133" y="2931"/>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42" name="Line 14">
              <a:extLst>
                <a:ext uri="{FF2B5EF4-FFF2-40B4-BE49-F238E27FC236}">
                  <a16:creationId xmlns:a16="http://schemas.microsoft.com/office/drawing/2014/main" id="{B384A7AF-8E2A-4FB6-B808-A5BCF55DA741}"/>
                </a:ext>
              </a:extLst>
            </p:cNvPr>
            <p:cNvSpPr>
              <a:spLocks noChangeShapeType="1"/>
            </p:cNvSpPr>
            <p:nvPr/>
          </p:nvSpPr>
          <p:spPr bwMode="auto">
            <a:xfrm>
              <a:off x="3515" y="2931"/>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43" name="Line 15">
              <a:extLst>
                <a:ext uri="{FF2B5EF4-FFF2-40B4-BE49-F238E27FC236}">
                  <a16:creationId xmlns:a16="http://schemas.microsoft.com/office/drawing/2014/main" id="{BB5BC1CE-AEC1-48B6-8160-DA7ABF0CBBAB}"/>
                </a:ext>
              </a:extLst>
            </p:cNvPr>
            <p:cNvSpPr>
              <a:spLocks noChangeShapeType="1"/>
            </p:cNvSpPr>
            <p:nvPr/>
          </p:nvSpPr>
          <p:spPr bwMode="auto">
            <a:xfrm>
              <a:off x="1906" y="3628"/>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44" name="Line 16">
              <a:extLst>
                <a:ext uri="{FF2B5EF4-FFF2-40B4-BE49-F238E27FC236}">
                  <a16:creationId xmlns:a16="http://schemas.microsoft.com/office/drawing/2014/main" id="{C96239A0-88C7-454C-A543-206D5BCF1F65}"/>
                </a:ext>
              </a:extLst>
            </p:cNvPr>
            <p:cNvSpPr>
              <a:spLocks noChangeShapeType="1"/>
            </p:cNvSpPr>
            <p:nvPr/>
          </p:nvSpPr>
          <p:spPr bwMode="auto">
            <a:xfrm>
              <a:off x="1905" y="3598"/>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45" name="Line 17">
              <a:extLst>
                <a:ext uri="{FF2B5EF4-FFF2-40B4-BE49-F238E27FC236}">
                  <a16:creationId xmlns:a16="http://schemas.microsoft.com/office/drawing/2014/main" id="{E7F74038-2344-491E-9ABE-CA1A54E8AED3}"/>
                </a:ext>
              </a:extLst>
            </p:cNvPr>
            <p:cNvSpPr>
              <a:spLocks noChangeShapeType="1"/>
            </p:cNvSpPr>
            <p:nvPr/>
          </p:nvSpPr>
          <p:spPr bwMode="auto">
            <a:xfrm>
              <a:off x="2844" y="3634"/>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646" name="Line 18">
              <a:extLst>
                <a:ext uri="{FF2B5EF4-FFF2-40B4-BE49-F238E27FC236}">
                  <a16:creationId xmlns:a16="http://schemas.microsoft.com/office/drawing/2014/main" id="{DF841AAD-20F2-4296-A55B-B9CCA745A893}"/>
                </a:ext>
              </a:extLst>
            </p:cNvPr>
            <p:cNvSpPr>
              <a:spLocks noChangeShapeType="1"/>
            </p:cNvSpPr>
            <p:nvPr/>
          </p:nvSpPr>
          <p:spPr bwMode="auto">
            <a:xfrm>
              <a:off x="2843" y="3604"/>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25625" name="Group 25">
            <a:extLst>
              <a:ext uri="{FF2B5EF4-FFF2-40B4-BE49-F238E27FC236}">
                <a16:creationId xmlns:a16="http://schemas.microsoft.com/office/drawing/2014/main" id="{0F8072FA-09ED-48D0-9141-C0BEE9B32D75}"/>
              </a:ext>
            </a:extLst>
          </p:cNvPr>
          <p:cNvGrpSpPr>
            <a:grpSpLocks/>
          </p:cNvGrpSpPr>
          <p:nvPr/>
        </p:nvGrpSpPr>
        <p:grpSpPr bwMode="auto">
          <a:xfrm>
            <a:off x="1116013" y="2852738"/>
            <a:ext cx="7315200" cy="566737"/>
            <a:chOff x="703" y="1797"/>
            <a:chExt cx="4608" cy="357"/>
          </a:xfrm>
        </p:grpSpPr>
        <p:sp>
          <p:nvSpPr>
            <p:cNvPr id="26631" name="Text Box 7">
              <a:extLst>
                <a:ext uri="{FF2B5EF4-FFF2-40B4-BE49-F238E27FC236}">
                  <a16:creationId xmlns:a16="http://schemas.microsoft.com/office/drawing/2014/main" id="{8319E188-8F6E-4351-8AC8-1807967FCE2D}"/>
                </a:ext>
              </a:extLst>
            </p:cNvPr>
            <p:cNvSpPr txBox="1">
              <a:spLocks noChangeArrowheads="1"/>
            </p:cNvSpPr>
            <p:nvPr/>
          </p:nvSpPr>
          <p:spPr bwMode="auto">
            <a:xfrm>
              <a:off x="703" y="1866"/>
              <a:ext cx="46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1600" algn="l"/>
                </a:tabLst>
                <a:defRPr>
                  <a:solidFill>
                    <a:schemeClr val="tx1"/>
                  </a:solidFill>
                  <a:latin typeface="Arial" panose="020B0604020202020204" pitchFamily="34" charset="0"/>
                  <a:ea typeface="宋体" panose="02010600030101010101" pitchFamily="2" charset="-122"/>
                </a:defRPr>
              </a:lvl1pPr>
              <a:lvl2pPr marL="742950" indent="-285750">
                <a:tabLst>
                  <a:tab pos="101600" algn="l"/>
                </a:tabLst>
                <a:defRPr>
                  <a:solidFill>
                    <a:schemeClr val="tx1"/>
                  </a:solidFill>
                  <a:latin typeface="Arial" panose="020B0604020202020204" pitchFamily="34" charset="0"/>
                  <a:ea typeface="宋体" panose="02010600030101010101" pitchFamily="2" charset="-122"/>
                </a:defRPr>
              </a:lvl2pPr>
              <a:lvl3pPr marL="1143000" indent="-228600">
                <a:tabLst>
                  <a:tab pos="101600" algn="l"/>
                </a:tabLst>
                <a:defRPr>
                  <a:solidFill>
                    <a:schemeClr val="tx1"/>
                  </a:solidFill>
                  <a:latin typeface="Arial" panose="020B0604020202020204" pitchFamily="34" charset="0"/>
                  <a:ea typeface="宋体" panose="02010600030101010101" pitchFamily="2" charset="-122"/>
                </a:defRPr>
              </a:lvl3pPr>
              <a:lvl4pPr marL="1600200" indent="-228600">
                <a:tabLst>
                  <a:tab pos="101600" algn="l"/>
                </a:tabLst>
                <a:defRPr>
                  <a:solidFill>
                    <a:schemeClr val="tx1"/>
                  </a:solidFill>
                  <a:latin typeface="Arial" panose="020B0604020202020204" pitchFamily="34" charset="0"/>
                  <a:ea typeface="宋体" panose="02010600030101010101" pitchFamily="2" charset="-122"/>
                </a:defRPr>
              </a:lvl4pPr>
              <a:lvl5pPr marL="2057400" indent="-228600">
                <a:tabLst>
                  <a:tab pos="10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CC3300"/>
                  </a:solidFill>
                  <a:latin typeface="Times New Roman" panose="02020603050405020304" pitchFamily="18" charset="0"/>
                </a:rPr>
                <a:t>定理</a:t>
              </a:r>
              <a:r>
                <a:rPr kumimoji="1" lang="en-US" altLang="zh-CN" sz="2400" b="1">
                  <a:solidFill>
                    <a:srgbClr val="CC3300"/>
                  </a:solidFill>
                  <a:latin typeface="Times New Roman" panose="02020603050405020304" pitchFamily="18" charset="0"/>
                </a:rPr>
                <a:t>5</a:t>
              </a:r>
              <a:r>
                <a:rPr kumimoji="1" lang="en-US" altLang="zh-CN" sz="2400" b="1">
                  <a:solidFill>
                    <a:srgbClr val="FF6600"/>
                  </a:solidFill>
                  <a:latin typeface="Times New Roman" panose="02020603050405020304" pitchFamily="18" charset="0"/>
                </a:rPr>
                <a:t> </a:t>
              </a:r>
              <a:r>
                <a:rPr kumimoji="1" lang="zh-CN" altLang="en-US" sz="2400" b="1">
                  <a:solidFill>
                    <a:srgbClr val="FF6600"/>
                  </a:solidFill>
                  <a:latin typeface="Times New Roman" panose="02020603050405020304" pitchFamily="18" charset="0"/>
                </a:rPr>
                <a:t>　</a:t>
              </a:r>
              <a:r>
                <a:rPr kumimoji="1" lang="zh-CN" altLang="en-US" sz="2400" b="1">
                  <a:solidFill>
                    <a:schemeClr val="accent2"/>
                  </a:solidFill>
                  <a:latin typeface="Times New Roman" panose="02020603050405020304" pitchFamily="18" charset="0"/>
                </a:rPr>
                <a:t>　</a:t>
              </a:r>
              <a:r>
                <a:rPr kumimoji="1" lang="en-US" altLang="zh-CN" sz="2400" b="1">
                  <a:solidFill>
                    <a:schemeClr val="accent2"/>
                  </a:solidFill>
                  <a:latin typeface="Times New Roman" panose="02020603050405020304" pitchFamily="18" charset="0"/>
                </a:rPr>
                <a:t>= A</a:t>
              </a:r>
              <a:r>
                <a:rPr kumimoji="1" lang="en-US" altLang="zh-CN" sz="2400">
                  <a:latin typeface="Times New Roman" panose="02020603050405020304" pitchFamily="18" charset="0"/>
                </a:rPr>
                <a:t> </a:t>
              </a:r>
            </a:p>
          </p:txBody>
        </p:sp>
        <p:sp>
          <p:nvSpPr>
            <p:cNvPr id="26632" name="AutoShape 20">
              <a:extLst>
                <a:ext uri="{FF2B5EF4-FFF2-40B4-BE49-F238E27FC236}">
                  <a16:creationId xmlns:a16="http://schemas.microsoft.com/office/drawing/2014/main" id="{3E741697-96D8-4B3A-B5AC-BD6C7E7AE4DA}"/>
                </a:ext>
              </a:extLst>
            </p:cNvPr>
            <p:cNvSpPr>
              <a:spLocks noChangeAspect="1" noChangeArrowheads="1" noTextEdit="1"/>
            </p:cNvSpPr>
            <p:nvPr/>
          </p:nvSpPr>
          <p:spPr bwMode="auto">
            <a:xfrm>
              <a:off x="1465" y="1797"/>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33" name="Line 22">
              <a:extLst>
                <a:ext uri="{FF2B5EF4-FFF2-40B4-BE49-F238E27FC236}">
                  <a16:creationId xmlns:a16="http://schemas.microsoft.com/office/drawing/2014/main" id="{1646512C-96AE-4B77-B75B-F0BB8C2CDC51}"/>
                </a:ext>
              </a:extLst>
            </p:cNvPr>
            <p:cNvSpPr>
              <a:spLocks noChangeShapeType="1"/>
            </p:cNvSpPr>
            <p:nvPr/>
          </p:nvSpPr>
          <p:spPr bwMode="auto">
            <a:xfrm>
              <a:off x="1500" y="1841"/>
              <a:ext cx="142" cy="1"/>
            </a:xfrm>
            <a:prstGeom prst="line">
              <a:avLst/>
            </a:prstGeom>
            <a:noFill/>
            <a:ln w="14288">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4" name="Line 23">
              <a:extLst>
                <a:ext uri="{FF2B5EF4-FFF2-40B4-BE49-F238E27FC236}">
                  <a16:creationId xmlns:a16="http://schemas.microsoft.com/office/drawing/2014/main" id="{895E6A25-97CF-47F6-93EC-756556D2F3C2}"/>
                </a:ext>
              </a:extLst>
            </p:cNvPr>
            <p:cNvSpPr>
              <a:spLocks noChangeShapeType="1"/>
            </p:cNvSpPr>
            <p:nvPr/>
          </p:nvSpPr>
          <p:spPr bwMode="auto">
            <a:xfrm>
              <a:off x="1500" y="1867"/>
              <a:ext cx="142" cy="1"/>
            </a:xfrm>
            <a:prstGeom prst="line">
              <a:avLst/>
            </a:prstGeom>
            <a:noFill/>
            <a:ln w="14288">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5" name="Rectangle 24">
              <a:extLst>
                <a:ext uri="{FF2B5EF4-FFF2-40B4-BE49-F238E27FC236}">
                  <a16:creationId xmlns:a16="http://schemas.microsoft.com/office/drawing/2014/main" id="{AFF21122-25A7-430E-90A7-DF62E1350EF4}"/>
                </a:ext>
              </a:extLst>
            </p:cNvPr>
            <p:cNvSpPr>
              <a:spLocks noChangeArrowheads="1"/>
            </p:cNvSpPr>
            <p:nvPr/>
          </p:nvSpPr>
          <p:spPr bwMode="auto">
            <a:xfrm>
              <a:off x="1496" y="1889"/>
              <a:ext cx="1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600">
                  <a:solidFill>
                    <a:schemeClr val="accent2"/>
                  </a:solidFill>
                  <a:latin typeface="Times New Roman" panose="02020603050405020304" pitchFamily="18" charset="0"/>
                </a:rPr>
                <a:t>A</a:t>
              </a:r>
              <a:endParaRPr lang="en-US" altLang="zh-CN">
                <a:solidFill>
                  <a:schemeClr val="accent2"/>
                </a:solidFill>
              </a:endParaRPr>
            </a:p>
          </p:txBody>
        </p:sp>
      </p:grpSp>
      <p:sp>
        <p:nvSpPr>
          <p:cNvPr id="28" name="文本框 27">
            <a:extLst>
              <a:ext uri="{FF2B5EF4-FFF2-40B4-BE49-F238E27FC236}">
                <a16:creationId xmlns:a16="http://schemas.microsoft.com/office/drawing/2014/main" id="{76AFFA91-E84C-4029-94CC-174678FBF8F0}"/>
              </a:ext>
            </a:extLst>
          </p:cNvPr>
          <p:cNvSpPr txBox="1"/>
          <p:nvPr/>
        </p:nvSpPr>
        <p:spPr>
          <a:xfrm>
            <a:off x="5641975" y="2959100"/>
            <a:ext cx="2646363" cy="831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zh-CN" altLang="en-US" sz="2400" dirty="0"/>
              <a:t>反变量的吸收：</a:t>
            </a:r>
            <a:endParaRPr lang="en-US" altLang="zh-CN" sz="2400" dirty="0"/>
          </a:p>
          <a:p>
            <a:pPr>
              <a:defRPr/>
            </a:pPr>
            <a:r>
              <a:rPr lang="zh-CN" altLang="en-US" sz="2400" dirty="0"/>
              <a:t>长中含反，去掉反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5638"/>
                                        </p:tgtEl>
                                        <p:attrNameLst>
                                          <p:attrName>style.visibility</p:attrName>
                                        </p:attrNameLst>
                                      </p:cBhvr>
                                      <p:to>
                                        <p:strVal val="visible"/>
                                      </p:to>
                                    </p:set>
                                    <p:anim calcmode="lin" valueType="num">
                                      <p:cBhvr additive="base">
                                        <p:cTn id="19" dur="500" fill="hold"/>
                                        <p:tgtEl>
                                          <p:spTgt spid="25638"/>
                                        </p:tgtEl>
                                        <p:attrNameLst>
                                          <p:attrName>ppt_x</p:attrName>
                                        </p:attrNameLst>
                                      </p:cBhvr>
                                      <p:tavLst>
                                        <p:tav tm="0">
                                          <p:val>
                                            <p:strVal val="#ppt_x"/>
                                          </p:val>
                                        </p:tav>
                                        <p:tav tm="100000">
                                          <p:val>
                                            <p:strVal val="#ppt_x"/>
                                          </p:val>
                                        </p:tav>
                                      </p:tavLst>
                                    </p:anim>
                                    <p:anim calcmode="lin" valueType="num">
                                      <p:cBhvr additive="base">
                                        <p:cTn id="20" dur="500" fill="hold"/>
                                        <p:tgtEl>
                                          <p:spTgt spid="256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24">
            <a:extLst>
              <a:ext uri="{FF2B5EF4-FFF2-40B4-BE49-F238E27FC236}">
                <a16:creationId xmlns:a16="http://schemas.microsoft.com/office/drawing/2014/main" id="{E0F09576-7B99-412B-A7FA-36BFA2EE2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5" descr="arrow34">
            <a:hlinkClick r:id="" action="ppaction://hlinkshowjump?jump=previousslide"/>
            <a:extLst>
              <a:ext uri="{FF2B5EF4-FFF2-40B4-BE49-F238E27FC236}">
                <a16:creationId xmlns:a16="http://schemas.microsoft.com/office/drawing/2014/main" id="{E0503DFE-E397-4710-A8CD-33FB6A43A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850" y="6305550"/>
            <a:ext cx="5143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6" descr="arrow35">
            <a:hlinkClick r:id="" action="ppaction://hlinkshowjump?jump=nextslide"/>
            <a:extLst>
              <a:ext uri="{FF2B5EF4-FFF2-40B4-BE49-F238E27FC236}">
                <a16:creationId xmlns:a16="http://schemas.microsoft.com/office/drawing/2014/main" id="{974B28D1-3925-427A-90D8-B14F9DA9E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1050" y="6305550"/>
            <a:ext cx="5143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2EE904A1-855D-488A-AE79-2ED8E1874B7C}"/>
              </a:ext>
            </a:extLst>
          </p:cNvPr>
          <p:cNvSpPr txBox="1"/>
          <p:nvPr/>
        </p:nvSpPr>
        <p:spPr>
          <a:xfrm>
            <a:off x="6753225" y="765175"/>
            <a:ext cx="1108075" cy="46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zh-CN" altLang="en-US" sz="2400" dirty="0"/>
              <a:t>摩根律</a:t>
            </a:r>
          </a:p>
        </p:txBody>
      </p:sp>
    </p:spTree>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8674" name="Group 0">
            <a:extLst>
              <a:ext uri="{FF2B5EF4-FFF2-40B4-BE49-F238E27FC236}">
                <a16:creationId xmlns:a16="http://schemas.microsoft.com/office/drawing/2014/main" id="{D3B36B82-FD49-4E45-9D14-A3914EB1EE79}"/>
              </a:ext>
            </a:extLst>
          </p:cNvPr>
          <p:cNvGrpSpPr>
            <a:grpSpLocks/>
          </p:cNvGrpSpPr>
          <p:nvPr/>
        </p:nvGrpSpPr>
        <p:grpSpPr bwMode="auto">
          <a:xfrm>
            <a:off x="735013" y="1268413"/>
            <a:ext cx="7391400" cy="1006475"/>
            <a:chOff x="463" y="799"/>
            <a:chExt cx="4656" cy="634"/>
          </a:xfrm>
        </p:grpSpPr>
        <p:sp>
          <p:nvSpPr>
            <p:cNvPr id="28676" name="Text Box 5">
              <a:extLst>
                <a:ext uri="{FF2B5EF4-FFF2-40B4-BE49-F238E27FC236}">
                  <a16:creationId xmlns:a16="http://schemas.microsoft.com/office/drawing/2014/main" id="{7ECD1B5C-11F3-4114-81D8-354DF15925CF}"/>
                </a:ext>
              </a:extLst>
            </p:cNvPr>
            <p:cNvSpPr txBox="1">
              <a:spLocks noChangeArrowheads="1"/>
            </p:cNvSpPr>
            <p:nvPr/>
          </p:nvSpPr>
          <p:spPr bwMode="auto">
            <a:xfrm>
              <a:off x="463" y="800"/>
              <a:ext cx="4656"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993300"/>
                  </a:solidFill>
                  <a:latin typeface="Times New Roman" panose="02020603050405020304" pitchFamily="18" charset="0"/>
                </a:rPr>
                <a:t>定理</a:t>
              </a:r>
              <a:r>
                <a:rPr kumimoji="1" lang="en-US" altLang="zh-CN" sz="2400" b="1">
                  <a:solidFill>
                    <a:srgbClr val="993300"/>
                  </a:solidFill>
                  <a:latin typeface="Times New Roman" panose="02020603050405020304" pitchFamily="18" charset="0"/>
                </a:rPr>
                <a:t>7</a:t>
              </a:r>
              <a:r>
                <a:rPr kumimoji="1" lang="zh-CN" altLang="en-US" sz="2400" b="1">
                  <a:solidFill>
                    <a:srgbClr val="FF6600"/>
                  </a:solidFill>
                  <a:latin typeface="Times New Roman" panose="02020603050405020304" pitchFamily="18" charset="0"/>
                </a:rPr>
                <a:t>　　</a:t>
              </a:r>
              <a:r>
                <a:rPr kumimoji="1" lang="en-US" altLang="zh-CN" sz="2400" b="1">
                  <a:latin typeface="Times New Roman" panose="02020603050405020304" pitchFamily="18" charset="0"/>
                </a:rPr>
                <a:t>A·B + A·     = A </a:t>
              </a:r>
            </a:p>
            <a:p>
              <a:pPr eaLnBrk="1" hangingPunct="1">
                <a:spcBef>
                  <a:spcPct val="50000"/>
                </a:spcBef>
              </a:pP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 A + B ) · ( A+    ) = A</a:t>
              </a:r>
              <a:r>
                <a:rPr kumimoji="1" lang="en-US" altLang="zh-CN" sz="2400">
                  <a:latin typeface="Times New Roman" panose="02020603050405020304" pitchFamily="18" charset="0"/>
                </a:rPr>
                <a:t> </a:t>
              </a:r>
            </a:p>
          </p:txBody>
        </p:sp>
        <p:graphicFrame>
          <p:nvGraphicFramePr>
            <p:cNvPr id="28677" name="Object 6">
              <a:extLst>
                <a:ext uri="{FF2B5EF4-FFF2-40B4-BE49-F238E27FC236}">
                  <a16:creationId xmlns:a16="http://schemas.microsoft.com/office/drawing/2014/main" id="{44C647A8-D350-4BCE-A093-CAD65133B648}"/>
                </a:ext>
              </a:extLst>
            </p:cNvPr>
            <p:cNvGraphicFramePr>
              <a:graphicFrameLocks noChangeAspect="1"/>
            </p:cNvGraphicFramePr>
            <p:nvPr/>
          </p:nvGraphicFramePr>
          <p:xfrm>
            <a:off x="2109" y="799"/>
            <a:ext cx="188" cy="251"/>
          </p:xfrm>
          <a:graphic>
            <a:graphicData uri="http://schemas.openxmlformats.org/presentationml/2006/ole">
              <mc:AlternateContent xmlns:mc="http://schemas.openxmlformats.org/markup-compatibility/2006">
                <mc:Choice xmlns:v="urn:schemas-microsoft-com:vml" Requires="v">
                  <p:oleObj name="Equation" r:id="rId2" imgW="152268" imgH="203024" progId="Equation.3">
                    <p:embed/>
                  </p:oleObj>
                </mc:Choice>
                <mc:Fallback>
                  <p:oleObj name="Equation" r:id="rId2" imgW="152268" imgH="203024" progId="Equation.3">
                    <p:embed/>
                    <p:pic>
                      <p:nvPicPr>
                        <p:cNvPr id="0" name="Object 6"/>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2109" y="799"/>
                          <a:ext cx="1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8" name="Object 7">
              <a:extLst>
                <a:ext uri="{FF2B5EF4-FFF2-40B4-BE49-F238E27FC236}">
                  <a16:creationId xmlns:a16="http://schemas.microsoft.com/office/drawing/2014/main" id="{C1E025B1-51D2-4CA9-9704-7421BD145720}"/>
                </a:ext>
              </a:extLst>
            </p:cNvPr>
            <p:cNvGraphicFramePr>
              <a:graphicFrameLocks noChangeAspect="1"/>
            </p:cNvGraphicFramePr>
            <p:nvPr/>
          </p:nvGraphicFramePr>
          <p:xfrm>
            <a:off x="2517" y="1162"/>
            <a:ext cx="188" cy="251"/>
          </p:xfrm>
          <a:graphic>
            <a:graphicData uri="http://schemas.openxmlformats.org/presentationml/2006/ole">
              <mc:AlternateContent xmlns:mc="http://schemas.openxmlformats.org/markup-compatibility/2006">
                <mc:Choice xmlns:v="urn:schemas-microsoft-com:vml" Requires="v">
                  <p:oleObj name="Equation" r:id="rId4" imgW="152268" imgH="203024" progId="Equation.3">
                    <p:embed/>
                  </p:oleObj>
                </mc:Choice>
                <mc:Fallback>
                  <p:oleObj name="Equation" r:id="rId4" imgW="152268" imgH="203024" progId="Equation.3">
                    <p:embed/>
                    <p:pic>
                      <p:nvPicPr>
                        <p:cNvPr id="0" name="Object 7"/>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2517" y="1162"/>
                          <a:ext cx="1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27658" name="Picture 10">
            <a:extLst>
              <a:ext uri="{FF2B5EF4-FFF2-40B4-BE49-F238E27FC236}">
                <a16:creationId xmlns:a16="http://schemas.microsoft.com/office/drawing/2014/main" id="{F584F29F-503A-4FB0-821A-115777DEF465}"/>
              </a:ext>
            </a:extLst>
          </p:cNvPr>
          <p:cNvPicPr>
            <a:picLocks noChangeAspect="1" noChangeArrowheads="1"/>
          </p:cNvPicPr>
          <p:nvPr/>
        </p:nvPicPr>
        <p:blipFill>
          <a:blip r:embed="rId5">
            <a:lum bright="10000"/>
            <a:grayscl/>
            <a:extLst>
              <a:ext uri="{28A0092B-C50C-407E-A947-70E740481C1C}">
                <a14:useLocalDpi xmlns:a14="http://schemas.microsoft.com/office/drawing/2010/main" val="0"/>
              </a:ext>
            </a:extLst>
          </a:blip>
          <a:srcRect/>
          <a:stretch>
            <a:fillRect/>
          </a:stretch>
        </p:blipFill>
        <p:spPr bwMode="auto">
          <a:xfrm>
            <a:off x="915988" y="3109913"/>
            <a:ext cx="6276975" cy="1704975"/>
          </a:xfrm>
          <a:prstGeom prst="rect">
            <a:avLst/>
          </a:prstGeom>
          <a:gradFill rotWithShape="1">
            <a:gsLst>
              <a:gs pos="0">
                <a:srgbClr val="5E7676"/>
              </a:gs>
              <a:gs pos="50000">
                <a:srgbClr val="CCFFFF"/>
              </a:gs>
              <a:gs pos="100000">
                <a:srgbClr val="5E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658"/>
                                        </p:tgtEl>
                                        <p:attrNameLst>
                                          <p:attrName>style.visibility</p:attrName>
                                        </p:attrNameLst>
                                      </p:cBhvr>
                                      <p:to>
                                        <p:strVal val="visible"/>
                                      </p:to>
                                    </p:set>
                                    <p:anim calcmode="lin" valueType="num">
                                      <p:cBhvr additive="base">
                                        <p:cTn id="7" dur="500" fill="hold"/>
                                        <p:tgtEl>
                                          <p:spTgt spid="27658"/>
                                        </p:tgtEl>
                                        <p:attrNameLst>
                                          <p:attrName>ppt_x</p:attrName>
                                        </p:attrNameLst>
                                      </p:cBhvr>
                                      <p:tavLst>
                                        <p:tav tm="0">
                                          <p:val>
                                            <p:strVal val="#ppt_x"/>
                                          </p:val>
                                        </p:tav>
                                        <p:tav tm="100000">
                                          <p:val>
                                            <p:strVal val="#ppt_x"/>
                                          </p:val>
                                        </p:tav>
                                      </p:tavLst>
                                    </p:anim>
                                    <p:anim calcmode="lin" valueType="num">
                                      <p:cBhvr additive="base">
                                        <p:cTn id="8" dur="500" fill="hold"/>
                                        <p:tgtEl>
                                          <p:spTgt spid="27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27B9D1C-F581-442B-A963-6ADC4FA8338D}"/>
              </a:ext>
            </a:extLst>
          </p:cNvPr>
          <p:cNvSpPr>
            <a:spLocks noGrp="1" noChangeArrowheads="1"/>
          </p:cNvSpPr>
          <p:nvPr>
            <p:ph type="title"/>
          </p:nvPr>
        </p:nvSpPr>
        <p:spPr bwMode="auto">
          <a:xfrm>
            <a:off x="457200" y="274638"/>
            <a:ext cx="8229600" cy="11430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1800" b="1">
                <a:latin typeface="宋体" panose="02010600030101010101" pitchFamily="2" charset="-122"/>
              </a:rPr>
              <a:t>第二章   逻辑代数基础</a:t>
            </a:r>
          </a:p>
        </p:txBody>
      </p:sp>
      <p:sp>
        <p:nvSpPr>
          <p:cNvPr id="29699" name="Rectangle 3">
            <a:extLst>
              <a:ext uri="{FF2B5EF4-FFF2-40B4-BE49-F238E27FC236}">
                <a16:creationId xmlns:a16="http://schemas.microsoft.com/office/drawing/2014/main" id="{8C35E3BC-FCF3-41E9-8247-EA499C09B523}"/>
              </a:ext>
            </a:extLst>
          </p:cNvPr>
          <p:cNvSpPr>
            <a:spLocks noGrp="1" noChangeArrowheads="1"/>
          </p:cNvSpPr>
          <p:nvPr>
            <p:ph type="body" idx="1"/>
          </p:nvPr>
        </p:nvSpPr>
        <p:spPr bwMode="auto">
          <a:xfrm>
            <a:off x="457200" y="1600200"/>
            <a:ext cx="8229600" cy="4525963"/>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endParaRPr lang="zh-CN" altLang="zh-CN"/>
          </a:p>
        </p:txBody>
      </p:sp>
      <p:pic>
        <p:nvPicPr>
          <p:cNvPr id="29700" name="Picture 4" descr="26">
            <a:extLst>
              <a:ext uri="{FF2B5EF4-FFF2-40B4-BE49-F238E27FC236}">
                <a16:creationId xmlns:a16="http://schemas.microsoft.com/office/drawing/2014/main" id="{7415DF3C-8405-4E16-A62B-1AC76889F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arrow34">
            <a:hlinkClick r:id="" action="ppaction://hlinkshowjump?jump=previousslide"/>
            <a:extLst>
              <a:ext uri="{FF2B5EF4-FFF2-40B4-BE49-F238E27FC236}">
                <a16:creationId xmlns:a16="http://schemas.microsoft.com/office/drawing/2014/main" id="{35EDB69D-2E5C-4AB2-BACA-E53BF0186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850" y="6305550"/>
            <a:ext cx="5143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descr="arrow35">
            <a:hlinkClick r:id="" action="ppaction://hlinkshowjump?jump=nextslide"/>
            <a:extLst>
              <a:ext uri="{FF2B5EF4-FFF2-40B4-BE49-F238E27FC236}">
                <a16:creationId xmlns:a16="http://schemas.microsoft.com/office/drawing/2014/main" id="{61C371C0-4E24-4C03-8E04-594E5A8B9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1050" y="6305550"/>
            <a:ext cx="5143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96BA564B-8B09-4B8F-A144-B353811DF7FD}"/>
              </a:ext>
            </a:extLst>
          </p:cNvPr>
          <p:cNvSpPr txBox="1"/>
          <p:nvPr/>
        </p:nvSpPr>
        <p:spPr>
          <a:xfrm>
            <a:off x="900113" y="5889625"/>
            <a:ext cx="5256212" cy="830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defRPr/>
            </a:pPr>
            <a:r>
              <a:rPr lang="zh-CN" altLang="en-US" sz="2400" dirty="0"/>
              <a:t>冗余律：</a:t>
            </a:r>
            <a:endParaRPr lang="en-US" altLang="zh-CN" sz="2400" dirty="0"/>
          </a:p>
          <a:p>
            <a:pPr>
              <a:defRPr/>
            </a:pPr>
            <a:r>
              <a:rPr lang="zh-CN" altLang="en-US" sz="2400" dirty="0"/>
              <a:t>混合变量的吸收：正负相对，余全完</a:t>
            </a:r>
          </a:p>
        </p:txBody>
      </p:sp>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Text Box 3">
            <a:extLst>
              <a:ext uri="{FF2B5EF4-FFF2-40B4-BE49-F238E27FC236}">
                <a16:creationId xmlns:a16="http://schemas.microsoft.com/office/drawing/2014/main" id="{85FFDD37-F8B0-417A-92F8-45D43477A15E}"/>
              </a:ext>
            </a:extLst>
          </p:cNvPr>
          <p:cNvSpPr txBox="1">
            <a:spLocks noChangeArrowheads="1"/>
          </p:cNvSpPr>
          <p:nvPr/>
        </p:nvSpPr>
        <p:spPr bwMode="auto">
          <a:xfrm>
            <a:off x="596900" y="774700"/>
            <a:ext cx="3930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宋体" panose="02010600030101010101" pitchFamily="2" charset="-122"/>
                <a:cs typeface="Times New Roman" panose="02020603050405020304" pitchFamily="18" charset="0"/>
              </a:rPr>
              <a:t>2.2.2  </a:t>
            </a:r>
            <a:r>
              <a:rPr kumimoji="1" lang="zh-CN" altLang="en-US" sz="2800" b="1">
                <a:latin typeface="宋体" panose="02010600030101010101" pitchFamily="2" charset="-122"/>
                <a:cs typeface="Times New Roman" panose="02020603050405020304" pitchFamily="18" charset="0"/>
              </a:rPr>
              <a:t>重要规则</a:t>
            </a:r>
            <a:r>
              <a:rPr kumimoji="1" lang="zh-CN" altLang="en-US" sz="2400" b="1">
                <a:latin typeface="宋体" panose="02010600030101010101" pitchFamily="2" charset="-122"/>
                <a:cs typeface="Times New Roman" panose="02020603050405020304" pitchFamily="18" charset="0"/>
              </a:rPr>
              <a:t> </a:t>
            </a:r>
          </a:p>
        </p:txBody>
      </p:sp>
      <p:sp>
        <p:nvSpPr>
          <p:cNvPr id="29701" name="Text Box 5">
            <a:extLst>
              <a:ext uri="{FF2B5EF4-FFF2-40B4-BE49-F238E27FC236}">
                <a16:creationId xmlns:a16="http://schemas.microsoft.com/office/drawing/2014/main" id="{44E76715-320F-45A8-9E6E-E8CE7C88EF2A}"/>
              </a:ext>
            </a:extLst>
          </p:cNvPr>
          <p:cNvSpPr txBox="1">
            <a:spLocks noChangeArrowheads="1"/>
          </p:cNvSpPr>
          <p:nvPr/>
        </p:nvSpPr>
        <p:spPr bwMode="auto">
          <a:xfrm>
            <a:off x="468313" y="1412875"/>
            <a:ext cx="4341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a:t>
            </a:r>
            <a:r>
              <a:rPr kumimoji="1" lang="zh-CN" altLang="en-US" sz="2400" b="1">
                <a:solidFill>
                  <a:srgbClr val="0033CC"/>
                </a:solidFill>
                <a:latin typeface="Times New Roman" panose="02020603050405020304" pitchFamily="18" charset="0"/>
              </a:rPr>
              <a:t>逻辑代数有</a:t>
            </a:r>
            <a:r>
              <a:rPr kumimoji="1" lang="en-US" altLang="zh-CN" sz="2400" b="1">
                <a:solidFill>
                  <a:srgbClr val="0033CC"/>
                </a:solidFill>
                <a:latin typeface="宋体" panose="02010600030101010101" pitchFamily="2" charset="-122"/>
                <a:cs typeface="Times New Roman" panose="02020603050405020304" pitchFamily="18" charset="0"/>
              </a:rPr>
              <a:t>3</a:t>
            </a:r>
            <a:r>
              <a:rPr kumimoji="1" lang="zh-CN" altLang="en-US" sz="2400" b="1">
                <a:solidFill>
                  <a:srgbClr val="0033CC"/>
                </a:solidFill>
                <a:latin typeface="宋体" panose="02010600030101010101" pitchFamily="2" charset="-122"/>
                <a:cs typeface="Times New Roman" panose="02020603050405020304" pitchFamily="18" charset="0"/>
              </a:rPr>
              <a:t>条重要规则。</a:t>
            </a:r>
          </a:p>
        </p:txBody>
      </p:sp>
      <p:sp>
        <p:nvSpPr>
          <p:cNvPr id="29702" name="Text Box 6">
            <a:extLst>
              <a:ext uri="{FF2B5EF4-FFF2-40B4-BE49-F238E27FC236}">
                <a16:creationId xmlns:a16="http://schemas.microsoft.com/office/drawing/2014/main" id="{E0DF692E-8C48-4C89-A4FE-76FAFA4C8F1D}"/>
              </a:ext>
            </a:extLst>
          </p:cNvPr>
          <p:cNvSpPr txBox="1">
            <a:spLocks noChangeArrowheads="1"/>
          </p:cNvSpPr>
          <p:nvPr/>
        </p:nvSpPr>
        <p:spPr bwMode="auto">
          <a:xfrm>
            <a:off x="468313" y="3933825"/>
            <a:ext cx="837565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例如，将逻辑等式</a:t>
            </a:r>
            <a:r>
              <a:rPr kumimoji="1" lang="en-US" altLang="zh-CN" sz="2400" b="1">
                <a:latin typeface="Times New Roman" panose="02020603050405020304" pitchFamily="18" charset="0"/>
              </a:rPr>
              <a:t>A(B+</a:t>
            </a:r>
            <a:r>
              <a:rPr kumimoji="1" lang="en-US" altLang="zh-CN" sz="2400" b="1">
                <a:solidFill>
                  <a:srgbClr val="CC3300"/>
                </a:solidFill>
                <a:latin typeface="Times New Roman" panose="02020603050405020304" pitchFamily="18" charset="0"/>
              </a:rPr>
              <a:t>C</a:t>
            </a:r>
            <a:r>
              <a:rPr kumimoji="1" lang="en-US" altLang="zh-CN" sz="2400" b="1">
                <a:latin typeface="Times New Roman" panose="02020603050405020304" pitchFamily="18" charset="0"/>
              </a:rPr>
              <a:t>)=AB+A</a:t>
            </a:r>
            <a:r>
              <a:rPr kumimoji="1" lang="en-US" altLang="zh-CN" sz="2400" b="1">
                <a:solidFill>
                  <a:srgbClr val="CC3300"/>
                </a:solidFill>
                <a:latin typeface="Times New Roman" panose="02020603050405020304" pitchFamily="18" charset="0"/>
              </a:rPr>
              <a:t>C</a:t>
            </a:r>
            <a:r>
              <a:rPr kumimoji="1" lang="zh-CN" altLang="en-US" sz="2400">
                <a:latin typeface="Times New Roman" panose="02020603050405020304" pitchFamily="18" charset="0"/>
              </a:rPr>
              <a:t>中的</a:t>
            </a:r>
            <a:r>
              <a:rPr kumimoji="1" lang="en-US" altLang="zh-CN" sz="2400" b="1">
                <a:latin typeface="Times New Roman" panose="02020603050405020304" pitchFamily="18" charset="0"/>
              </a:rPr>
              <a:t>C</a:t>
            </a:r>
            <a:r>
              <a:rPr kumimoji="1" lang="zh-CN" altLang="en-US" sz="2400">
                <a:latin typeface="Times New Roman" panose="02020603050405020304" pitchFamily="18" charset="0"/>
              </a:rPr>
              <a:t>都用</a:t>
            </a:r>
            <a:r>
              <a:rPr kumimoji="1" lang="en-US" altLang="zh-CN" sz="2400" b="1">
                <a:latin typeface="Times New Roman" panose="02020603050405020304" pitchFamily="18" charset="0"/>
              </a:rPr>
              <a:t>(C+D)</a:t>
            </a:r>
            <a:r>
              <a:rPr kumimoji="1" lang="zh-CN" altLang="en-US" sz="2400">
                <a:latin typeface="Times New Roman" panose="02020603050405020304" pitchFamily="18" charset="0"/>
              </a:rPr>
              <a:t>代替，该逻辑等式仍然成立，即</a:t>
            </a:r>
          </a:p>
          <a:p>
            <a:pPr algn="ctr" eaLnBrk="1" hangingPunct="1">
              <a:spcBef>
                <a:spcPct val="50000"/>
              </a:spcBef>
            </a:pPr>
            <a:r>
              <a:rPr kumimoji="1" lang="en-US" altLang="zh-CN" sz="2400" b="1">
                <a:latin typeface="Times New Roman" panose="02020603050405020304" pitchFamily="18" charset="0"/>
              </a:rPr>
              <a:t>A〔B+(</a:t>
            </a:r>
            <a:r>
              <a:rPr kumimoji="1" lang="en-US" altLang="zh-CN" sz="2400" b="1">
                <a:solidFill>
                  <a:srgbClr val="CC3300"/>
                </a:solidFill>
                <a:latin typeface="Times New Roman" panose="02020603050405020304" pitchFamily="18" charset="0"/>
              </a:rPr>
              <a:t>C+D</a:t>
            </a:r>
            <a:r>
              <a:rPr kumimoji="1" lang="en-US" altLang="zh-CN" sz="2400" b="1">
                <a:latin typeface="Times New Roman" panose="02020603050405020304" pitchFamily="18" charset="0"/>
              </a:rPr>
              <a:t>)〕= AB+A(</a:t>
            </a:r>
            <a:r>
              <a:rPr kumimoji="1" lang="en-US" altLang="zh-CN" sz="2400" b="1">
                <a:solidFill>
                  <a:srgbClr val="CC3300"/>
                </a:solidFill>
                <a:latin typeface="Times New Roman" panose="02020603050405020304" pitchFamily="18" charset="0"/>
              </a:rPr>
              <a:t>C+D</a:t>
            </a:r>
            <a:r>
              <a:rPr kumimoji="1" lang="en-US" altLang="zh-CN" sz="2400" b="1">
                <a:latin typeface="Times New Roman" panose="02020603050405020304" pitchFamily="18" charset="0"/>
              </a:rPr>
              <a:t>)</a:t>
            </a:r>
            <a:r>
              <a:rPr kumimoji="1" lang="en-US" altLang="zh-CN" sz="2400">
                <a:latin typeface="Times New Roman" panose="02020603050405020304" pitchFamily="18" charset="0"/>
              </a:rPr>
              <a:t></a:t>
            </a:r>
          </a:p>
          <a:p>
            <a:pPr algn="just" eaLnBrk="1" hangingPunct="1">
              <a:spcBef>
                <a:spcPct val="50000"/>
              </a:spcBef>
            </a:pPr>
            <a:r>
              <a:rPr kumimoji="1" lang="zh-CN" altLang="en-US" sz="2400">
                <a:latin typeface="Times New Roman" panose="02020603050405020304" pitchFamily="18" charset="0"/>
              </a:rPr>
              <a:t>　　代入规则的正确性是显然的，因为任何逻辑函数都和逻</a:t>
            </a:r>
          </a:p>
          <a:p>
            <a:pPr algn="just" eaLnBrk="1" hangingPunct="1">
              <a:spcBef>
                <a:spcPct val="50000"/>
              </a:spcBef>
            </a:pPr>
            <a:r>
              <a:rPr kumimoji="1" lang="zh-CN" altLang="en-US" sz="2400">
                <a:latin typeface="Times New Roman" panose="02020603050405020304" pitchFamily="18" charset="0"/>
              </a:rPr>
              <a:t>辑变量一样，只有</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和</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两种可能的取值。 </a:t>
            </a:r>
          </a:p>
        </p:txBody>
      </p:sp>
      <p:sp>
        <p:nvSpPr>
          <p:cNvPr id="29703" name="Text Box 7">
            <a:extLst>
              <a:ext uri="{FF2B5EF4-FFF2-40B4-BE49-F238E27FC236}">
                <a16:creationId xmlns:a16="http://schemas.microsoft.com/office/drawing/2014/main" id="{AE9F3986-7334-4709-9F7F-8E143D7A56AA}"/>
              </a:ext>
            </a:extLst>
          </p:cNvPr>
          <p:cNvSpPr txBox="1">
            <a:spLocks noChangeArrowheads="1"/>
          </p:cNvSpPr>
          <p:nvPr/>
        </p:nvSpPr>
        <p:spPr bwMode="auto">
          <a:xfrm>
            <a:off x="395288" y="2565400"/>
            <a:ext cx="849788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993300"/>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任何一个含有变量</a:t>
            </a:r>
            <a:r>
              <a:rPr kumimoji="1" lang="en-US" altLang="zh-CN" sz="2400" b="1">
                <a:solidFill>
                  <a:srgbClr val="0033CC"/>
                </a:solidFill>
                <a:latin typeface="Times New Roman" panose="02020603050405020304" pitchFamily="18" charset="0"/>
              </a:rPr>
              <a:t>A</a:t>
            </a:r>
            <a:r>
              <a:rPr kumimoji="1" lang="zh-CN" altLang="en-US" sz="2400" b="1">
                <a:solidFill>
                  <a:srgbClr val="0033CC"/>
                </a:solidFill>
                <a:latin typeface="Times New Roman" panose="02020603050405020304" pitchFamily="18" charset="0"/>
              </a:rPr>
              <a:t>的逻辑等式</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如果将所有出现</a:t>
            </a:r>
            <a:r>
              <a:rPr kumimoji="1" lang="en-US" altLang="zh-CN" sz="2400" b="1">
                <a:solidFill>
                  <a:srgbClr val="0033CC"/>
                </a:solidFill>
                <a:latin typeface="Times New Roman" panose="02020603050405020304" pitchFamily="18" charset="0"/>
              </a:rPr>
              <a:t>A</a:t>
            </a:r>
            <a:r>
              <a:rPr kumimoji="1" lang="zh-CN" altLang="en-US" sz="2400" b="1">
                <a:solidFill>
                  <a:srgbClr val="0033CC"/>
                </a:solidFill>
                <a:latin typeface="Times New Roman" panose="02020603050405020304" pitchFamily="18" charset="0"/>
              </a:rPr>
              <a:t>的位</a:t>
            </a:r>
          </a:p>
          <a:p>
            <a:pPr algn="just" eaLnBrk="1" hangingPunct="1"/>
            <a:r>
              <a:rPr kumimoji="1" lang="zh-CN" altLang="en-US" sz="2400" b="1">
                <a:solidFill>
                  <a:srgbClr val="0033CC"/>
                </a:solidFill>
                <a:latin typeface="Times New Roman" panose="02020603050405020304" pitchFamily="18" charset="0"/>
              </a:rPr>
              <a:t>置都代之以同一个逻辑函数</a:t>
            </a:r>
            <a:r>
              <a:rPr kumimoji="1" lang="en-US" altLang="zh-CN" sz="2400" b="1">
                <a:solidFill>
                  <a:srgbClr val="0033CC"/>
                </a:solidFill>
                <a:latin typeface="Times New Roman" panose="02020603050405020304" pitchFamily="18" charset="0"/>
              </a:rPr>
              <a:t>F</a:t>
            </a:r>
            <a:r>
              <a:rPr kumimoji="1" lang="zh-CN" altLang="en-US" sz="2400" b="1">
                <a:solidFill>
                  <a:srgbClr val="0033CC"/>
                </a:solidFill>
                <a:latin typeface="Times New Roman" panose="02020603050405020304" pitchFamily="18" charset="0"/>
              </a:rPr>
              <a:t>，则等式仍然成立。这个规则</a:t>
            </a:r>
          </a:p>
          <a:p>
            <a:pPr algn="just" eaLnBrk="1" hangingPunct="1"/>
            <a:r>
              <a:rPr kumimoji="1" lang="zh-CN" altLang="en-US" sz="2400" b="1">
                <a:solidFill>
                  <a:srgbClr val="0033CC"/>
                </a:solidFill>
                <a:latin typeface="Times New Roman" panose="02020603050405020304" pitchFamily="18" charset="0"/>
              </a:rPr>
              <a:t>称为代入规则。</a:t>
            </a:r>
            <a:r>
              <a:rPr kumimoji="1" lang="zh-CN" altLang="en-US" sz="2400" b="1">
                <a:solidFill>
                  <a:srgbClr val="993300"/>
                </a:solidFill>
                <a:latin typeface="Times New Roman" panose="02020603050405020304" pitchFamily="18" charset="0"/>
              </a:rPr>
              <a:t> </a:t>
            </a:r>
          </a:p>
        </p:txBody>
      </p:sp>
      <p:sp>
        <p:nvSpPr>
          <p:cNvPr id="29704" name="Text Box 8">
            <a:extLst>
              <a:ext uri="{FF2B5EF4-FFF2-40B4-BE49-F238E27FC236}">
                <a16:creationId xmlns:a16="http://schemas.microsoft.com/office/drawing/2014/main" id="{FE643676-3198-4018-8C84-412F400E08E2}"/>
              </a:ext>
            </a:extLst>
          </p:cNvPr>
          <p:cNvSpPr txBox="1">
            <a:spLocks noChangeArrowheads="1"/>
          </p:cNvSpPr>
          <p:nvPr/>
        </p:nvSpPr>
        <p:spPr bwMode="auto">
          <a:xfrm>
            <a:off x="827088" y="1989138"/>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993300"/>
                </a:solidFill>
                <a:latin typeface="宋体" panose="02010600030101010101" pitchFamily="2" charset="-122"/>
                <a:cs typeface="Times New Roman" panose="02020603050405020304" pitchFamily="18" charset="0"/>
              </a:rPr>
              <a:t>一</a:t>
            </a:r>
            <a:r>
              <a:rPr kumimoji="1" lang="zh-CN" altLang="en-US" sz="2400" b="1">
                <a:solidFill>
                  <a:srgbClr val="993300"/>
                </a:solidFill>
                <a:latin typeface="宋体" panose="02010600030101010101" pitchFamily="2" charset="-122"/>
              </a:rPr>
              <a:t>、</a:t>
            </a:r>
            <a:r>
              <a:rPr kumimoji="1" lang="zh-CN" altLang="en-US" sz="2400" b="1">
                <a:solidFill>
                  <a:srgbClr val="993300"/>
                </a:solidFill>
                <a:latin typeface="宋体" panose="02010600030101010101" pitchFamily="2" charset="-122"/>
                <a:cs typeface="Times New Roman" panose="02020603050405020304" pitchFamily="18" charset="0"/>
              </a:rPr>
              <a:t>代入规则</a:t>
            </a:r>
            <a:r>
              <a:rPr kumimoji="1" lang="zh-CN" altLang="en-US" sz="2400" b="1" i="1">
                <a:solidFill>
                  <a:srgbClr val="993300"/>
                </a:solidFill>
                <a:latin typeface="宋体" panose="02010600030101010101" pitchFamily="2" charset="-122"/>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69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7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7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703"/>
                                        </p:tgtEl>
                                        <p:attrNameLst>
                                          <p:attrName>style.visibility</p:attrName>
                                        </p:attrNameLst>
                                      </p:cBhvr>
                                      <p:to>
                                        <p:strVal val="visible"/>
                                      </p:to>
                                    </p:set>
                                    <p:anim calcmode="lin" valueType="num">
                                      <p:cBhvr additive="base">
                                        <p:cTn id="19" dur="500" fill="hold"/>
                                        <p:tgtEl>
                                          <p:spTgt spid="29703"/>
                                        </p:tgtEl>
                                        <p:attrNameLst>
                                          <p:attrName>ppt_x</p:attrName>
                                        </p:attrNameLst>
                                      </p:cBhvr>
                                      <p:tavLst>
                                        <p:tav tm="0">
                                          <p:val>
                                            <p:strVal val="#ppt_x"/>
                                          </p:val>
                                        </p:tav>
                                        <p:tav tm="100000">
                                          <p:val>
                                            <p:strVal val="#ppt_x"/>
                                          </p:val>
                                        </p:tav>
                                      </p:tavLst>
                                    </p:anim>
                                    <p:anim calcmode="lin" valueType="num">
                                      <p:cBhvr additive="base">
                                        <p:cTn id="20" dur="500" fill="hold"/>
                                        <p:tgtEl>
                                          <p:spTgt spid="2970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9702"/>
                                        </p:tgtEl>
                                        <p:attrNameLst>
                                          <p:attrName>style.visibility</p:attrName>
                                        </p:attrNameLst>
                                      </p:cBhvr>
                                      <p:to>
                                        <p:strVal val="visible"/>
                                      </p:to>
                                    </p:set>
                                    <p:animEffect transition="in" filter="blinds(horizontal)">
                                      <p:cBhvr>
                                        <p:cTn id="25"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utoUpdateAnimBg="0"/>
      <p:bldP spid="29701" grpId="0" autoUpdateAnimBg="0"/>
      <p:bldP spid="29702" grpId="0" autoUpdateAnimBg="0"/>
      <p:bldP spid="29703" grpId="0" autoUpdateAnimBg="0"/>
      <p:bldP spid="2970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Text Box 4">
            <a:extLst>
              <a:ext uri="{FF2B5EF4-FFF2-40B4-BE49-F238E27FC236}">
                <a16:creationId xmlns:a16="http://schemas.microsoft.com/office/drawing/2014/main" id="{BDDD6ACF-858A-43C6-AFBD-E9756AB889E9}"/>
              </a:ext>
            </a:extLst>
          </p:cNvPr>
          <p:cNvSpPr txBox="1">
            <a:spLocks noChangeArrowheads="1"/>
          </p:cNvSpPr>
          <p:nvPr/>
        </p:nvSpPr>
        <p:spPr bwMode="auto">
          <a:xfrm>
            <a:off x="457200" y="793750"/>
            <a:ext cx="8382000"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kumimoji="1" lang="zh-CN" altLang="en-US" sz="2400" b="1">
                <a:solidFill>
                  <a:srgbClr val="CC3300"/>
                </a:solidFill>
                <a:latin typeface="Times New Roman" panose="02020603050405020304" pitchFamily="18" charset="0"/>
              </a:rPr>
              <a:t>　　代入规则的意义：</a:t>
            </a:r>
          </a:p>
          <a:p>
            <a:pPr algn="just" eaLnBrk="1" hangingPunct="1">
              <a:lnSpc>
                <a:spcPct val="115000"/>
              </a:lnSpc>
            </a:pPr>
            <a:r>
              <a:rPr kumimoji="1" lang="zh-CN" altLang="en-US" sz="2400">
                <a:latin typeface="Times New Roman" panose="02020603050405020304" pitchFamily="18" charset="0"/>
              </a:rPr>
              <a:t>　　</a:t>
            </a:r>
            <a:r>
              <a:rPr kumimoji="1" lang="zh-CN" altLang="en-US" sz="2400">
                <a:solidFill>
                  <a:srgbClr val="0033CC"/>
                </a:solidFill>
                <a:latin typeface="Times New Roman" panose="02020603050405020304" pitchFamily="18" charset="0"/>
              </a:rPr>
              <a:t>利用代入规则可以将逻辑代数公理、定理中的变量用任</a:t>
            </a:r>
          </a:p>
          <a:p>
            <a:pPr algn="just" eaLnBrk="1" hangingPunct="1">
              <a:lnSpc>
                <a:spcPct val="115000"/>
              </a:lnSpc>
            </a:pPr>
            <a:r>
              <a:rPr kumimoji="1" lang="zh-CN" altLang="en-US" sz="2400">
                <a:solidFill>
                  <a:srgbClr val="0033CC"/>
                </a:solidFill>
                <a:latin typeface="Times New Roman" panose="02020603050405020304" pitchFamily="18" charset="0"/>
              </a:rPr>
              <a:t>意函数代替，从而推导出更多的等式。这些等式可直接当作</a:t>
            </a:r>
          </a:p>
          <a:p>
            <a:pPr algn="just" eaLnBrk="1" hangingPunct="1">
              <a:lnSpc>
                <a:spcPct val="115000"/>
              </a:lnSpc>
            </a:pPr>
            <a:r>
              <a:rPr kumimoji="1" lang="zh-CN" altLang="en-US" sz="2400">
                <a:solidFill>
                  <a:srgbClr val="0033CC"/>
                </a:solidFill>
                <a:latin typeface="Times New Roman" panose="02020603050405020304" pitchFamily="18" charset="0"/>
              </a:rPr>
              <a:t>公使用，无需另加证明。</a:t>
            </a:r>
          </a:p>
        </p:txBody>
      </p:sp>
      <p:sp>
        <p:nvSpPr>
          <p:cNvPr id="30725" name="Text Box 5">
            <a:extLst>
              <a:ext uri="{FF2B5EF4-FFF2-40B4-BE49-F238E27FC236}">
                <a16:creationId xmlns:a16="http://schemas.microsoft.com/office/drawing/2014/main" id="{8AB500D2-CF19-48F8-90E3-2252E73A08E8}"/>
              </a:ext>
            </a:extLst>
          </p:cNvPr>
          <p:cNvSpPr txBox="1">
            <a:spLocks noChangeArrowheads="1"/>
          </p:cNvSpPr>
          <p:nvPr/>
        </p:nvSpPr>
        <p:spPr bwMode="auto">
          <a:xfrm>
            <a:off x="304800" y="4953000"/>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CC3300"/>
                </a:solidFill>
                <a:latin typeface="Times New Roman" panose="02020603050405020304" pitchFamily="18" charset="0"/>
              </a:rPr>
              <a:t>　　注意：</a:t>
            </a:r>
            <a:r>
              <a:rPr kumimoji="1" lang="zh-CN" altLang="en-US" sz="2400">
                <a:solidFill>
                  <a:srgbClr val="0033CC"/>
                </a:solidFill>
                <a:latin typeface="Times New Roman" panose="02020603050405020304" pitchFamily="18" charset="0"/>
              </a:rPr>
              <a:t>使用代入规则时</a:t>
            </a:r>
            <a:r>
              <a:rPr kumimoji="1" lang="en-US" altLang="zh-CN" sz="2400">
                <a:solidFill>
                  <a:srgbClr val="0033CC"/>
                </a:solidFill>
                <a:latin typeface="Times New Roman" panose="02020603050405020304" pitchFamily="18" charset="0"/>
              </a:rPr>
              <a:t>,</a:t>
            </a:r>
            <a:r>
              <a:rPr kumimoji="1" lang="zh-CN" altLang="en-US" sz="2400">
                <a:solidFill>
                  <a:srgbClr val="0033CC"/>
                </a:solidFill>
                <a:latin typeface="Times New Roman" panose="02020603050405020304" pitchFamily="18" charset="0"/>
              </a:rPr>
              <a:t>必须将等式中所有出现同一变量的地方均以同一函数代替，否则代入后的等式将不成立。</a:t>
            </a:r>
          </a:p>
        </p:txBody>
      </p:sp>
      <p:graphicFrame>
        <p:nvGraphicFramePr>
          <p:cNvPr id="31748" name="Object 0">
            <a:extLst>
              <a:ext uri="{FF2B5EF4-FFF2-40B4-BE49-F238E27FC236}">
                <a16:creationId xmlns:a16="http://schemas.microsoft.com/office/drawing/2014/main" id="{42560F4A-F84F-4E23-BD49-6059FFEF8130}"/>
              </a:ext>
            </a:extLst>
          </p:cNvPr>
          <p:cNvGraphicFramePr>
            <a:graphicFrameLocks noGrp="1" noChangeAspect="1"/>
          </p:cNvGraphicFramePr>
          <p:nvPr>
            <p:ph/>
          </p:nvPr>
        </p:nvGraphicFramePr>
        <p:xfrm>
          <a:off x="874713" y="2971800"/>
          <a:ext cx="7512050" cy="1355725"/>
        </p:xfrm>
        <a:graphic>
          <a:graphicData uri="http://schemas.openxmlformats.org/presentationml/2006/ole">
            <mc:AlternateContent xmlns:mc="http://schemas.openxmlformats.org/markup-compatibility/2006">
              <mc:Choice xmlns:v="urn:schemas-microsoft-com:vml" Requires="v">
                <p:oleObj name="Equation" r:id="rId3" imgW="4292600" imgH="774700" progId="Equation.DSMT4">
                  <p:embed/>
                </p:oleObj>
              </mc:Choice>
              <mc:Fallback>
                <p:oleObj name="Equation" r:id="rId3" imgW="4292600" imgH="774700" progId="Equation.DSMT4">
                  <p:embed/>
                  <p:pic>
                    <p:nvPicPr>
                      <p:cNvPr id="0" name="Object 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3" y="2971800"/>
                        <a:ext cx="7512050" cy="1355725"/>
                      </a:xfrm>
                      <a:prstGeom prst="rect">
                        <a:avLst/>
                      </a:prstGeom>
                      <a:gradFill rotWithShape="1">
                        <a:gsLst>
                          <a:gs pos="0">
                            <a:srgbClr val="5E765E"/>
                          </a:gs>
                          <a:gs pos="50000">
                            <a:srgbClr val="CCFFCC"/>
                          </a:gs>
                          <a:gs pos="100000">
                            <a:srgbClr val="5E765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slide(fromTop)">
                                      <p:cBhvr>
                                        <p:cTn id="7" dur="500"/>
                                        <p:tgtEl>
                                          <p:spTgt spid="30724"/>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slide(fromTop)">
                                      <p:cBhvr>
                                        <p:cTn id="12"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utoUpdateAnimBg="0"/>
      <p:bldP spid="3072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2725438D-0528-43D6-BCE4-C52BBDAAA8DE}"/>
              </a:ext>
            </a:extLst>
          </p:cNvPr>
          <p:cNvSpPr>
            <a:spLocks noGrp="1" noChangeArrowheads="1"/>
          </p:cNvSpPr>
          <p:nvPr>
            <p:ph type="body" idx="1"/>
          </p:nvPr>
        </p:nvSpPr>
        <p:spPr bwMode="auto">
          <a:xfrm>
            <a:off x="1524000" y="1371600"/>
            <a:ext cx="6172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80000"/>
              </a:lnSpc>
              <a:buFontTx/>
              <a:buNone/>
            </a:pPr>
            <a:r>
              <a:rPr lang="zh-CN" altLang="en-US" b="1">
                <a:solidFill>
                  <a:srgbClr val="A60000"/>
                </a:solidFill>
                <a:latin typeface="宋体" panose="02010600030101010101" pitchFamily="2" charset="-122"/>
              </a:rPr>
              <a:t>本章知识要点：</a:t>
            </a:r>
          </a:p>
          <a:p>
            <a:pPr eaLnBrk="1" hangingPunct="1">
              <a:lnSpc>
                <a:spcPct val="80000"/>
              </a:lnSpc>
              <a:buFontTx/>
              <a:buNone/>
            </a:pPr>
            <a:endParaRPr lang="zh-CN" altLang="en-US" b="1">
              <a:solidFill>
                <a:srgbClr val="A60000"/>
              </a:solidFill>
              <a:latin typeface="宋体" panose="02010600030101010101" pitchFamily="2" charset="-122"/>
            </a:endParaRPr>
          </a:p>
          <a:p>
            <a:pPr eaLnBrk="1" hangingPunct="1">
              <a:lnSpc>
                <a:spcPct val="80000"/>
              </a:lnSpc>
              <a:buFontTx/>
              <a:buNone/>
            </a:pPr>
            <a:r>
              <a:rPr lang="zh-CN" altLang="en-US" sz="2800" b="1">
                <a:latin typeface="宋体" panose="02010600030101010101" pitchFamily="2" charset="-122"/>
                <a:cs typeface="Times New Roman" panose="02020603050405020304" pitchFamily="18" charset="0"/>
              </a:rPr>
              <a:t>    </a:t>
            </a:r>
            <a:r>
              <a:rPr lang="zh-CN" altLang="en-US" sz="2800" b="1">
                <a:solidFill>
                  <a:srgbClr val="0033CC"/>
                </a:solidFill>
                <a:latin typeface="宋体" panose="02010600030101010101" pitchFamily="2" charset="-122"/>
              </a:rPr>
              <a:t>☆　</a:t>
            </a:r>
            <a:r>
              <a:rPr lang="zh-CN" altLang="en-US" sz="2800" b="1">
                <a:solidFill>
                  <a:srgbClr val="0033CC"/>
                </a:solidFill>
                <a:latin typeface="宋体" panose="02010600030101010101" pitchFamily="2" charset="-122"/>
                <a:cs typeface="Times New Roman" panose="02020603050405020304" pitchFamily="18" charset="0"/>
              </a:rPr>
              <a:t>基本概念 </a:t>
            </a:r>
            <a:r>
              <a:rPr lang="zh-CN" altLang="en-US" sz="2800" b="1">
                <a:solidFill>
                  <a:srgbClr val="0033CC"/>
                </a:solidFill>
                <a:latin typeface="宋体" panose="02010600030101010101" pitchFamily="2" charset="-122"/>
              </a:rPr>
              <a:t>；</a:t>
            </a:r>
          </a:p>
          <a:p>
            <a:pPr eaLnBrk="1" hangingPunct="1">
              <a:lnSpc>
                <a:spcPct val="80000"/>
              </a:lnSpc>
              <a:buFontTx/>
              <a:buNone/>
            </a:pPr>
            <a:endParaRPr lang="zh-CN" altLang="en-US" sz="2800" b="1">
              <a:solidFill>
                <a:srgbClr val="0033CC"/>
              </a:solidFill>
              <a:latin typeface="宋体" panose="02010600030101010101" pitchFamily="2" charset="-122"/>
            </a:endParaRPr>
          </a:p>
          <a:p>
            <a:pPr eaLnBrk="1" hangingPunct="1">
              <a:lnSpc>
                <a:spcPct val="80000"/>
              </a:lnSpc>
              <a:buFontTx/>
              <a:buNone/>
            </a:pPr>
            <a:r>
              <a:rPr lang="zh-CN" altLang="en-US" sz="2800" b="1">
                <a:solidFill>
                  <a:srgbClr val="0033CC"/>
                </a:solidFill>
                <a:latin typeface="宋体" panose="02010600030101010101" pitchFamily="2" charset="-122"/>
              </a:rPr>
              <a:t>    ☆　</a:t>
            </a:r>
            <a:r>
              <a:rPr lang="zh-CN" altLang="en-US" sz="2800" b="1">
                <a:solidFill>
                  <a:srgbClr val="0033CC"/>
                </a:solidFill>
                <a:latin typeface="宋体" panose="02010600030101010101" pitchFamily="2" charset="-122"/>
                <a:cs typeface="Times New Roman" panose="02020603050405020304" pitchFamily="18" charset="0"/>
              </a:rPr>
              <a:t>基本定理和规则 </a:t>
            </a:r>
            <a:r>
              <a:rPr lang="zh-CN" altLang="en-US" sz="2800" b="1">
                <a:solidFill>
                  <a:srgbClr val="0033CC"/>
                </a:solidFill>
                <a:latin typeface="宋体" panose="02010600030101010101" pitchFamily="2" charset="-122"/>
              </a:rPr>
              <a:t>；</a:t>
            </a:r>
          </a:p>
          <a:p>
            <a:pPr eaLnBrk="1" hangingPunct="1">
              <a:lnSpc>
                <a:spcPct val="80000"/>
              </a:lnSpc>
              <a:buFontTx/>
              <a:buNone/>
            </a:pPr>
            <a:endParaRPr lang="zh-CN" altLang="en-US" sz="2800" b="1">
              <a:solidFill>
                <a:srgbClr val="0033CC"/>
              </a:solidFill>
              <a:latin typeface="宋体" panose="02010600030101010101" pitchFamily="2" charset="-122"/>
            </a:endParaRPr>
          </a:p>
          <a:p>
            <a:pPr eaLnBrk="1" hangingPunct="1">
              <a:lnSpc>
                <a:spcPct val="80000"/>
              </a:lnSpc>
              <a:buFontTx/>
              <a:buNone/>
            </a:pPr>
            <a:r>
              <a:rPr lang="zh-CN" altLang="en-US" sz="2800" b="1">
                <a:solidFill>
                  <a:srgbClr val="0033CC"/>
                </a:solidFill>
                <a:latin typeface="宋体" panose="02010600030101010101" pitchFamily="2" charset="-122"/>
              </a:rPr>
              <a:t>    ☆　</a:t>
            </a:r>
            <a:r>
              <a:rPr lang="zh-CN" altLang="en-US" sz="2800" b="1">
                <a:solidFill>
                  <a:srgbClr val="0033CC"/>
                </a:solidFill>
                <a:latin typeface="宋体" panose="02010600030101010101" pitchFamily="2" charset="-122"/>
                <a:cs typeface="Times New Roman" panose="02020603050405020304" pitchFamily="18" charset="0"/>
              </a:rPr>
              <a:t>逻辑函数的表示形式 </a:t>
            </a:r>
            <a:r>
              <a:rPr lang="zh-CN" altLang="en-US" sz="2800" b="1">
                <a:solidFill>
                  <a:srgbClr val="0033CC"/>
                </a:solidFill>
                <a:latin typeface="宋体" panose="02010600030101010101" pitchFamily="2" charset="-122"/>
              </a:rPr>
              <a:t>；</a:t>
            </a:r>
          </a:p>
          <a:p>
            <a:pPr eaLnBrk="1" hangingPunct="1">
              <a:lnSpc>
                <a:spcPct val="80000"/>
              </a:lnSpc>
              <a:buFontTx/>
              <a:buNone/>
            </a:pPr>
            <a:endParaRPr lang="zh-CN" altLang="en-US" sz="2800" b="1">
              <a:solidFill>
                <a:srgbClr val="0033CC"/>
              </a:solidFill>
              <a:latin typeface="宋体" panose="02010600030101010101" pitchFamily="2" charset="-122"/>
            </a:endParaRPr>
          </a:p>
          <a:p>
            <a:pPr eaLnBrk="1" hangingPunct="1">
              <a:lnSpc>
                <a:spcPct val="80000"/>
              </a:lnSpc>
              <a:buFontTx/>
              <a:buNone/>
            </a:pPr>
            <a:r>
              <a:rPr lang="zh-CN" altLang="en-US" sz="2800" b="1">
                <a:solidFill>
                  <a:srgbClr val="0033CC"/>
                </a:solidFill>
                <a:latin typeface="宋体" panose="02010600030101010101" pitchFamily="2" charset="-122"/>
              </a:rPr>
              <a:t>    ☆　</a:t>
            </a:r>
            <a:r>
              <a:rPr lang="zh-CN" altLang="en-US" sz="2800" b="1">
                <a:solidFill>
                  <a:srgbClr val="0033CC"/>
                </a:solidFill>
                <a:latin typeface="宋体" panose="02010600030101010101" pitchFamily="2" charset="-122"/>
                <a:cs typeface="Times New Roman" panose="02020603050405020304" pitchFamily="18" charset="0"/>
              </a:rPr>
              <a:t>逻辑函数的化简 </a:t>
            </a:r>
            <a:r>
              <a:rPr lang="zh-CN" altLang="en-US" sz="2800" b="1">
                <a:solidFill>
                  <a:srgbClr val="0033CC"/>
                </a:solidFill>
                <a:latin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up)">
                                      <p:cBhvr>
                                        <p:cTn id="7" dur="500"/>
                                        <p:tgtEl>
                                          <p:spTgt spid="5123"/>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54FC76BF-FDAD-4D35-8C15-1EAFB3E42174}"/>
              </a:ext>
            </a:extLst>
          </p:cNvPr>
          <p:cNvSpPr>
            <a:spLocks noGrp="1"/>
          </p:cNvSpPr>
          <p:nvPr>
            <p:ph type="title"/>
          </p:nvPr>
        </p:nvSpPr>
        <p:spPr bwMode="auto">
          <a:xfrm>
            <a:off x="1042988" y="485775"/>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课间休息</a:t>
            </a:r>
          </a:p>
        </p:txBody>
      </p:sp>
      <p:sp>
        <p:nvSpPr>
          <p:cNvPr id="32771" name="灯片编号占位符 3">
            <a:extLst>
              <a:ext uri="{FF2B5EF4-FFF2-40B4-BE49-F238E27FC236}">
                <a16:creationId xmlns:a16="http://schemas.microsoft.com/office/drawing/2014/main" id="{791D0018-8A20-495F-81D1-F7838B3D63E9}"/>
              </a:ext>
            </a:extLst>
          </p:cNvPr>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26D347-4BE2-4051-AF11-7FB6AAFC0291}" type="slidenum">
              <a:rPr lang="en-US" altLang="zh-CN"/>
              <a:pPr/>
              <a:t>30</a:t>
            </a:fld>
            <a:endParaRPr lang="en-US" altLang="zh-CN"/>
          </a:p>
        </p:txBody>
      </p:sp>
      <p:pic>
        <p:nvPicPr>
          <p:cNvPr id="32772" name="图片 4">
            <a:extLst>
              <a:ext uri="{FF2B5EF4-FFF2-40B4-BE49-F238E27FC236}">
                <a16:creationId xmlns:a16="http://schemas.microsoft.com/office/drawing/2014/main" id="{732CCC19-1E3B-45E6-B005-FE6B1821A5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341438"/>
            <a:ext cx="7848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B87314EA-0E76-4D30-9896-B1B22870F1E4}"/>
              </a:ext>
            </a:extLst>
          </p:cNvPr>
          <p:cNvSpPr txBox="1">
            <a:spLocks noChangeArrowheads="1"/>
          </p:cNvSpPr>
          <p:nvPr/>
        </p:nvSpPr>
        <p:spPr bwMode="auto">
          <a:xfrm>
            <a:off x="611560" y="1124744"/>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kumimoji="1" lang="zh-CN" altLang="en-US" sz="2400" b="1" dirty="0">
                <a:solidFill>
                  <a:srgbClr val="993300"/>
                </a:solidFill>
                <a:latin typeface="宋体" panose="02010600030101010101" pitchFamily="2" charset="-122"/>
                <a:cs typeface="Times New Roman" panose="02020603050405020304" pitchFamily="18" charset="0"/>
              </a:rPr>
              <a:t>二、反演规则 </a:t>
            </a:r>
          </a:p>
        </p:txBody>
      </p:sp>
      <mc:AlternateContent xmlns:mc="http://schemas.openxmlformats.org/markup-compatibility/2006" xmlns:a14="http://schemas.microsoft.com/office/drawing/2010/main">
        <mc:Choice Requires="a14">
          <p:sp>
            <p:nvSpPr>
              <p:cNvPr id="5" name="Text Box 13">
                <a:extLst>
                  <a:ext uri="{FF2B5EF4-FFF2-40B4-BE49-F238E27FC236}">
                    <a16:creationId xmlns:a16="http://schemas.microsoft.com/office/drawing/2014/main" id="{E2055AEC-A220-4E3B-B5E2-346D1F5E9358}"/>
                  </a:ext>
                </a:extLst>
              </p:cNvPr>
              <p:cNvSpPr txBox="1">
                <a:spLocks noChangeArrowheads="1"/>
              </p:cNvSpPr>
              <p:nvPr/>
            </p:nvSpPr>
            <p:spPr bwMode="auto">
              <a:xfrm>
                <a:off x="503610" y="1685553"/>
                <a:ext cx="8280400"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50000"/>
                  </a:spcBef>
                  <a:spcAft>
                    <a:spcPct val="0"/>
                  </a:spcAft>
                </a:pPr>
                <a:r>
                  <a:rPr kumimoji="1" lang="zh-CN" altLang="en-US" sz="2300" dirty="0">
                    <a:solidFill>
                      <a:srgbClr val="CC3300"/>
                    </a:solidFill>
                    <a:latin typeface="Times New Roman" panose="02020603050405020304" pitchFamily="18" charset="0"/>
                  </a:rPr>
                  <a:t>　　</a:t>
                </a:r>
                <a:r>
                  <a:rPr kumimoji="1" lang="zh-CN" altLang="en-US" sz="2400" b="1" dirty="0">
                    <a:solidFill>
                      <a:srgbClr val="0033CC"/>
                    </a:solidFill>
                    <a:latin typeface="Times New Roman" panose="02020603050405020304" pitchFamily="18" charset="0"/>
                    <a:cs typeface="Times New Roman" panose="02020603050405020304" pitchFamily="18" charset="0"/>
                  </a:rPr>
                  <a:t>若将逻辑函数表达式</a:t>
                </a:r>
                <a:r>
                  <a:rPr kumimoji="1" lang="en-US" altLang="zh-CN" sz="2400" b="1" dirty="0">
                    <a:solidFill>
                      <a:srgbClr val="0033CC"/>
                    </a:solidFill>
                    <a:latin typeface="Times New Roman" panose="02020603050405020304" pitchFamily="18" charset="0"/>
                    <a:cs typeface="Times New Roman" panose="02020603050405020304" pitchFamily="18" charset="0"/>
                  </a:rPr>
                  <a:t>F</a:t>
                </a:r>
                <a:r>
                  <a:rPr kumimoji="1" lang="zh-CN" altLang="en-US" sz="2400" b="1" dirty="0">
                    <a:solidFill>
                      <a:srgbClr val="0033CC"/>
                    </a:solidFill>
                    <a:latin typeface="Times New Roman" panose="02020603050405020304" pitchFamily="18" charset="0"/>
                    <a:cs typeface="Times New Roman" panose="02020603050405020304" pitchFamily="18" charset="0"/>
                  </a:rPr>
                  <a:t>中所有的“</a:t>
                </a:r>
                <a:r>
                  <a:rPr kumimoji="1" lang="en-US" altLang="zh-CN" sz="2400" b="1" dirty="0">
                    <a:solidFill>
                      <a:srgbClr val="0033CC"/>
                    </a:solidFill>
                    <a:latin typeface="Times New Roman" panose="02020603050405020304" pitchFamily="18" charset="0"/>
                    <a:cs typeface="Times New Roman" panose="02020603050405020304" pitchFamily="18" charset="0"/>
                  </a:rPr>
                  <a:t>·”</a:t>
                </a:r>
                <a:r>
                  <a:rPr kumimoji="1" lang="zh-CN" altLang="en-US" sz="2400" b="1" dirty="0">
                    <a:solidFill>
                      <a:srgbClr val="0033CC"/>
                    </a:solidFill>
                    <a:latin typeface="Times New Roman" panose="02020603050405020304" pitchFamily="18" charset="0"/>
                    <a:cs typeface="Times New Roman" panose="02020603050405020304" pitchFamily="18" charset="0"/>
                  </a:rPr>
                  <a:t>变成“</a:t>
                </a:r>
                <a:r>
                  <a:rPr kumimoji="1" lang="en-US" altLang="zh-CN" sz="2400" b="1" dirty="0">
                    <a:solidFill>
                      <a:srgbClr val="0033CC"/>
                    </a:solidFill>
                    <a:latin typeface="Times New Roman" panose="02020603050405020304" pitchFamily="18" charset="0"/>
                    <a:cs typeface="Times New Roman" panose="02020603050405020304" pitchFamily="18" charset="0"/>
                  </a:rPr>
                  <a:t>+”</a:t>
                </a:r>
                <a:r>
                  <a:rPr kumimoji="1" lang="zh-CN" altLang="en-US" sz="2400" b="1" dirty="0">
                    <a:solidFill>
                      <a:srgbClr val="0033CC"/>
                    </a:solidFill>
                    <a:latin typeface="Times New Roman" panose="02020603050405020304" pitchFamily="18" charset="0"/>
                    <a:cs typeface="Times New Roman" panose="02020603050405020304" pitchFamily="18" charset="0"/>
                  </a:rPr>
                  <a:t>，“</a:t>
                </a:r>
                <a:r>
                  <a:rPr kumimoji="1" lang="en-US" altLang="zh-CN" sz="2400" b="1" dirty="0">
                    <a:solidFill>
                      <a:srgbClr val="0033CC"/>
                    </a:solidFill>
                    <a:latin typeface="Times New Roman" panose="02020603050405020304" pitchFamily="18" charset="0"/>
                    <a:cs typeface="Times New Roman" panose="02020603050405020304" pitchFamily="18" charset="0"/>
                  </a:rPr>
                  <a:t>+”</a:t>
                </a:r>
                <a:r>
                  <a:rPr kumimoji="1" lang="zh-CN" altLang="en-US" sz="2400" b="1" dirty="0">
                    <a:solidFill>
                      <a:srgbClr val="0033CC"/>
                    </a:solidFill>
                    <a:latin typeface="Times New Roman" panose="02020603050405020304" pitchFamily="18" charset="0"/>
                    <a:cs typeface="Times New Roman" panose="02020603050405020304" pitchFamily="18" charset="0"/>
                  </a:rPr>
                  <a:t>变成“</a:t>
                </a:r>
                <a:r>
                  <a:rPr kumimoji="1" lang="en-US" altLang="zh-CN" sz="2400" b="1" dirty="0">
                    <a:solidFill>
                      <a:srgbClr val="0033CC"/>
                    </a:solidFill>
                    <a:latin typeface="Times New Roman" panose="02020603050405020304" pitchFamily="18" charset="0"/>
                    <a:cs typeface="Times New Roman" panose="02020603050405020304" pitchFamily="18" charset="0"/>
                  </a:rPr>
                  <a:t>·”,“0”</a:t>
                </a:r>
                <a:r>
                  <a:rPr kumimoji="1" lang="zh-CN" altLang="en-US" sz="2400" b="1" dirty="0">
                    <a:solidFill>
                      <a:srgbClr val="0033CC"/>
                    </a:solidFill>
                    <a:latin typeface="Times New Roman" panose="02020603050405020304" pitchFamily="18" charset="0"/>
                    <a:cs typeface="Times New Roman" panose="02020603050405020304" pitchFamily="18" charset="0"/>
                  </a:rPr>
                  <a:t>变成“</a:t>
                </a:r>
                <a:r>
                  <a:rPr kumimoji="1" lang="en-US" altLang="zh-CN" sz="2400" b="1" dirty="0">
                    <a:solidFill>
                      <a:srgbClr val="0033CC"/>
                    </a:solidFill>
                    <a:latin typeface="Times New Roman" panose="02020603050405020304" pitchFamily="18" charset="0"/>
                    <a:cs typeface="Times New Roman" panose="02020603050405020304" pitchFamily="18" charset="0"/>
                  </a:rPr>
                  <a:t>1”,“1”</a:t>
                </a:r>
                <a:r>
                  <a:rPr kumimoji="1" lang="zh-CN" altLang="en-US" sz="2400" b="1" dirty="0">
                    <a:solidFill>
                      <a:srgbClr val="0033CC"/>
                    </a:solidFill>
                    <a:latin typeface="Times New Roman" panose="02020603050405020304" pitchFamily="18" charset="0"/>
                    <a:cs typeface="Times New Roman" panose="02020603050405020304" pitchFamily="18" charset="0"/>
                  </a:rPr>
                  <a:t>变成“</a:t>
                </a:r>
                <a:r>
                  <a:rPr kumimoji="1" lang="en-US" altLang="zh-CN" sz="2400" b="1" dirty="0">
                    <a:solidFill>
                      <a:srgbClr val="0033CC"/>
                    </a:solidFill>
                    <a:latin typeface="Times New Roman" panose="02020603050405020304" pitchFamily="18" charset="0"/>
                    <a:cs typeface="Times New Roman" panose="02020603050405020304" pitchFamily="18" charset="0"/>
                  </a:rPr>
                  <a:t>0”,</a:t>
                </a:r>
                <a:r>
                  <a:rPr kumimoji="1" lang="zh-CN" altLang="en-US" sz="2400" b="1" dirty="0">
                    <a:solidFill>
                      <a:srgbClr val="0033CC"/>
                    </a:solidFill>
                    <a:latin typeface="Times New Roman" panose="02020603050405020304" pitchFamily="18" charset="0"/>
                    <a:cs typeface="Times New Roman" panose="02020603050405020304" pitchFamily="18" charset="0"/>
                  </a:rPr>
                  <a:t>原变量变成反变量，反变量变成原变量，并保持原函数中的运算顺序不变，则所得到的新的函数 </a:t>
                </a:r>
                <a14:m>
                  <m:oMath xmlns:m="http://schemas.openxmlformats.org/officeDocument/2006/math">
                    <m:acc>
                      <m:accPr>
                        <m:chr m:val="̅"/>
                        <m:ctrlPr>
                          <a:rPr lang="en-US" altLang="zh-CN" sz="2400" b="1" i="1" dirty="0" smtClean="0">
                            <a:solidFill>
                              <a:srgbClr val="FF0000"/>
                            </a:solidFill>
                            <a:latin typeface="Cambria Math" panose="02040503050406030204" pitchFamily="18" charset="0"/>
                            <a:cs typeface="Times New Roman" panose="02020603050405020304" pitchFamily="18" charset="0"/>
                          </a:rPr>
                        </m:ctrlPr>
                      </m:accPr>
                      <m:e>
                        <m:r>
                          <m:rPr>
                            <m:sty m:val="p"/>
                          </m:rPr>
                          <a:rPr lang="en-US" altLang="zh-CN" sz="2400" b="1" i="1" dirty="0">
                            <a:solidFill>
                              <a:srgbClr val="FF0000"/>
                            </a:solidFill>
                            <a:latin typeface="Cambria Math" panose="02040503050406030204" pitchFamily="18" charset="0"/>
                            <a:cs typeface="Times New Roman" panose="02020603050405020304" pitchFamily="18" charset="0"/>
                          </a:rPr>
                          <m:t>F</m:t>
                        </m:r>
                      </m:e>
                    </m:acc>
                  </m:oMath>
                </a14:m>
                <a:r>
                  <a:rPr kumimoji="1" lang="zh-CN" altLang="en-US" sz="2400" b="1" dirty="0">
                    <a:solidFill>
                      <a:srgbClr val="0033CC"/>
                    </a:solidFill>
                    <a:latin typeface="Times New Roman" panose="02020603050405020304" pitchFamily="18" charset="0"/>
                    <a:cs typeface="Times New Roman" panose="02020603050405020304" pitchFamily="18" charset="0"/>
                  </a:rPr>
                  <a:t> 为原函数</a:t>
                </a:r>
                <a:r>
                  <a:rPr kumimoji="1" lang="en-US" altLang="zh-CN" sz="2400" b="1" dirty="0">
                    <a:solidFill>
                      <a:srgbClr val="0033CC"/>
                    </a:solidFill>
                    <a:latin typeface="Times New Roman" panose="02020603050405020304" pitchFamily="18" charset="0"/>
                    <a:cs typeface="Times New Roman" panose="02020603050405020304" pitchFamily="18" charset="0"/>
                  </a:rPr>
                  <a:t>F</a:t>
                </a:r>
                <a:r>
                  <a:rPr kumimoji="1" lang="zh-CN" altLang="en-US" sz="2400" b="1" dirty="0">
                    <a:solidFill>
                      <a:srgbClr val="0033CC"/>
                    </a:solidFill>
                    <a:latin typeface="Times New Roman" panose="02020603050405020304" pitchFamily="18" charset="0"/>
                    <a:cs typeface="Times New Roman" panose="02020603050405020304" pitchFamily="18" charset="0"/>
                  </a:rPr>
                  <a:t>的反函数。</a:t>
                </a:r>
                <a:endParaRPr kumimoji="1" lang="zh-CN" altLang="en-US" sz="2300" b="1" dirty="0">
                  <a:solidFill>
                    <a:srgbClr val="0033CC"/>
                  </a:solidFill>
                  <a:latin typeface="Times New Roman" panose="02020603050405020304" pitchFamily="18" charset="0"/>
                </a:endParaRPr>
              </a:p>
            </p:txBody>
          </p:sp>
        </mc:Choice>
        <mc:Fallback xmlns="">
          <p:sp>
            <p:nvSpPr>
              <p:cNvPr id="5" name="Text Box 13">
                <a:extLst>
                  <a:ext uri="{FF2B5EF4-FFF2-40B4-BE49-F238E27FC236}">
                    <a16:creationId xmlns:a16="http://schemas.microsoft.com/office/drawing/2014/main" id="{E2055AEC-A220-4E3B-B5E2-346D1F5E9358}"/>
                  </a:ext>
                </a:extLst>
              </p:cNvPr>
              <p:cNvSpPr txBox="1">
                <a:spLocks noRot="1" noChangeAspect="1" noMove="1" noResize="1" noEditPoints="1" noAdjustHandles="1" noChangeArrowheads="1" noChangeShapeType="1" noTextEdit="1"/>
              </p:cNvSpPr>
              <p:nvPr/>
            </p:nvSpPr>
            <p:spPr bwMode="auto">
              <a:xfrm>
                <a:off x="503610" y="1685553"/>
                <a:ext cx="8280400" cy="1569660"/>
              </a:xfrm>
              <a:prstGeom prst="rect">
                <a:avLst/>
              </a:prstGeom>
              <a:blipFill>
                <a:blip r:embed="rId2"/>
                <a:stretch>
                  <a:fillRect l="-1178" t="-4280" r="-1105" b="-85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Text Box 16">
            <a:extLst>
              <a:ext uri="{FF2B5EF4-FFF2-40B4-BE49-F238E27FC236}">
                <a16:creationId xmlns:a16="http://schemas.microsoft.com/office/drawing/2014/main" id="{1DA41A95-18A0-461A-9219-1215B8458699}"/>
              </a:ext>
            </a:extLst>
          </p:cNvPr>
          <p:cNvSpPr txBox="1">
            <a:spLocks noChangeArrowheads="1"/>
          </p:cNvSpPr>
          <p:nvPr/>
        </p:nvSpPr>
        <p:spPr bwMode="auto">
          <a:xfrm>
            <a:off x="1350318" y="3623068"/>
            <a:ext cx="72224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kumimoji="1" lang="zh-CN" altLang="en-US" sz="2400" dirty="0">
                <a:solidFill>
                  <a:srgbClr val="000000"/>
                </a:solidFill>
                <a:latin typeface="Times New Roman" panose="02020603050405020304" pitchFamily="18" charset="0"/>
              </a:rPr>
              <a:t>即</a:t>
            </a:r>
            <a:r>
              <a:rPr kumimoji="1" lang="en-US" altLang="zh-CN" sz="2400" dirty="0">
                <a:solidFill>
                  <a:srgbClr val="000000"/>
                </a:solidFill>
                <a:latin typeface="Times New Roman" panose="02020603050405020304" pitchFamily="18" charset="0"/>
              </a:rPr>
              <a:t>:</a:t>
            </a:r>
            <a:r>
              <a:rPr kumimoji="1" lang="en-US" altLang="zh-CN" sz="2400" b="1" dirty="0">
                <a:solidFill>
                  <a:srgbClr val="0033CC"/>
                </a:solidFill>
                <a:latin typeface="Times New Roman" panose="02020603050405020304" pitchFamily="18" charset="0"/>
              </a:rPr>
              <a:t>“·” </a:t>
            </a:r>
            <a:r>
              <a:rPr kumimoji="1" lang="zh-CN" altLang="en-US" sz="2400" b="1" dirty="0">
                <a:solidFill>
                  <a:srgbClr val="0033CC"/>
                </a:solidFill>
                <a:latin typeface="Times New Roman" panose="02020603050405020304" pitchFamily="18" charset="0"/>
              </a:rPr>
              <a:t>　 “</a:t>
            </a:r>
            <a:r>
              <a:rPr kumimoji="1" lang="en-US" altLang="zh-CN" sz="2400" b="1" dirty="0">
                <a:solidFill>
                  <a:srgbClr val="0033CC"/>
                </a:solidFill>
                <a:latin typeface="Times New Roman" panose="02020603050405020304" pitchFamily="18" charset="0"/>
              </a:rPr>
              <a:t>+”,“0”  </a:t>
            </a:r>
            <a:r>
              <a:rPr kumimoji="1" lang="zh-CN" altLang="en-US" sz="2400" b="1" dirty="0">
                <a:solidFill>
                  <a:srgbClr val="0033CC"/>
                </a:solidFill>
                <a:latin typeface="Times New Roman" panose="02020603050405020304" pitchFamily="18" charset="0"/>
              </a:rPr>
              <a:t>　 “</a:t>
            </a:r>
            <a:r>
              <a:rPr kumimoji="1" lang="en-US" altLang="zh-CN" sz="2400" b="1" dirty="0">
                <a:solidFill>
                  <a:srgbClr val="0033CC"/>
                </a:solidFill>
                <a:latin typeface="Times New Roman" panose="02020603050405020304" pitchFamily="18" charset="0"/>
              </a:rPr>
              <a:t>1”,</a:t>
            </a:r>
            <a:r>
              <a:rPr kumimoji="1" lang="zh-CN" altLang="en-US" sz="2400" b="1" dirty="0">
                <a:solidFill>
                  <a:srgbClr val="0033CC"/>
                </a:solidFill>
                <a:latin typeface="Times New Roman" panose="02020603050405020304" pitchFamily="18" charset="0"/>
              </a:rPr>
              <a:t>原变量　    反变量</a:t>
            </a:r>
          </a:p>
        </p:txBody>
      </p:sp>
      <p:sp>
        <p:nvSpPr>
          <p:cNvPr id="7" name="Line 17">
            <a:extLst>
              <a:ext uri="{FF2B5EF4-FFF2-40B4-BE49-F238E27FC236}">
                <a16:creationId xmlns:a16="http://schemas.microsoft.com/office/drawing/2014/main" id="{5271BCDD-86CF-41D1-B30C-74CDCCDE4918}"/>
              </a:ext>
            </a:extLst>
          </p:cNvPr>
          <p:cNvSpPr>
            <a:spLocks noChangeShapeType="1"/>
          </p:cNvSpPr>
          <p:nvPr/>
        </p:nvSpPr>
        <p:spPr bwMode="auto">
          <a:xfrm>
            <a:off x="2412641" y="3785786"/>
            <a:ext cx="4053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8" name="Line 18">
            <a:extLst>
              <a:ext uri="{FF2B5EF4-FFF2-40B4-BE49-F238E27FC236}">
                <a16:creationId xmlns:a16="http://schemas.microsoft.com/office/drawing/2014/main" id="{3D5BC2A6-2C63-46E9-95C6-560EB627E11C}"/>
              </a:ext>
            </a:extLst>
          </p:cNvPr>
          <p:cNvSpPr>
            <a:spLocks noChangeShapeType="1"/>
          </p:cNvSpPr>
          <p:nvPr/>
        </p:nvSpPr>
        <p:spPr bwMode="auto">
          <a:xfrm>
            <a:off x="4006837" y="3806424"/>
            <a:ext cx="4053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9" name="Line 19">
            <a:extLst>
              <a:ext uri="{FF2B5EF4-FFF2-40B4-BE49-F238E27FC236}">
                <a16:creationId xmlns:a16="http://schemas.microsoft.com/office/drawing/2014/main" id="{2310B09A-C4B8-4C9E-BA66-C392E1823897}"/>
              </a:ext>
            </a:extLst>
          </p:cNvPr>
          <p:cNvSpPr>
            <a:spLocks noChangeShapeType="1"/>
          </p:cNvSpPr>
          <p:nvPr/>
        </p:nvSpPr>
        <p:spPr bwMode="auto">
          <a:xfrm>
            <a:off x="6104284" y="3803249"/>
            <a:ext cx="4053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0" name="Line 20">
            <a:extLst>
              <a:ext uri="{FF2B5EF4-FFF2-40B4-BE49-F238E27FC236}">
                <a16:creationId xmlns:a16="http://schemas.microsoft.com/office/drawing/2014/main" id="{4C072BD5-F22F-487A-83E9-D713029B252C}"/>
              </a:ext>
            </a:extLst>
          </p:cNvPr>
          <p:cNvSpPr>
            <a:spLocks noChangeShapeType="1"/>
          </p:cNvSpPr>
          <p:nvPr/>
        </p:nvSpPr>
        <p:spPr bwMode="auto">
          <a:xfrm flipH="1">
            <a:off x="2356912" y="3900086"/>
            <a:ext cx="38503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1" name="Line 21">
            <a:extLst>
              <a:ext uri="{FF2B5EF4-FFF2-40B4-BE49-F238E27FC236}">
                <a16:creationId xmlns:a16="http://schemas.microsoft.com/office/drawing/2014/main" id="{45392F35-D852-4CA0-BB0D-0598F8C3B892}"/>
              </a:ext>
            </a:extLst>
          </p:cNvPr>
          <p:cNvSpPr>
            <a:spLocks noChangeShapeType="1"/>
          </p:cNvSpPr>
          <p:nvPr/>
        </p:nvSpPr>
        <p:spPr bwMode="auto">
          <a:xfrm flipH="1">
            <a:off x="4006837" y="3920724"/>
            <a:ext cx="38503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2" name="Line 22">
            <a:extLst>
              <a:ext uri="{FF2B5EF4-FFF2-40B4-BE49-F238E27FC236}">
                <a16:creationId xmlns:a16="http://schemas.microsoft.com/office/drawing/2014/main" id="{ACCC0E74-B1EA-472C-8484-0A8C34AA7961}"/>
              </a:ext>
            </a:extLst>
          </p:cNvPr>
          <p:cNvSpPr>
            <a:spLocks noChangeShapeType="1"/>
          </p:cNvSpPr>
          <p:nvPr/>
        </p:nvSpPr>
        <p:spPr bwMode="auto">
          <a:xfrm flipH="1">
            <a:off x="6124550" y="3917549"/>
            <a:ext cx="38503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887B687-85F0-4AF1-80CD-EEA59A7D8783}"/>
                  </a:ext>
                </a:extLst>
              </p:cNvPr>
              <p:cNvSpPr txBox="1"/>
              <p:nvPr/>
            </p:nvSpPr>
            <p:spPr>
              <a:xfrm>
                <a:off x="941945" y="4639674"/>
                <a:ext cx="7222417" cy="780470"/>
              </a:xfrm>
              <a:prstGeom prst="rect">
                <a:avLst/>
              </a:prstGeom>
              <a:noFill/>
            </p:spPr>
            <p:txBody>
              <a:bodyPr wrap="square">
                <a:spAutoFit/>
              </a:bodyPr>
              <a:lstStyle/>
              <a:p>
                <a:pPr algn="just" fontAlgn="base">
                  <a:spcBef>
                    <a:spcPct val="50000"/>
                  </a:spcBef>
                  <a:spcAft>
                    <a:spcPct val="0"/>
                  </a:spcAft>
                </a:pPr>
                <a:r>
                  <a:rPr kumimoji="1" lang="zh-CN" altLang="en-US" sz="2000" dirty="0">
                    <a:solidFill>
                      <a:srgbClr val="000000"/>
                    </a:solidFill>
                    <a:latin typeface="Times New Roman" panose="02020603050405020304" pitchFamily="18" charset="0"/>
                  </a:rPr>
                  <a:t>　例如，已知函数</a:t>
                </a:r>
                <a14:m>
                  <m:oMath xmlns:m="http://schemas.openxmlformats.org/officeDocument/2006/math">
                    <m:r>
                      <m:rPr>
                        <m:sty m:val="p"/>
                      </m:rPr>
                      <a:rPr lang="zh-CN" altLang="en-US" sz="2000" i="0" smtClean="0">
                        <a:solidFill>
                          <a:srgbClr val="000000"/>
                        </a:solidFill>
                        <a:latin typeface="Cambria Math" panose="02040503050406030204" pitchFamily="18" charset="0"/>
                      </a:rPr>
                      <m:t>F</m:t>
                    </m:r>
                    <m:r>
                      <a:rPr lang="zh-CN" altLang="en-US" sz="2000" i="1">
                        <a:solidFill>
                          <a:srgbClr val="000000"/>
                        </a:solidFill>
                        <a:latin typeface="Cambria Math" panose="02040503050406030204" pitchFamily="18" charset="0"/>
                      </a:rPr>
                      <m:t>=</m:t>
                    </m:r>
                    <m:bar>
                      <m:barPr>
                        <m:pos m:val="top"/>
                        <m:ctrlPr>
                          <a:rPr lang="zh-CN" altLang="en-US" sz="2000" i="1">
                            <a:solidFill>
                              <a:srgbClr val="000000"/>
                            </a:solidFill>
                            <a:latin typeface="Cambria Math" panose="02040503050406030204" pitchFamily="18" charset="0"/>
                          </a:rPr>
                        </m:ctrlPr>
                      </m:barPr>
                      <m:e>
                        <m:r>
                          <m:rPr>
                            <m:sty m:val="p"/>
                          </m:rPr>
                          <a:rPr lang="zh-CN" altLang="en-US" sz="2000" i="0">
                            <a:solidFill>
                              <a:srgbClr val="000000"/>
                            </a:solidFill>
                            <a:latin typeface="Cambria Math" panose="02040503050406030204" pitchFamily="18" charset="0"/>
                          </a:rPr>
                          <m:t>A</m:t>
                        </m:r>
                      </m:e>
                    </m:bar>
                    <m:r>
                      <a:rPr lang="zh-CN" altLang="en-US" sz="2000" i="1">
                        <a:solidFill>
                          <a:srgbClr val="000000"/>
                        </a:solidFill>
                        <a:latin typeface="Cambria Math" panose="02040503050406030204" pitchFamily="18" charset="0"/>
                      </a:rPr>
                      <m:t>⋅</m:t>
                    </m:r>
                    <m:r>
                      <m:rPr>
                        <m:sty m:val="p"/>
                      </m:rPr>
                      <a:rPr lang="zh-CN" altLang="en-US" sz="2000" i="0">
                        <a:solidFill>
                          <a:srgbClr val="000000"/>
                        </a:solidFill>
                        <a:latin typeface="Cambria Math" panose="02040503050406030204" pitchFamily="18" charset="0"/>
                      </a:rPr>
                      <m:t>B</m:t>
                    </m:r>
                    <m:r>
                      <a:rPr lang="zh-CN" altLang="en-US" sz="2000" i="1">
                        <a:solidFill>
                          <a:srgbClr val="000000"/>
                        </a:solidFill>
                        <a:latin typeface="Cambria Math" panose="02040503050406030204" pitchFamily="18" charset="0"/>
                      </a:rPr>
                      <m:t>+</m:t>
                    </m:r>
                    <m:r>
                      <m:rPr>
                        <m:sty m:val="p"/>
                      </m:rPr>
                      <a:rPr lang="zh-CN" altLang="en-US" sz="2000" i="0">
                        <a:solidFill>
                          <a:srgbClr val="000000"/>
                        </a:solidFill>
                        <a:latin typeface="Cambria Math" panose="02040503050406030204" pitchFamily="18" charset="0"/>
                      </a:rPr>
                      <m:t>C</m:t>
                    </m:r>
                    <m:r>
                      <a:rPr lang="zh-CN" altLang="en-US" sz="2000" i="1">
                        <a:solidFill>
                          <a:srgbClr val="000000"/>
                        </a:solidFill>
                        <a:latin typeface="Cambria Math" panose="02040503050406030204" pitchFamily="18" charset="0"/>
                      </a:rPr>
                      <m:t>⋅</m:t>
                    </m:r>
                    <m:bar>
                      <m:barPr>
                        <m:pos m:val="top"/>
                        <m:ctrlPr>
                          <a:rPr lang="zh-CN" altLang="en-US" sz="2000" i="1">
                            <a:solidFill>
                              <a:srgbClr val="000000"/>
                            </a:solidFill>
                            <a:latin typeface="Cambria Math" panose="02040503050406030204" pitchFamily="18" charset="0"/>
                          </a:rPr>
                        </m:ctrlPr>
                      </m:barPr>
                      <m:e>
                        <m:r>
                          <m:rPr>
                            <m:sty m:val="p"/>
                          </m:rPr>
                          <a:rPr lang="zh-CN" altLang="en-US" sz="2000" i="0">
                            <a:solidFill>
                              <a:srgbClr val="000000"/>
                            </a:solidFill>
                            <a:latin typeface="Cambria Math" panose="02040503050406030204" pitchFamily="18" charset="0"/>
                          </a:rPr>
                          <m:t>D</m:t>
                        </m:r>
                      </m:e>
                    </m:bar>
                  </m:oMath>
                </a14:m>
                <a:r>
                  <a:rPr kumimoji="1" lang="zh-CN" altLang="en-US" sz="2000" dirty="0">
                    <a:solidFill>
                      <a:srgbClr val="000000"/>
                    </a:solidFill>
                    <a:latin typeface="Times New Roman" panose="02020603050405020304" pitchFamily="18" charset="0"/>
                  </a:rPr>
                  <a:t>，根据反演规则可得到</a:t>
                </a:r>
                <a:endParaRPr kumimoji="1" lang="en-US" altLang="zh-CN" sz="2000" dirty="0">
                  <a:solidFill>
                    <a:srgbClr val="000000"/>
                  </a:solidFill>
                  <a:latin typeface="Times New Roman" panose="02020603050405020304" pitchFamily="18" charset="0"/>
                </a:endParaRPr>
              </a:p>
              <a:p>
                <a:pPr algn="just" fontAlgn="base">
                  <a:spcBef>
                    <a:spcPct val="50000"/>
                  </a:spcBef>
                  <a:spcAft>
                    <a:spcPct val="0"/>
                  </a:spcAft>
                </a:pPr>
                <a14:m>
                  <m:oMathPara xmlns:m="http://schemas.openxmlformats.org/officeDocument/2006/math">
                    <m:oMathParaPr>
                      <m:jc m:val="centerGroup"/>
                    </m:oMathParaPr>
                    <m:oMath xmlns:m="http://schemas.openxmlformats.org/officeDocument/2006/math">
                      <m:bar>
                        <m:barPr>
                          <m:pos m:val="top"/>
                          <m:ctrlPr>
                            <a:rPr lang="zh-CN" altLang="en-US" sz="2000" i="1" smtClean="0">
                              <a:solidFill>
                                <a:srgbClr val="000000"/>
                              </a:solidFill>
                              <a:latin typeface="Cambria Math" panose="02040503050406030204" pitchFamily="18" charset="0"/>
                            </a:rPr>
                          </m:ctrlPr>
                        </m:barPr>
                        <m:e>
                          <m:r>
                            <m:rPr>
                              <m:sty m:val="p"/>
                            </m:rPr>
                            <a:rPr lang="zh-CN" altLang="en-US" sz="2000" i="0">
                              <a:solidFill>
                                <a:srgbClr val="000000"/>
                              </a:solidFill>
                              <a:latin typeface="Cambria Math" panose="02040503050406030204" pitchFamily="18" charset="0"/>
                            </a:rPr>
                            <m:t>F</m:t>
                          </m:r>
                        </m:e>
                      </m:bar>
                      <m:r>
                        <a:rPr lang="zh-CN" altLang="en-US" sz="2000" i="1">
                          <a:solidFill>
                            <a:srgbClr val="000000"/>
                          </a:solidFill>
                          <a:latin typeface="Cambria Math" panose="02040503050406030204" pitchFamily="18" charset="0"/>
                        </a:rPr>
                        <m:t>=(</m:t>
                      </m:r>
                      <m:r>
                        <m:rPr>
                          <m:sty m:val="p"/>
                        </m:rPr>
                        <a:rPr lang="zh-CN" altLang="en-US" sz="2000" i="0">
                          <a:solidFill>
                            <a:srgbClr val="000000"/>
                          </a:solidFill>
                          <a:latin typeface="Cambria Math" panose="02040503050406030204" pitchFamily="18" charset="0"/>
                        </a:rPr>
                        <m:t>A</m:t>
                      </m:r>
                      <m:r>
                        <a:rPr lang="zh-CN" altLang="en-US" sz="2000" i="1">
                          <a:solidFill>
                            <a:srgbClr val="000000"/>
                          </a:solidFill>
                          <a:latin typeface="Cambria Math" panose="02040503050406030204" pitchFamily="18" charset="0"/>
                        </a:rPr>
                        <m:t>+</m:t>
                      </m:r>
                      <m:bar>
                        <m:barPr>
                          <m:pos m:val="top"/>
                          <m:ctrlPr>
                            <a:rPr lang="zh-CN" altLang="en-US" sz="2000" i="1">
                              <a:solidFill>
                                <a:srgbClr val="000000"/>
                              </a:solidFill>
                              <a:latin typeface="Cambria Math" panose="02040503050406030204" pitchFamily="18" charset="0"/>
                            </a:rPr>
                          </m:ctrlPr>
                        </m:barPr>
                        <m:e>
                          <m:r>
                            <m:rPr>
                              <m:sty m:val="p"/>
                            </m:rPr>
                            <a:rPr lang="zh-CN" altLang="en-US" sz="2000" i="0">
                              <a:solidFill>
                                <a:srgbClr val="000000"/>
                              </a:solidFill>
                              <a:latin typeface="Cambria Math" panose="02040503050406030204" pitchFamily="18" charset="0"/>
                            </a:rPr>
                            <m:t>B</m:t>
                          </m:r>
                        </m:e>
                      </m:bar>
                      <m:r>
                        <a:rPr lang="zh-CN" altLang="en-US" sz="2000" i="1">
                          <a:solidFill>
                            <a:srgbClr val="000000"/>
                          </a:solidFill>
                          <a:latin typeface="Cambria Math" panose="02040503050406030204" pitchFamily="18" charset="0"/>
                        </a:rPr>
                        <m:t>)⋅(</m:t>
                      </m:r>
                      <m:bar>
                        <m:barPr>
                          <m:pos m:val="top"/>
                          <m:ctrlPr>
                            <a:rPr lang="zh-CN" altLang="en-US" sz="2000" i="1">
                              <a:solidFill>
                                <a:srgbClr val="000000"/>
                              </a:solidFill>
                              <a:latin typeface="Cambria Math" panose="02040503050406030204" pitchFamily="18" charset="0"/>
                            </a:rPr>
                          </m:ctrlPr>
                        </m:barPr>
                        <m:e>
                          <m:r>
                            <m:rPr>
                              <m:sty m:val="p"/>
                            </m:rPr>
                            <a:rPr lang="zh-CN" altLang="en-US" sz="2000" i="0">
                              <a:solidFill>
                                <a:srgbClr val="000000"/>
                              </a:solidFill>
                              <a:latin typeface="Cambria Math" panose="02040503050406030204" pitchFamily="18" charset="0"/>
                            </a:rPr>
                            <m:t>C</m:t>
                          </m:r>
                        </m:e>
                      </m:bar>
                      <m:r>
                        <a:rPr lang="zh-CN" altLang="en-US" sz="2000" i="1">
                          <a:solidFill>
                            <a:srgbClr val="000000"/>
                          </a:solidFill>
                          <a:latin typeface="Cambria Math" panose="02040503050406030204" pitchFamily="18" charset="0"/>
                        </a:rPr>
                        <m:t>+</m:t>
                      </m:r>
                      <m:r>
                        <m:rPr>
                          <m:sty m:val="p"/>
                        </m:rPr>
                        <a:rPr lang="zh-CN" altLang="en-US" sz="2000" i="0">
                          <a:solidFill>
                            <a:srgbClr val="000000"/>
                          </a:solidFill>
                          <a:latin typeface="Cambria Math" panose="02040503050406030204" pitchFamily="18" charset="0"/>
                        </a:rPr>
                        <m:t>D</m:t>
                      </m:r>
                      <m:r>
                        <a:rPr lang="zh-CN" altLang="en-US" sz="2000" i="1">
                          <a:solidFill>
                            <a:srgbClr val="000000"/>
                          </a:solidFill>
                          <a:latin typeface="Cambria Math" panose="02040503050406030204" pitchFamily="18" charset="0"/>
                        </a:rPr>
                        <m:t>)</m:t>
                      </m:r>
                    </m:oMath>
                  </m:oMathPara>
                </a14:m>
                <a:endParaRPr kumimoji="1" lang="en-US" altLang="zh-CN" sz="2000" dirty="0">
                  <a:solidFill>
                    <a:srgbClr val="000000"/>
                  </a:solidFill>
                  <a:latin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6887B687-85F0-4AF1-80CD-EEA59A7D8783}"/>
                  </a:ext>
                </a:extLst>
              </p:cNvPr>
              <p:cNvSpPr txBox="1">
                <a:spLocks noRot="1" noChangeAspect="1" noMove="1" noResize="1" noEditPoints="1" noAdjustHandles="1" noChangeArrowheads="1" noChangeShapeType="1" noTextEdit="1"/>
              </p:cNvSpPr>
              <p:nvPr/>
            </p:nvSpPr>
            <p:spPr>
              <a:xfrm>
                <a:off x="941945" y="4639674"/>
                <a:ext cx="7222417" cy="780470"/>
              </a:xfrm>
              <a:prstGeom prst="rect">
                <a:avLst/>
              </a:prstGeom>
              <a:blipFill>
                <a:blip r:embed="rId3"/>
                <a:stretch>
                  <a:fillRect t="-1563" b="-85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4741332"/>
      </p:ext>
    </p:extLst>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a:extLst>
              <a:ext uri="{FF2B5EF4-FFF2-40B4-BE49-F238E27FC236}">
                <a16:creationId xmlns:a16="http://schemas.microsoft.com/office/drawing/2014/main" id="{32DBA6B1-D35D-4972-903D-95C36ECE6FED}"/>
              </a:ext>
            </a:extLst>
          </p:cNvPr>
          <p:cNvSpPr>
            <a:spLocks noGrp="1" noChangeArrowheads="1"/>
          </p:cNvSpPr>
          <p:nvPr>
            <p:ph type="title"/>
          </p:nvPr>
        </p:nvSpPr>
        <p:spPr bwMode="auto">
          <a:xfrm>
            <a:off x="1331913" y="115888"/>
            <a:ext cx="3309937" cy="3667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7" rIns="92075" bIns="46037" numCol="1" anchor="t" anchorCtr="1" compatLnSpc="1">
            <a:prstTxWarp prst="textNoShape">
              <a:avLst/>
            </a:prstTxWarp>
          </a:bodyPr>
          <a:lstStyle/>
          <a:p>
            <a:pPr eaLnBrk="1" hangingPunct="1"/>
            <a:r>
              <a:rPr lang="en-US" altLang="zh-CN" sz="2000" b="1">
                <a:solidFill>
                  <a:schemeClr val="accent2"/>
                </a:solidFill>
                <a:latin typeface="宋体" panose="02010600030101010101" pitchFamily="2" charset="-122"/>
              </a:rPr>
              <a:t> </a:t>
            </a:r>
          </a:p>
        </p:txBody>
      </p:sp>
      <p:sp>
        <p:nvSpPr>
          <p:cNvPr id="32772" name="Rectangle 4">
            <a:extLst>
              <a:ext uri="{FF2B5EF4-FFF2-40B4-BE49-F238E27FC236}">
                <a16:creationId xmlns:a16="http://schemas.microsoft.com/office/drawing/2014/main" id="{5AEBF9B5-C9F4-4E6A-ABCD-CA29F069D425}"/>
              </a:ext>
            </a:extLst>
          </p:cNvPr>
          <p:cNvSpPr>
            <a:spLocks noChangeArrowheads="1"/>
          </p:cNvSpPr>
          <p:nvPr/>
        </p:nvSpPr>
        <p:spPr bwMode="auto">
          <a:xfrm>
            <a:off x="609600" y="7620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993300"/>
                </a:solidFill>
                <a:latin typeface="Times New Roman" panose="02020603050405020304" pitchFamily="18" charset="0"/>
              </a:rPr>
              <a:t>　　注意</a:t>
            </a:r>
            <a:r>
              <a:rPr kumimoji="1" lang="en-US" altLang="zh-CN" sz="2400" b="1">
                <a:solidFill>
                  <a:srgbClr val="993300"/>
                </a:solidFill>
                <a:latin typeface="Times New Roman" panose="02020603050405020304" pitchFamily="18" charset="0"/>
              </a:rPr>
              <a:t>:</a:t>
            </a:r>
            <a:r>
              <a:rPr kumimoji="1" lang="en-US" altLang="zh-CN" sz="2400" b="1">
                <a:solidFill>
                  <a:srgbClr val="FF9900"/>
                </a:solidFill>
                <a:latin typeface="Times New Roman" panose="02020603050405020304" pitchFamily="18" charset="0"/>
              </a:rPr>
              <a:t> </a:t>
            </a:r>
            <a:r>
              <a:rPr kumimoji="1" lang="zh-CN" altLang="en-US" sz="2400">
                <a:solidFill>
                  <a:srgbClr val="0033CC"/>
                </a:solidFill>
                <a:latin typeface="Times New Roman" panose="02020603050405020304" pitchFamily="18" charset="0"/>
              </a:rPr>
              <a:t>使用反演规则时，应保持原函数式中运算符号的优先顺序不变！</a:t>
            </a:r>
          </a:p>
        </p:txBody>
      </p:sp>
      <p:sp>
        <p:nvSpPr>
          <p:cNvPr id="32773" name="Text Box 5">
            <a:extLst>
              <a:ext uri="{FF2B5EF4-FFF2-40B4-BE49-F238E27FC236}">
                <a16:creationId xmlns:a16="http://schemas.microsoft.com/office/drawing/2014/main" id="{0F4E4CF4-57B9-44BF-A25F-BD83F487F732}"/>
              </a:ext>
            </a:extLst>
          </p:cNvPr>
          <p:cNvSpPr txBox="1">
            <a:spLocks noChangeArrowheads="1"/>
          </p:cNvSpPr>
          <p:nvPr/>
        </p:nvSpPr>
        <p:spPr bwMode="auto">
          <a:xfrm>
            <a:off x="685800" y="38100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993300"/>
                </a:solidFill>
                <a:latin typeface="宋体" panose="02010600030101010101" pitchFamily="2" charset="-122"/>
              </a:rPr>
              <a:t>三、对偶规则</a:t>
            </a:r>
            <a:endParaRPr kumimoji="1" lang="zh-CN" altLang="en-US" sz="2400" b="1">
              <a:solidFill>
                <a:srgbClr val="993300"/>
              </a:solidFill>
              <a:latin typeface="宋体" panose="02010600030101010101" pitchFamily="2" charset="-122"/>
              <a:cs typeface="Times New Roman" panose="02020603050405020304" pitchFamily="18" charset="0"/>
            </a:endParaRPr>
          </a:p>
        </p:txBody>
      </p:sp>
      <p:sp>
        <p:nvSpPr>
          <p:cNvPr id="32774" name="Text Box 6">
            <a:extLst>
              <a:ext uri="{FF2B5EF4-FFF2-40B4-BE49-F238E27FC236}">
                <a16:creationId xmlns:a16="http://schemas.microsoft.com/office/drawing/2014/main" id="{B7E75DDA-3DC8-4A2C-85FE-025BA49C4057}"/>
              </a:ext>
            </a:extLst>
          </p:cNvPr>
          <p:cNvSpPr txBox="1">
            <a:spLocks noChangeArrowheads="1"/>
          </p:cNvSpPr>
          <p:nvPr/>
        </p:nvSpPr>
        <p:spPr bwMode="auto">
          <a:xfrm>
            <a:off x="762000" y="4267200"/>
            <a:ext cx="8001000"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70000"/>
              </a:lnSpc>
              <a:spcBef>
                <a:spcPct val="50000"/>
              </a:spcBef>
            </a:pPr>
            <a:r>
              <a:rPr kumimoji="1" lang="zh-CN" altLang="en-US" sz="2400">
                <a:latin typeface="Times New Roman" panose="02020603050405020304" pitchFamily="18" charset="0"/>
              </a:rPr>
              <a:t>　　如果将逻辑函数表达式</a:t>
            </a:r>
            <a:r>
              <a:rPr kumimoji="1" lang="en-US" altLang="zh-CN" sz="2400" b="1">
                <a:latin typeface="Times New Roman" panose="02020603050405020304" pitchFamily="18" charset="0"/>
              </a:rPr>
              <a:t>F</a:t>
            </a:r>
            <a:r>
              <a:rPr kumimoji="1" lang="zh-CN" altLang="en-US" sz="2400">
                <a:latin typeface="Times New Roman" panose="02020603050405020304" pitchFamily="18" charset="0"/>
              </a:rPr>
              <a:t>中所有的</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变成“</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变成“</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Times New Roman" panose="02020603050405020304" pitchFamily="18" charset="0"/>
              </a:rPr>
              <a:t>0”</a:t>
            </a:r>
            <a:r>
              <a:rPr kumimoji="1" lang="zh-CN" altLang="en-US" sz="2400" b="1">
                <a:solidFill>
                  <a:srgbClr val="0033CC"/>
                </a:solidFill>
                <a:latin typeface="Times New Roman" panose="02020603050405020304" pitchFamily="18" charset="0"/>
              </a:rPr>
              <a:t>变成“</a:t>
            </a: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变成“</a:t>
            </a:r>
            <a:r>
              <a:rPr kumimoji="1" lang="en-US" altLang="zh-CN" sz="2400" b="1">
                <a:solidFill>
                  <a:srgbClr val="0033CC"/>
                </a:solidFill>
                <a:latin typeface="Times New Roman" panose="02020603050405020304" pitchFamily="18" charset="0"/>
              </a:rPr>
              <a:t>0”</a:t>
            </a:r>
            <a:r>
              <a:rPr kumimoji="1" lang="zh-CN" altLang="en-US" sz="2400" b="1">
                <a:solidFill>
                  <a:srgbClr val="0033CC"/>
                </a:solidFill>
                <a:latin typeface="Times New Roman" panose="02020603050405020304" pitchFamily="18" charset="0"/>
              </a:rPr>
              <a:t>，并保持原函数中的运算顺序不变</a:t>
            </a:r>
            <a:r>
              <a:rPr kumimoji="1" lang="zh-CN" altLang="en-US" sz="2400">
                <a:solidFill>
                  <a:srgbClr val="0033CC"/>
                </a:solidFill>
                <a:latin typeface="Times New Roman" panose="02020603050405020304" pitchFamily="18" charset="0"/>
              </a:rPr>
              <a:t>，</a:t>
            </a:r>
            <a:r>
              <a:rPr kumimoji="1" lang="zh-CN" altLang="en-US" sz="2400">
                <a:latin typeface="Times New Roman" panose="02020603050405020304" pitchFamily="18" charset="0"/>
              </a:rPr>
              <a:t>则所得到的新的逻辑表达式称为函数</a:t>
            </a:r>
            <a:r>
              <a:rPr kumimoji="1" lang="en-US" altLang="zh-CN" sz="2400" b="1">
                <a:latin typeface="Times New Roman" panose="02020603050405020304" pitchFamily="18" charset="0"/>
              </a:rPr>
              <a:t>F</a:t>
            </a:r>
            <a:r>
              <a:rPr kumimoji="1" lang="zh-CN" altLang="en-US" sz="2400">
                <a:latin typeface="Times New Roman" panose="02020603050405020304" pitchFamily="18" charset="0"/>
              </a:rPr>
              <a:t>的对偶式，</a:t>
            </a:r>
          </a:p>
          <a:p>
            <a:pPr algn="just" eaLnBrk="1" hangingPunct="1">
              <a:lnSpc>
                <a:spcPct val="70000"/>
              </a:lnSpc>
              <a:spcBef>
                <a:spcPct val="50000"/>
              </a:spcBef>
            </a:pPr>
            <a:r>
              <a:rPr kumimoji="1" lang="zh-CN" altLang="en-US" sz="2400">
                <a:latin typeface="Times New Roman" panose="02020603050405020304" pitchFamily="18" charset="0"/>
              </a:rPr>
              <a:t>并记作</a:t>
            </a:r>
            <a:r>
              <a:rPr kumimoji="1" lang="en-US" altLang="zh-CN" sz="2400" b="1">
                <a:latin typeface="Times New Roman" panose="02020603050405020304" pitchFamily="18" charset="0"/>
              </a:rPr>
              <a:t>F’</a:t>
            </a:r>
            <a:r>
              <a:rPr kumimoji="1" lang="zh-CN" altLang="en-US" sz="2400">
                <a:latin typeface="Times New Roman" panose="02020603050405020304" pitchFamily="18" charset="0"/>
              </a:rPr>
              <a:t>。例如，</a:t>
            </a:r>
          </a:p>
        </p:txBody>
      </p:sp>
      <p:grpSp>
        <p:nvGrpSpPr>
          <p:cNvPr id="32775" name="Group 7">
            <a:extLst>
              <a:ext uri="{FF2B5EF4-FFF2-40B4-BE49-F238E27FC236}">
                <a16:creationId xmlns:a16="http://schemas.microsoft.com/office/drawing/2014/main" id="{6950D8C3-3EC0-4CE2-BB6F-2888475471D3}"/>
              </a:ext>
            </a:extLst>
          </p:cNvPr>
          <p:cNvGrpSpPr>
            <a:grpSpLocks/>
          </p:cNvGrpSpPr>
          <p:nvPr/>
        </p:nvGrpSpPr>
        <p:grpSpPr bwMode="auto">
          <a:xfrm>
            <a:off x="635000" y="1600200"/>
            <a:ext cx="7924800" cy="2119313"/>
            <a:chOff x="432" y="1008"/>
            <a:chExt cx="4992" cy="1335"/>
          </a:xfrm>
        </p:grpSpPr>
        <p:grpSp>
          <p:nvGrpSpPr>
            <p:cNvPr id="34825" name="Group 8">
              <a:extLst>
                <a:ext uri="{FF2B5EF4-FFF2-40B4-BE49-F238E27FC236}">
                  <a16:creationId xmlns:a16="http://schemas.microsoft.com/office/drawing/2014/main" id="{CF044A9D-06C8-4EB6-93DB-E483DA1E1E25}"/>
                </a:ext>
              </a:extLst>
            </p:cNvPr>
            <p:cNvGrpSpPr>
              <a:grpSpLocks/>
            </p:cNvGrpSpPr>
            <p:nvPr/>
          </p:nvGrpSpPr>
          <p:grpSpPr bwMode="auto">
            <a:xfrm>
              <a:off x="432" y="1020"/>
              <a:ext cx="4992" cy="1323"/>
              <a:chOff x="432" y="1020"/>
              <a:chExt cx="4992" cy="1323"/>
            </a:xfrm>
          </p:grpSpPr>
          <p:sp>
            <p:nvSpPr>
              <p:cNvPr id="34827" name="Text Box 9">
                <a:extLst>
                  <a:ext uri="{FF2B5EF4-FFF2-40B4-BE49-F238E27FC236}">
                    <a16:creationId xmlns:a16="http://schemas.microsoft.com/office/drawing/2014/main" id="{50EA2211-F76F-41AC-BABB-C71A8194F2ED}"/>
                  </a:ext>
                </a:extLst>
              </p:cNvPr>
              <p:cNvSpPr txBox="1">
                <a:spLocks noChangeArrowheads="1"/>
              </p:cNvSpPr>
              <p:nvPr/>
            </p:nvSpPr>
            <p:spPr bwMode="auto">
              <a:xfrm>
                <a:off x="432" y="1020"/>
                <a:ext cx="4992" cy="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例如，已知函数　　　　　　　　　，根据反演规则</a:t>
                </a:r>
              </a:p>
              <a:p>
                <a:pPr algn="just" eaLnBrk="1" hangingPunct="1">
                  <a:spcBef>
                    <a:spcPct val="50000"/>
                  </a:spcBef>
                </a:pPr>
                <a:r>
                  <a:rPr kumimoji="1" lang="zh-CN" altLang="en-US" sz="2400">
                    <a:latin typeface="Times New Roman" panose="02020603050405020304" pitchFamily="18" charset="0"/>
                  </a:rPr>
                  <a:t>得到的反函数应该是</a:t>
                </a:r>
              </a:p>
              <a:p>
                <a:pPr algn="just" eaLnBrk="1" hangingPunct="1">
                  <a:spcBef>
                    <a:spcPct val="50000"/>
                  </a:spcBef>
                </a:pPr>
                <a:r>
                  <a:rPr kumimoji="1" lang="zh-CN" altLang="en-US" sz="2400">
                    <a:latin typeface="Times New Roman" panose="02020603050405020304" pitchFamily="18" charset="0"/>
                  </a:rPr>
                  <a:t> </a:t>
                </a:r>
              </a:p>
              <a:p>
                <a:pPr algn="just" eaLnBrk="1" hangingPunct="1">
                  <a:spcBef>
                    <a:spcPct val="50000"/>
                  </a:spcBef>
                </a:pPr>
                <a:r>
                  <a:rPr kumimoji="1" lang="zh-CN" altLang="en-US" sz="2400">
                    <a:latin typeface="Times New Roman" panose="02020603050405020304" pitchFamily="18" charset="0"/>
                  </a:rPr>
                  <a:t>而不应该是　　　　　　　　　　　</a:t>
                </a:r>
                <a:r>
                  <a:rPr kumimoji="1" lang="en-US" altLang="zh-CN" sz="2400" b="1">
                    <a:solidFill>
                      <a:srgbClr val="CC0000"/>
                    </a:solidFill>
                    <a:latin typeface="Times New Roman" panose="02020603050405020304" pitchFamily="18" charset="0"/>
                  </a:rPr>
                  <a:t>×</a:t>
                </a:r>
                <a:r>
                  <a:rPr kumimoji="1" lang="zh-CN" altLang="en-US" sz="2400" b="1">
                    <a:solidFill>
                      <a:srgbClr val="CC0000"/>
                    </a:solidFill>
                    <a:latin typeface="Times New Roman" panose="02020603050405020304" pitchFamily="18" charset="0"/>
                  </a:rPr>
                  <a:t>！错误</a:t>
                </a:r>
                <a:endParaRPr kumimoji="1" lang="zh-CN" altLang="en-US" sz="2400">
                  <a:solidFill>
                    <a:srgbClr val="CC0000"/>
                  </a:solidFill>
                  <a:latin typeface="Times New Roman" panose="02020603050405020304" pitchFamily="18" charset="0"/>
                </a:endParaRPr>
              </a:p>
            </p:txBody>
          </p:sp>
          <p:graphicFrame>
            <p:nvGraphicFramePr>
              <p:cNvPr id="34828" name="Object 10">
                <a:extLst>
                  <a:ext uri="{FF2B5EF4-FFF2-40B4-BE49-F238E27FC236}">
                    <a16:creationId xmlns:a16="http://schemas.microsoft.com/office/drawing/2014/main" id="{772B858D-D637-4183-ACD6-3B07CFDF7815}"/>
                  </a:ext>
                </a:extLst>
              </p:cNvPr>
              <p:cNvGraphicFramePr>
                <a:graphicFrameLocks noChangeAspect="1"/>
              </p:cNvGraphicFramePr>
              <p:nvPr/>
            </p:nvGraphicFramePr>
            <p:xfrm>
              <a:off x="1882" y="1635"/>
              <a:ext cx="1742" cy="298"/>
            </p:xfrm>
            <a:graphic>
              <a:graphicData uri="http://schemas.openxmlformats.org/presentationml/2006/ole">
                <mc:AlternateContent xmlns:mc="http://schemas.openxmlformats.org/markup-compatibility/2006">
                  <mc:Choice xmlns:v="urn:schemas-microsoft-com:vml" Requires="v">
                    <p:oleObj name="Equation" r:id="rId3" imgW="1409088" imgH="241195" progId="Equation.3">
                      <p:embed/>
                    </p:oleObj>
                  </mc:Choice>
                  <mc:Fallback>
                    <p:oleObj name="Equation" r:id="rId3" imgW="1409088" imgH="241195" progId="Equation.3">
                      <p:embed/>
                      <p:pic>
                        <p:nvPicPr>
                          <p:cNvPr id="0" name="Object 10"/>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882" y="1635"/>
                            <a:ext cx="174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9" name="Object 11">
                <a:extLst>
                  <a:ext uri="{FF2B5EF4-FFF2-40B4-BE49-F238E27FC236}">
                    <a16:creationId xmlns:a16="http://schemas.microsoft.com/office/drawing/2014/main" id="{352CF540-26FA-4AAE-BA20-28264C135B9E}"/>
                  </a:ext>
                </a:extLst>
              </p:cNvPr>
              <p:cNvGraphicFramePr>
                <a:graphicFrameLocks noChangeAspect="1"/>
              </p:cNvGraphicFramePr>
              <p:nvPr/>
            </p:nvGraphicFramePr>
            <p:xfrm>
              <a:off x="1882" y="2024"/>
              <a:ext cx="1523" cy="267"/>
            </p:xfrm>
            <a:graphic>
              <a:graphicData uri="http://schemas.openxmlformats.org/presentationml/2006/ole">
                <mc:AlternateContent xmlns:mc="http://schemas.openxmlformats.org/markup-compatibility/2006">
                  <mc:Choice xmlns:v="urn:schemas-microsoft-com:vml" Requires="v">
                    <p:oleObj name="Equation" r:id="rId5" imgW="1231366" imgH="215806" progId="Equation.3">
                      <p:embed/>
                    </p:oleObj>
                  </mc:Choice>
                  <mc:Fallback>
                    <p:oleObj name="Equation" r:id="rId5" imgW="1231366" imgH="215806" progId="Equation.3">
                      <p:embed/>
                      <p:pic>
                        <p:nvPicPr>
                          <p:cNvPr id="0" name="Object 11"/>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882" y="2024"/>
                            <a:ext cx="152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4826" name="Object 12">
              <a:extLst>
                <a:ext uri="{FF2B5EF4-FFF2-40B4-BE49-F238E27FC236}">
                  <a16:creationId xmlns:a16="http://schemas.microsoft.com/office/drawing/2014/main" id="{91D39E08-9D22-488F-A7AF-550F9F2C7218}"/>
                </a:ext>
              </a:extLst>
            </p:cNvPr>
            <p:cNvGraphicFramePr>
              <a:graphicFrameLocks noChangeAspect="1"/>
            </p:cNvGraphicFramePr>
            <p:nvPr/>
          </p:nvGraphicFramePr>
          <p:xfrm>
            <a:off x="2238" y="1008"/>
            <a:ext cx="1554" cy="298"/>
          </p:xfrm>
          <a:graphic>
            <a:graphicData uri="http://schemas.openxmlformats.org/presentationml/2006/ole">
              <mc:AlternateContent xmlns:mc="http://schemas.openxmlformats.org/markup-compatibility/2006">
                <mc:Choice xmlns:v="urn:schemas-microsoft-com:vml" Requires="v">
                  <p:oleObj name="Equation" r:id="rId7" imgW="1257300" imgH="241300" progId="Equation.3">
                    <p:embed/>
                  </p:oleObj>
                </mc:Choice>
                <mc:Fallback>
                  <p:oleObj name="Equation" r:id="rId7" imgW="1257300" imgH="241300" progId="Equation.3">
                    <p:embed/>
                    <p:pic>
                      <p:nvPicPr>
                        <p:cNvPr id="0" name="Object 12"/>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238" y="1008"/>
                          <a:ext cx="155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2783" name="Picture 15">
            <a:extLst>
              <a:ext uri="{FF2B5EF4-FFF2-40B4-BE49-F238E27FC236}">
                <a16:creationId xmlns:a16="http://schemas.microsoft.com/office/drawing/2014/main" id="{F1AAB4EE-52F7-4D65-91BE-504B3474FF3F}"/>
              </a:ext>
            </a:extLst>
          </p:cNvPr>
          <p:cNvPicPr>
            <a:picLocks noChangeAspect="1" noChangeArrowheads="1"/>
          </p:cNvPicPr>
          <p:nvPr/>
        </p:nvPicPr>
        <p:blipFill>
          <a:blip r:embed="rId9">
            <a:lum bright="10000"/>
            <a:grayscl/>
            <a:extLst>
              <a:ext uri="{28A0092B-C50C-407E-A947-70E740481C1C}">
                <a14:useLocalDpi xmlns:a14="http://schemas.microsoft.com/office/drawing/2010/main" val="0"/>
              </a:ext>
            </a:extLst>
          </a:blip>
          <a:srcRect/>
          <a:stretch>
            <a:fillRect/>
          </a:stretch>
        </p:blipFill>
        <p:spPr bwMode="auto">
          <a:xfrm>
            <a:off x="1200150" y="5899150"/>
            <a:ext cx="63246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Text Box 22">
            <a:extLst>
              <a:ext uri="{FF2B5EF4-FFF2-40B4-BE49-F238E27FC236}">
                <a16:creationId xmlns:a16="http://schemas.microsoft.com/office/drawing/2014/main" id="{0ED83E46-B601-4DFE-A97E-4BE0296C6F8D}"/>
              </a:ext>
            </a:extLst>
          </p:cNvPr>
          <p:cNvSpPr txBox="1">
            <a:spLocks noChangeArrowheads="1"/>
          </p:cNvSpPr>
          <p:nvPr/>
        </p:nvSpPr>
        <p:spPr bwMode="auto">
          <a:xfrm>
            <a:off x="1331913" y="101600"/>
            <a:ext cx="34559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slide(fromBottom)">
                                      <p:cBhvr>
                                        <p:cTn id="7" dur="500"/>
                                        <p:tgtEl>
                                          <p:spTgt spid="32772"/>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2775"/>
                                        </p:tgtEl>
                                        <p:attrNameLst>
                                          <p:attrName>style.visibility</p:attrName>
                                        </p:attrNameLst>
                                      </p:cBhvr>
                                      <p:to>
                                        <p:strVal val="visible"/>
                                      </p:to>
                                    </p:set>
                                    <p:anim calcmode="lin" valueType="num">
                                      <p:cBhvr additive="base">
                                        <p:cTn id="12" dur="500" fill="hold"/>
                                        <p:tgtEl>
                                          <p:spTgt spid="32775"/>
                                        </p:tgtEl>
                                        <p:attrNameLst>
                                          <p:attrName>ppt_x</p:attrName>
                                        </p:attrNameLst>
                                      </p:cBhvr>
                                      <p:tavLst>
                                        <p:tav tm="0">
                                          <p:val>
                                            <p:strVal val="#ppt_x"/>
                                          </p:val>
                                        </p:tav>
                                        <p:tav tm="100000">
                                          <p:val>
                                            <p:strVal val="#ppt_x"/>
                                          </p:val>
                                        </p:tav>
                                      </p:tavLst>
                                    </p:anim>
                                    <p:anim calcmode="lin" valueType="num">
                                      <p:cBhvr additive="base">
                                        <p:cTn id="13" dur="500" fill="hold"/>
                                        <p:tgtEl>
                                          <p:spTgt spid="3277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slide(fromBottom)">
                                      <p:cBhvr>
                                        <p:cTn id="18" dur="500"/>
                                        <p:tgtEl>
                                          <p:spTgt spid="3277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32774"/>
                                        </p:tgtEl>
                                        <p:attrNameLst>
                                          <p:attrName>style.visibility</p:attrName>
                                        </p:attrNameLst>
                                      </p:cBhvr>
                                      <p:to>
                                        <p:strVal val="visible"/>
                                      </p:to>
                                    </p:set>
                                    <p:animEffect transition="in" filter="slide(fromBottom)">
                                      <p:cBhvr>
                                        <p:cTn id="23" dur="500"/>
                                        <p:tgtEl>
                                          <p:spTgt spid="3277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32783"/>
                                        </p:tgtEl>
                                        <p:attrNameLst>
                                          <p:attrName>style.visibility</p:attrName>
                                        </p:attrNameLst>
                                      </p:cBhvr>
                                      <p:to>
                                        <p:strVal val="visible"/>
                                      </p:to>
                                    </p:set>
                                    <p:animEffect transition="in" filter="box(in)">
                                      <p:cBhvr>
                                        <p:cTn id="28" dur="500"/>
                                        <p:tgtEl>
                                          <p:spTgt spid="32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P spid="32773" grpId="0" autoUpdateAnimBg="0"/>
      <p:bldP spid="3277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Text Box 3">
            <a:extLst>
              <a:ext uri="{FF2B5EF4-FFF2-40B4-BE49-F238E27FC236}">
                <a16:creationId xmlns:a16="http://schemas.microsoft.com/office/drawing/2014/main" id="{F57925E5-6080-42F8-A8B3-C0B53DC5CEBB}"/>
              </a:ext>
            </a:extLst>
          </p:cNvPr>
          <p:cNvSpPr txBox="1">
            <a:spLocks noChangeArrowheads="1"/>
          </p:cNvSpPr>
          <p:nvPr/>
        </p:nvSpPr>
        <p:spPr bwMode="auto">
          <a:xfrm>
            <a:off x="609600" y="803275"/>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76263" algn="l"/>
                <a:tab pos="765175" algn="l"/>
              </a:tabLst>
              <a:defRPr>
                <a:solidFill>
                  <a:schemeClr val="tx1"/>
                </a:solidFill>
                <a:latin typeface="Arial" panose="020B0604020202020204" pitchFamily="34" charset="0"/>
                <a:ea typeface="宋体" panose="02010600030101010101" pitchFamily="2" charset="-122"/>
              </a:defRPr>
            </a:lvl1pPr>
            <a:lvl2pPr marL="742950" indent="-285750">
              <a:tabLst>
                <a:tab pos="576263" algn="l"/>
                <a:tab pos="765175" algn="l"/>
              </a:tabLst>
              <a:defRPr>
                <a:solidFill>
                  <a:schemeClr val="tx1"/>
                </a:solidFill>
                <a:latin typeface="Arial" panose="020B0604020202020204" pitchFamily="34" charset="0"/>
                <a:ea typeface="宋体" panose="02010600030101010101" pitchFamily="2" charset="-122"/>
              </a:defRPr>
            </a:lvl2pPr>
            <a:lvl3pPr marL="1143000" indent="-228600">
              <a:tabLst>
                <a:tab pos="576263" algn="l"/>
                <a:tab pos="765175" algn="l"/>
              </a:tabLst>
              <a:defRPr>
                <a:solidFill>
                  <a:schemeClr val="tx1"/>
                </a:solidFill>
                <a:latin typeface="Arial" panose="020B0604020202020204" pitchFamily="34" charset="0"/>
                <a:ea typeface="宋体" panose="02010600030101010101" pitchFamily="2" charset="-122"/>
              </a:defRPr>
            </a:lvl3pPr>
            <a:lvl4pPr marL="1600200" indent="-228600">
              <a:tabLst>
                <a:tab pos="576263" algn="l"/>
                <a:tab pos="765175" algn="l"/>
              </a:tabLst>
              <a:defRPr>
                <a:solidFill>
                  <a:schemeClr val="tx1"/>
                </a:solidFill>
                <a:latin typeface="Arial" panose="020B0604020202020204" pitchFamily="34" charset="0"/>
                <a:ea typeface="宋体" panose="02010600030101010101" pitchFamily="2" charset="-122"/>
              </a:defRPr>
            </a:lvl4pPr>
            <a:lvl5pPr marL="2057400" indent="-228600">
              <a:tabLst>
                <a:tab pos="576263" algn="l"/>
                <a:tab pos="7651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76263" algn="l"/>
                <a:tab pos="7651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76263" algn="l"/>
                <a:tab pos="7651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76263" algn="l"/>
                <a:tab pos="7651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76263" algn="l"/>
                <a:tab pos="7651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宋体" panose="02010600030101010101" pitchFamily="2" charset="-122"/>
              </a:rPr>
              <a:t>　　注意</a:t>
            </a:r>
            <a:r>
              <a:rPr kumimoji="1" lang="en-US" altLang="zh-CN" sz="2400" b="1">
                <a:solidFill>
                  <a:srgbClr val="0033CC"/>
                </a:solidFill>
                <a:latin typeface="宋体" panose="02010600030101010101" pitchFamily="2" charset="-122"/>
              </a:rPr>
              <a:t>:</a:t>
            </a:r>
            <a:r>
              <a:rPr kumimoji="1" lang="zh-CN" altLang="en-US" sz="2400" b="1">
                <a:solidFill>
                  <a:srgbClr val="0033CC"/>
                </a:solidFill>
                <a:latin typeface="宋体" panose="02010600030101010101" pitchFamily="2" charset="-122"/>
              </a:rPr>
              <a:t>求逻辑表达式的对偶式时，同样要保持原函数的运算顺序不变。</a:t>
            </a:r>
            <a:r>
              <a:rPr kumimoji="1" lang="zh-CN" altLang="en-US" sz="2400" b="1">
                <a:solidFill>
                  <a:srgbClr val="0033CC"/>
                </a:solidFill>
                <a:latin typeface="Times New Roman" panose="02020603050405020304" pitchFamily="18" charset="0"/>
              </a:rPr>
              <a:t> </a:t>
            </a:r>
          </a:p>
        </p:txBody>
      </p:sp>
      <p:sp>
        <p:nvSpPr>
          <p:cNvPr id="34820" name="Text Box 4">
            <a:extLst>
              <a:ext uri="{FF2B5EF4-FFF2-40B4-BE49-F238E27FC236}">
                <a16:creationId xmlns:a16="http://schemas.microsoft.com/office/drawing/2014/main" id="{E1A3DF5F-DF38-4962-883D-ACBEF4614E8A}"/>
              </a:ext>
            </a:extLst>
          </p:cNvPr>
          <p:cNvSpPr txBox="1">
            <a:spLocks noChangeArrowheads="1"/>
          </p:cNvSpPr>
          <p:nvPr/>
        </p:nvSpPr>
        <p:spPr bwMode="auto">
          <a:xfrm>
            <a:off x="609600" y="5245100"/>
            <a:ext cx="800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cs typeface="Times New Roman" panose="02020603050405020304" pitchFamily="18" charset="0"/>
              </a:rPr>
              <a:t>　　显然，利用对偶规则可以使定理、公式的证明减少一半。</a:t>
            </a:r>
            <a:r>
              <a:rPr kumimoji="1" lang="zh-CN" altLang="en-US" sz="2400">
                <a:latin typeface="宋体" panose="02010600030101010101" pitchFamily="2" charset="-122"/>
              </a:rPr>
              <a:t> </a:t>
            </a:r>
          </a:p>
        </p:txBody>
      </p:sp>
      <p:sp>
        <p:nvSpPr>
          <p:cNvPr id="34822" name="Text Box 6">
            <a:extLst>
              <a:ext uri="{FF2B5EF4-FFF2-40B4-BE49-F238E27FC236}">
                <a16:creationId xmlns:a16="http://schemas.microsoft.com/office/drawing/2014/main" id="{17667B8D-3FAB-4F25-B93E-D94AB0A522DC}"/>
              </a:ext>
            </a:extLst>
          </p:cNvPr>
          <p:cNvSpPr txBox="1">
            <a:spLocks noChangeArrowheads="1"/>
          </p:cNvSpPr>
          <p:nvPr/>
        </p:nvSpPr>
        <p:spPr bwMode="auto">
          <a:xfrm>
            <a:off x="558800" y="1905000"/>
            <a:ext cx="8229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993300"/>
                </a:solidFill>
                <a:latin typeface="Times New Roman" panose="02020603050405020304" pitchFamily="18" charset="0"/>
              </a:rPr>
              <a:t>　　若两个逻辑函数表达式</a:t>
            </a:r>
            <a:r>
              <a:rPr kumimoji="1" lang="en-US" altLang="zh-CN" sz="2400" b="1">
                <a:solidFill>
                  <a:srgbClr val="993300"/>
                </a:solidFill>
                <a:latin typeface="Times New Roman" panose="02020603050405020304" pitchFamily="18" charset="0"/>
              </a:rPr>
              <a:t>F</a:t>
            </a:r>
            <a:r>
              <a:rPr kumimoji="1" lang="zh-CN" altLang="en-US" sz="2400" b="1">
                <a:solidFill>
                  <a:srgbClr val="993300"/>
                </a:solidFill>
                <a:latin typeface="Times New Roman" panose="02020603050405020304" pitchFamily="18" charset="0"/>
              </a:rPr>
              <a:t>和</a:t>
            </a:r>
            <a:r>
              <a:rPr kumimoji="1" lang="en-US" altLang="zh-CN" sz="2400" b="1">
                <a:solidFill>
                  <a:srgbClr val="993300"/>
                </a:solidFill>
                <a:latin typeface="Times New Roman" panose="02020603050405020304" pitchFamily="18" charset="0"/>
              </a:rPr>
              <a:t>G</a:t>
            </a:r>
            <a:r>
              <a:rPr kumimoji="1" lang="zh-CN" altLang="en-US" sz="2400" b="1">
                <a:solidFill>
                  <a:srgbClr val="993300"/>
                </a:solidFill>
                <a:latin typeface="Times New Roman" panose="02020603050405020304" pitchFamily="18" charset="0"/>
              </a:rPr>
              <a:t>相等，则其对偶式</a:t>
            </a:r>
            <a:r>
              <a:rPr kumimoji="1" lang="en-US" altLang="zh-CN" sz="2400" b="1">
                <a:solidFill>
                  <a:srgbClr val="993300"/>
                </a:solidFill>
                <a:latin typeface="Times New Roman" panose="02020603050405020304" pitchFamily="18" charset="0"/>
              </a:rPr>
              <a:t>F’</a:t>
            </a:r>
            <a:r>
              <a:rPr kumimoji="1" lang="zh-CN" altLang="en-US" sz="2400" b="1">
                <a:solidFill>
                  <a:srgbClr val="993300"/>
                </a:solidFill>
                <a:latin typeface="Times New Roman" panose="02020603050405020304" pitchFamily="18" charset="0"/>
              </a:rPr>
              <a:t>和</a:t>
            </a:r>
            <a:r>
              <a:rPr kumimoji="1" lang="en-US" altLang="zh-CN" sz="2400" b="1">
                <a:solidFill>
                  <a:srgbClr val="993300"/>
                </a:solidFill>
                <a:latin typeface="Times New Roman" panose="02020603050405020304" pitchFamily="18" charset="0"/>
              </a:rPr>
              <a:t>G’</a:t>
            </a:r>
            <a:r>
              <a:rPr kumimoji="1" lang="zh-CN" altLang="en-US" sz="2400" b="1">
                <a:solidFill>
                  <a:srgbClr val="993300"/>
                </a:solidFill>
                <a:latin typeface="Times New Roman" panose="02020603050405020304" pitchFamily="18" charset="0"/>
              </a:rPr>
              <a:t>也相等。这一规则称为对偶规则。</a:t>
            </a:r>
          </a:p>
          <a:p>
            <a:pPr eaLnBrk="1" hangingPunct="1"/>
            <a:r>
              <a:rPr kumimoji="1" lang="zh-CN" altLang="en-US" sz="2400">
                <a:solidFill>
                  <a:srgbClr val="FFCC00"/>
                </a:solidFill>
                <a:latin typeface="Times New Roman" panose="02020603050405020304" pitchFamily="18" charset="0"/>
              </a:rPr>
              <a:t>　　</a:t>
            </a:r>
            <a:r>
              <a:rPr kumimoji="1" lang="zh-CN" altLang="en-US" sz="2400">
                <a:latin typeface="Times New Roman" panose="02020603050405020304" pitchFamily="18" charset="0"/>
              </a:rPr>
              <a:t>根据对偶规则，当已证明某两个逻辑表达式相等时，即可知道它们的对偶式也相等。</a:t>
            </a:r>
          </a:p>
        </p:txBody>
      </p:sp>
      <p:grpSp>
        <p:nvGrpSpPr>
          <p:cNvPr id="34823" name="Group 7">
            <a:extLst>
              <a:ext uri="{FF2B5EF4-FFF2-40B4-BE49-F238E27FC236}">
                <a16:creationId xmlns:a16="http://schemas.microsoft.com/office/drawing/2014/main" id="{3C074B30-EBBD-4D44-A3CA-3B6EE0E265AA}"/>
              </a:ext>
            </a:extLst>
          </p:cNvPr>
          <p:cNvGrpSpPr>
            <a:grpSpLocks/>
          </p:cNvGrpSpPr>
          <p:nvPr/>
        </p:nvGrpSpPr>
        <p:grpSpPr bwMode="auto">
          <a:xfrm>
            <a:off x="539750" y="3721100"/>
            <a:ext cx="8353425" cy="1552575"/>
            <a:chOff x="384" y="2400"/>
            <a:chExt cx="5040" cy="978"/>
          </a:xfrm>
        </p:grpSpPr>
        <p:sp>
          <p:nvSpPr>
            <p:cNvPr id="35846" name="Text Box 8">
              <a:extLst>
                <a:ext uri="{FF2B5EF4-FFF2-40B4-BE49-F238E27FC236}">
                  <a16:creationId xmlns:a16="http://schemas.microsoft.com/office/drawing/2014/main" id="{0DE34B5C-735B-4971-A639-6879E8AB6EEA}"/>
                </a:ext>
              </a:extLst>
            </p:cNvPr>
            <p:cNvSpPr txBox="1">
              <a:spLocks noChangeArrowheads="1"/>
            </p:cNvSpPr>
            <p:nvPr/>
          </p:nvSpPr>
          <p:spPr bwMode="auto">
            <a:xfrm>
              <a:off x="384" y="2400"/>
              <a:ext cx="504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rPr>
                <a:t>　　例如，已知</a:t>
              </a:r>
              <a:r>
                <a:rPr kumimoji="1" lang="en-US" altLang="zh-CN" sz="2400">
                  <a:latin typeface="宋体" panose="02010600030101010101" pitchFamily="2" charset="-122"/>
                </a:rPr>
                <a:t>AB+ C+BC=AB+ C</a:t>
              </a:r>
              <a:r>
                <a:rPr kumimoji="1" lang="zh-CN" altLang="en-US" sz="2400">
                  <a:latin typeface="宋体" panose="02010600030101010101" pitchFamily="2" charset="-122"/>
                </a:rPr>
                <a:t>，根据对偶规则对等式两</a:t>
              </a:r>
            </a:p>
            <a:p>
              <a:pPr algn="just" eaLnBrk="1" hangingPunct="1">
                <a:spcBef>
                  <a:spcPct val="50000"/>
                </a:spcBef>
              </a:pPr>
              <a:r>
                <a:rPr kumimoji="1" lang="zh-CN" altLang="en-US" sz="2400">
                  <a:latin typeface="宋体" panose="02010600030101010101" pitchFamily="2" charset="-122"/>
                </a:rPr>
                <a:t>端的表达式取对偶式，即可得到等式</a:t>
              </a:r>
            </a:p>
            <a:p>
              <a:pPr algn="just" eaLnBrk="1" hangingPunct="1">
                <a:spcBef>
                  <a:spcPct val="50000"/>
                </a:spcBef>
              </a:pPr>
              <a:r>
                <a:rPr kumimoji="1" lang="zh-CN" altLang="en-US" sz="2400">
                  <a:latin typeface="宋体" panose="02010600030101010101" pitchFamily="2" charset="-122"/>
                </a:rPr>
                <a:t>　　　　　　</a:t>
              </a:r>
              <a:r>
                <a:rPr kumimoji="1" lang="en-US" altLang="zh-CN" sz="2400">
                  <a:latin typeface="宋体" panose="02010600030101010101" pitchFamily="2" charset="-122"/>
                  <a:cs typeface="Times New Roman" panose="02020603050405020304" pitchFamily="18" charset="0"/>
                </a:rPr>
                <a:t>(A+B)( +C)(B+C)=(A+B)( +C)</a:t>
              </a:r>
              <a:endParaRPr kumimoji="1" lang="en-US" altLang="zh-CN" sz="2400">
                <a:latin typeface="宋体" panose="02010600030101010101" pitchFamily="2" charset="-122"/>
              </a:endParaRPr>
            </a:p>
          </p:txBody>
        </p:sp>
        <p:graphicFrame>
          <p:nvGraphicFramePr>
            <p:cNvPr id="35847" name="Object 9">
              <a:extLst>
                <a:ext uri="{FF2B5EF4-FFF2-40B4-BE49-F238E27FC236}">
                  <a16:creationId xmlns:a16="http://schemas.microsoft.com/office/drawing/2014/main" id="{1B44495B-57C4-4476-941E-80A4116DA6EB}"/>
                </a:ext>
              </a:extLst>
            </p:cNvPr>
            <p:cNvGraphicFramePr>
              <a:graphicFrameLocks noChangeAspect="1"/>
            </p:cNvGraphicFramePr>
            <p:nvPr/>
          </p:nvGraphicFramePr>
          <p:xfrm>
            <a:off x="1948" y="2419"/>
            <a:ext cx="195" cy="240"/>
          </p:xfrm>
          <a:graphic>
            <a:graphicData uri="http://schemas.openxmlformats.org/presentationml/2006/ole">
              <mc:AlternateContent xmlns:mc="http://schemas.openxmlformats.org/markup-compatibility/2006">
                <mc:Choice xmlns:v="urn:schemas-microsoft-com:vml" Requires="v">
                  <p:oleObj name="Equation" r:id="rId3" imgW="164957" imgH="203024" progId="Equation.3">
                    <p:embed/>
                  </p:oleObj>
                </mc:Choice>
                <mc:Fallback>
                  <p:oleObj name="Equation" r:id="rId3" imgW="164957" imgH="203024" progId="Equation.3">
                    <p:embed/>
                    <p:pic>
                      <p:nvPicPr>
                        <p:cNvPr id="0" name="Object 9"/>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948" y="2419"/>
                          <a:ext cx="1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8" name="Object 10">
              <a:extLst>
                <a:ext uri="{FF2B5EF4-FFF2-40B4-BE49-F238E27FC236}">
                  <a16:creationId xmlns:a16="http://schemas.microsoft.com/office/drawing/2014/main" id="{06DEE611-15DF-4CFC-B541-2B55BA243F65}"/>
                </a:ext>
              </a:extLst>
            </p:cNvPr>
            <p:cNvGraphicFramePr>
              <a:graphicFrameLocks noChangeAspect="1"/>
            </p:cNvGraphicFramePr>
            <p:nvPr/>
          </p:nvGraphicFramePr>
          <p:xfrm>
            <a:off x="2774" y="2419"/>
            <a:ext cx="195" cy="240"/>
          </p:xfrm>
          <a:graphic>
            <a:graphicData uri="http://schemas.openxmlformats.org/presentationml/2006/ole">
              <mc:AlternateContent xmlns:mc="http://schemas.openxmlformats.org/markup-compatibility/2006">
                <mc:Choice xmlns:v="urn:schemas-microsoft-com:vml" Requires="v">
                  <p:oleObj name="Equation" r:id="rId5" imgW="164957" imgH="203024" progId="Equation.3">
                    <p:embed/>
                  </p:oleObj>
                </mc:Choice>
                <mc:Fallback>
                  <p:oleObj name="Equation" r:id="rId5" imgW="164957" imgH="203024" progId="Equation.3">
                    <p:embed/>
                    <p:pic>
                      <p:nvPicPr>
                        <p:cNvPr id="0" name="Object 10"/>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774" y="2419"/>
                          <a:ext cx="1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9" name="Object 11">
              <a:extLst>
                <a:ext uri="{FF2B5EF4-FFF2-40B4-BE49-F238E27FC236}">
                  <a16:creationId xmlns:a16="http://schemas.microsoft.com/office/drawing/2014/main" id="{3A51F0FC-1B19-44E6-BA62-CFA6ECDA27B1}"/>
                </a:ext>
              </a:extLst>
            </p:cNvPr>
            <p:cNvGraphicFramePr>
              <a:graphicFrameLocks noChangeAspect="1"/>
            </p:cNvGraphicFramePr>
            <p:nvPr/>
          </p:nvGraphicFramePr>
          <p:xfrm>
            <a:off x="2035" y="3099"/>
            <a:ext cx="195" cy="240"/>
          </p:xfrm>
          <a:graphic>
            <a:graphicData uri="http://schemas.openxmlformats.org/presentationml/2006/ole">
              <mc:AlternateContent xmlns:mc="http://schemas.openxmlformats.org/markup-compatibility/2006">
                <mc:Choice xmlns:v="urn:schemas-microsoft-com:vml" Requires="v">
                  <p:oleObj name="Equation" r:id="rId7" imgW="164957" imgH="203024" progId="Equation.3">
                    <p:embed/>
                  </p:oleObj>
                </mc:Choice>
                <mc:Fallback>
                  <p:oleObj name="Equation" r:id="rId7" imgW="164957" imgH="203024" progId="Equation.3">
                    <p:embed/>
                    <p:pic>
                      <p:nvPicPr>
                        <p:cNvPr id="0" name="Object 11"/>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035" y="3099"/>
                          <a:ext cx="1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0" name="Object 12">
              <a:extLst>
                <a:ext uri="{FF2B5EF4-FFF2-40B4-BE49-F238E27FC236}">
                  <a16:creationId xmlns:a16="http://schemas.microsoft.com/office/drawing/2014/main" id="{B578576D-711C-4B16-A30C-E21D5CB5D0EC}"/>
                </a:ext>
              </a:extLst>
            </p:cNvPr>
            <p:cNvGraphicFramePr>
              <a:graphicFrameLocks noChangeAspect="1"/>
            </p:cNvGraphicFramePr>
            <p:nvPr/>
          </p:nvGraphicFramePr>
          <p:xfrm>
            <a:off x="3512" y="3099"/>
            <a:ext cx="195" cy="240"/>
          </p:xfrm>
          <a:graphic>
            <a:graphicData uri="http://schemas.openxmlformats.org/presentationml/2006/ole">
              <mc:AlternateContent xmlns:mc="http://schemas.openxmlformats.org/markup-compatibility/2006">
                <mc:Choice xmlns:v="urn:schemas-microsoft-com:vml" Requires="v">
                  <p:oleObj name="Equation" r:id="rId8" imgW="164957" imgH="203024" progId="Equation.3">
                    <p:embed/>
                  </p:oleObj>
                </mc:Choice>
                <mc:Fallback>
                  <p:oleObj name="Equation" r:id="rId8" imgW="164957" imgH="203024" progId="Equation.3">
                    <p:embed/>
                    <p:pic>
                      <p:nvPicPr>
                        <p:cNvPr id="0" name="Object 12"/>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512" y="3099"/>
                          <a:ext cx="1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box(in)">
                                      <p:cBhvr>
                                        <p:cTn id="7" dur="500"/>
                                        <p:tgtEl>
                                          <p:spTgt spid="34819"/>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4822"/>
                                        </p:tgtEl>
                                        <p:attrNameLst>
                                          <p:attrName>style.visibility</p:attrName>
                                        </p:attrNameLst>
                                      </p:cBhvr>
                                      <p:to>
                                        <p:strVal val="visible"/>
                                      </p:to>
                                    </p:set>
                                    <p:animEffect transition="in" filter="box(in)">
                                      <p:cBhvr>
                                        <p:cTn id="12" dur="500"/>
                                        <p:tgtEl>
                                          <p:spTgt spid="348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823"/>
                                        </p:tgtEl>
                                        <p:attrNameLst>
                                          <p:attrName>style.visibility</p:attrName>
                                        </p:attrNameLst>
                                      </p:cBhvr>
                                      <p:to>
                                        <p:strVal val="visible"/>
                                      </p:to>
                                    </p:set>
                                    <p:animEffect transition="in" filter="blinds(horizontal)">
                                      <p:cBhvr>
                                        <p:cTn id="17" dur="500"/>
                                        <p:tgtEl>
                                          <p:spTgt spid="348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4820"/>
                                        </p:tgtEl>
                                        <p:attrNameLst>
                                          <p:attrName>style.visibility</p:attrName>
                                        </p:attrNameLst>
                                      </p:cBhvr>
                                      <p:to>
                                        <p:strVal val="visible"/>
                                      </p:to>
                                    </p:set>
                                    <p:animEffect transition="in" filter="box(in)">
                                      <p:cBhvr>
                                        <p:cTn id="22"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P spid="34820" grpId="0" autoUpdateAnimBg="0"/>
      <p:bldP spid="3482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Text Box 3">
            <a:extLst>
              <a:ext uri="{FF2B5EF4-FFF2-40B4-BE49-F238E27FC236}">
                <a16:creationId xmlns:a16="http://schemas.microsoft.com/office/drawing/2014/main" id="{39230008-04A1-4842-8D36-944856CA1135}"/>
              </a:ext>
            </a:extLst>
          </p:cNvPr>
          <p:cNvSpPr txBox="1">
            <a:spLocks noChangeArrowheads="1"/>
          </p:cNvSpPr>
          <p:nvPr/>
        </p:nvSpPr>
        <p:spPr bwMode="auto">
          <a:xfrm>
            <a:off x="584200" y="812800"/>
            <a:ext cx="3478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A60000"/>
                </a:solidFill>
                <a:latin typeface="宋体" panose="02010600030101010101" pitchFamily="2" charset="-122"/>
                <a:cs typeface="Times New Roman" panose="02020603050405020304" pitchFamily="18" charset="0"/>
              </a:rPr>
              <a:t>2.2.3  </a:t>
            </a:r>
            <a:r>
              <a:rPr kumimoji="1" lang="zh-CN" altLang="en-US" sz="2800" b="1">
                <a:solidFill>
                  <a:srgbClr val="A60000"/>
                </a:solidFill>
                <a:latin typeface="宋体" panose="02010600030101010101" pitchFamily="2" charset="-122"/>
                <a:cs typeface="Times New Roman" panose="02020603050405020304" pitchFamily="18" charset="0"/>
              </a:rPr>
              <a:t>复合逻辑</a:t>
            </a:r>
            <a:r>
              <a:rPr kumimoji="1" lang="zh-CN" altLang="en-US" sz="2400" b="1" i="1">
                <a:latin typeface="宋体" panose="02010600030101010101" pitchFamily="2" charset="-122"/>
                <a:cs typeface="Times New Roman" panose="02020603050405020304" pitchFamily="18" charset="0"/>
              </a:rPr>
              <a:t> </a:t>
            </a:r>
          </a:p>
        </p:txBody>
      </p:sp>
      <p:sp>
        <p:nvSpPr>
          <p:cNvPr id="35844" name="Text Box 4">
            <a:extLst>
              <a:ext uri="{FF2B5EF4-FFF2-40B4-BE49-F238E27FC236}">
                <a16:creationId xmlns:a16="http://schemas.microsoft.com/office/drawing/2014/main" id="{0B953340-2CF9-42D0-9C8A-1C5D29F39F49}"/>
              </a:ext>
            </a:extLst>
          </p:cNvPr>
          <p:cNvSpPr txBox="1">
            <a:spLocks noChangeArrowheads="1"/>
          </p:cNvSpPr>
          <p:nvPr/>
        </p:nvSpPr>
        <p:spPr bwMode="auto">
          <a:xfrm>
            <a:off x="533400" y="1409700"/>
            <a:ext cx="83597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rPr>
              <a:t>　　实际应用中广泛采用</a:t>
            </a:r>
            <a:r>
              <a:rPr kumimoji="1" lang="zh-CN" altLang="en-US" sz="2400">
                <a:latin typeface="Times New Roman" panose="02020603050405020304" pitchFamily="18" charset="0"/>
              </a:rPr>
              <a:t>“</a:t>
            </a:r>
            <a:r>
              <a:rPr kumimoji="1" lang="zh-CN" altLang="en-US" sz="2400">
                <a:latin typeface="宋体" panose="02010600030101010101" pitchFamily="2" charset="-122"/>
              </a:rPr>
              <a:t>与非</a:t>
            </a:r>
            <a:r>
              <a:rPr kumimoji="1" lang="zh-CN" altLang="en-US" sz="2400">
                <a:latin typeface="Times New Roman" panose="02020603050405020304" pitchFamily="18" charset="0"/>
              </a:rPr>
              <a:t>”</a:t>
            </a:r>
            <a:r>
              <a:rPr kumimoji="1" lang="zh-CN" altLang="en-US" sz="2400">
                <a:latin typeface="宋体" panose="02010600030101010101" pitchFamily="2" charset="-122"/>
              </a:rPr>
              <a:t>门、</a:t>
            </a:r>
            <a:r>
              <a:rPr kumimoji="1" lang="zh-CN" altLang="en-US" sz="2400">
                <a:latin typeface="Times New Roman" panose="02020603050405020304" pitchFamily="18" charset="0"/>
              </a:rPr>
              <a:t>“</a:t>
            </a:r>
            <a:r>
              <a:rPr kumimoji="1" lang="zh-CN" altLang="en-US" sz="2400">
                <a:latin typeface="宋体" panose="02010600030101010101" pitchFamily="2" charset="-122"/>
              </a:rPr>
              <a:t>或非</a:t>
            </a:r>
            <a:r>
              <a:rPr kumimoji="1" lang="zh-CN" altLang="en-US" sz="2400">
                <a:latin typeface="Times New Roman" panose="02020603050405020304" pitchFamily="18" charset="0"/>
              </a:rPr>
              <a:t>”</a:t>
            </a:r>
            <a:r>
              <a:rPr kumimoji="1" lang="zh-CN" altLang="en-US" sz="2400">
                <a:latin typeface="宋体" panose="02010600030101010101" pitchFamily="2" charset="-122"/>
              </a:rPr>
              <a:t>门、</a:t>
            </a:r>
            <a:r>
              <a:rPr kumimoji="1" lang="zh-CN" altLang="en-US" sz="2400">
                <a:latin typeface="Times New Roman" panose="02020603050405020304" pitchFamily="18" charset="0"/>
              </a:rPr>
              <a:t>“</a:t>
            </a:r>
            <a:r>
              <a:rPr kumimoji="1" lang="zh-CN" altLang="en-US" sz="2400">
                <a:latin typeface="宋体" panose="02010600030101010101" pitchFamily="2" charset="-122"/>
              </a:rPr>
              <a:t>与或非</a:t>
            </a:r>
            <a:r>
              <a:rPr kumimoji="1" lang="zh-CN" altLang="en-US" sz="2400">
                <a:latin typeface="Times New Roman" panose="02020603050405020304" pitchFamily="18" charset="0"/>
              </a:rPr>
              <a:t>”</a:t>
            </a:r>
            <a:r>
              <a:rPr kumimoji="1" lang="zh-CN" altLang="en-US" sz="2400">
                <a:latin typeface="宋体" panose="02010600030101010101" pitchFamily="2" charset="-122"/>
              </a:rPr>
              <a:t>门、</a:t>
            </a:r>
            <a:r>
              <a:rPr kumimoji="1" lang="zh-CN" altLang="en-US" sz="2400">
                <a:latin typeface="Times New Roman" panose="02020603050405020304" pitchFamily="18" charset="0"/>
              </a:rPr>
              <a:t>“</a:t>
            </a:r>
            <a:r>
              <a:rPr kumimoji="1" lang="zh-CN" altLang="en-US" sz="2400">
                <a:latin typeface="宋体" panose="02010600030101010101" pitchFamily="2" charset="-122"/>
              </a:rPr>
              <a:t>异或</a:t>
            </a:r>
            <a:r>
              <a:rPr kumimoji="1" lang="zh-CN" altLang="en-US" sz="2400">
                <a:latin typeface="Times New Roman" panose="02020603050405020304" pitchFamily="18" charset="0"/>
              </a:rPr>
              <a:t>”</a:t>
            </a:r>
            <a:r>
              <a:rPr kumimoji="1" lang="zh-CN" altLang="en-US" sz="2400">
                <a:latin typeface="宋体" panose="02010600030101010101" pitchFamily="2" charset="-122"/>
              </a:rPr>
              <a:t>门等门电路。</a:t>
            </a:r>
            <a:r>
              <a:rPr kumimoji="1" lang="zh-CN" altLang="en-US" sz="2400" b="1">
                <a:solidFill>
                  <a:srgbClr val="0033CC"/>
                </a:solidFill>
                <a:latin typeface="宋体" panose="02010600030101010101" pitchFamily="2" charset="-122"/>
              </a:rPr>
              <a:t>这些门电路输出和输入之间的逻辑关系可由</a:t>
            </a:r>
            <a:r>
              <a:rPr kumimoji="1" lang="en-US" altLang="zh-CN" sz="2400" b="1">
                <a:solidFill>
                  <a:srgbClr val="0033CC"/>
                </a:solidFill>
                <a:latin typeface="宋体" panose="02010600030101010101" pitchFamily="2" charset="-122"/>
              </a:rPr>
              <a:t>3</a:t>
            </a:r>
            <a:r>
              <a:rPr kumimoji="1" lang="zh-CN" altLang="en-US" sz="2400" b="1">
                <a:solidFill>
                  <a:srgbClr val="0033CC"/>
                </a:solidFill>
                <a:latin typeface="宋体" panose="02010600030101010101" pitchFamily="2" charset="-122"/>
              </a:rPr>
              <a:t>种基本运算构成的复合运算来描述，故通常将这种逻辑关系称为复合逻辑，相应的逻辑门则称为复合门。</a:t>
            </a:r>
            <a:r>
              <a:rPr kumimoji="1" lang="zh-CN" altLang="en-US" sz="2400">
                <a:solidFill>
                  <a:srgbClr val="0033CC"/>
                </a:solidFill>
                <a:latin typeface="Times New Roman" panose="02020603050405020304" pitchFamily="18" charset="0"/>
              </a:rPr>
              <a:t> </a:t>
            </a:r>
          </a:p>
        </p:txBody>
      </p:sp>
      <p:sp>
        <p:nvSpPr>
          <p:cNvPr id="35845" name="Text Box 5">
            <a:extLst>
              <a:ext uri="{FF2B5EF4-FFF2-40B4-BE49-F238E27FC236}">
                <a16:creationId xmlns:a16="http://schemas.microsoft.com/office/drawing/2014/main" id="{B166D699-7362-46E4-89AB-917C101BC834}"/>
              </a:ext>
            </a:extLst>
          </p:cNvPr>
          <p:cNvSpPr txBox="1">
            <a:spLocks noChangeArrowheads="1"/>
          </p:cNvSpPr>
          <p:nvPr/>
        </p:nvSpPr>
        <p:spPr bwMode="auto">
          <a:xfrm>
            <a:off x="736600" y="3068638"/>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宋体" panose="02010600030101010101" pitchFamily="2" charset="-122"/>
              </a:rPr>
              <a:t>一、与非逻辑</a:t>
            </a:r>
            <a:r>
              <a:rPr kumimoji="1" lang="zh-CN" altLang="en-US" sz="2400">
                <a:solidFill>
                  <a:srgbClr val="CC3300"/>
                </a:solidFill>
                <a:latin typeface="Times New Roman" panose="02020603050405020304" pitchFamily="18" charset="0"/>
              </a:rPr>
              <a:t> </a:t>
            </a:r>
          </a:p>
        </p:txBody>
      </p:sp>
      <p:grpSp>
        <p:nvGrpSpPr>
          <p:cNvPr id="35847" name="Group 7">
            <a:extLst>
              <a:ext uri="{FF2B5EF4-FFF2-40B4-BE49-F238E27FC236}">
                <a16:creationId xmlns:a16="http://schemas.microsoft.com/office/drawing/2014/main" id="{09A962D8-5669-48D5-93D2-4A4A6CED3465}"/>
              </a:ext>
            </a:extLst>
          </p:cNvPr>
          <p:cNvGrpSpPr>
            <a:grpSpLocks/>
          </p:cNvGrpSpPr>
          <p:nvPr/>
        </p:nvGrpSpPr>
        <p:grpSpPr bwMode="auto">
          <a:xfrm>
            <a:off x="539750" y="3429000"/>
            <a:ext cx="8229600" cy="2647950"/>
            <a:chOff x="336" y="2448"/>
            <a:chExt cx="5184" cy="1668"/>
          </a:xfrm>
        </p:grpSpPr>
        <p:sp>
          <p:nvSpPr>
            <p:cNvPr id="36870" name="Text Box 8">
              <a:extLst>
                <a:ext uri="{FF2B5EF4-FFF2-40B4-BE49-F238E27FC236}">
                  <a16:creationId xmlns:a16="http://schemas.microsoft.com/office/drawing/2014/main" id="{CE7A2753-8E41-450C-81FE-256BB5576B6C}"/>
                </a:ext>
              </a:extLst>
            </p:cNvPr>
            <p:cNvSpPr txBox="1">
              <a:spLocks noChangeArrowheads="1"/>
            </p:cNvSpPr>
            <p:nvPr/>
          </p:nvSpPr>
          <p:spPr bwMode="auto">
            <a:xfrm>
              <a:off x="336" y="2448"/>
              <a:ext cx="5184"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rPr>
                <a:t>　　与非逻辑是由与、非两种逻辑复合形成的，可用逻辑函</a:t>
              </a:r>
            </a:p>
            <a:p>
              <a:pPr algn="just" eaLnBrk="1" hangingPunct="1">
                <a:spcBef>
                  <a:spcPct val="50000"/>
                </a:spcBef>
              </a:pPr>
              <a:r>
                <a:rPr kumimoji="1" lang="zh-CN" altLang="en-US" sz="2400">
                  <a:latin typeface="宋体" panose="02010600030101010101" pitchFamily="2" charset="-122"/>
                </a:rPr>
                <a:t>数表示为</a:t>
              </a:r>
              <a:endParaRPr kumimoji="1" lang="zh-CN" altLang="en-US" sz="2400" b="1">
                <a:latin typeface="宋体" panose="02010600030101010101" pitchFamily="2" charset="-122"/>
              </a:endParaRPr>
            </a:p>
            <a:p>
              <a:pPr algn="just" eaLnBrk="1" hangingPunct="1">
                <a:spcBef>
                  <a:spcPct val="50000"/>
                </a:spcBef>
              </a:pPr>
              <a:r>
                <a:rPr kumimoji="1" lang="zh-CN" altLang="en-US" sz="2400" b="1">
                  <a:latin typeface="宋体" panose="02010600030101010101" pitchFamily="2" charset="-122"/>
                </a:rPr>
                <a:t>　　</a:t>
              </a:r>
              <a:r>
                <a:rPr kumimoji="1" lang="zh-CN" altLang="en-US" sz="2400" b="1">
                  <a:solidFill>
                    <a:srgbClr val="CC3300"/>
                  </a:solidFill>
                  <a:latin typeface="宋体" panose="02010600030101010101" pitchFamily="2" charset="-122"/>
                  <a:cs typeface="Times New Roman" panose="02020603050405020304" pitchFamily="18" charset="0"/>
                </a:rPr>
                <a:t>逻辑功能</a:t>
              </a:r>
              <a:r>
                <a:rPr kumimoji="1" lang="zh-CN" altLang="en-US" sz="2400">
                  <a:solidFill>
                    <a:srgbClr val="CC3300"/>
                  </a:solidFill>
                  <a:latin typeface="宋体" panose="02010600030101010101" pitchFamily="2" charset="-122"/>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只要变量</a:t>
              </a:r>
              <a:r>
                <a:rPr kumimoji="1" lang="en-US" altLang="zh-CN" sz="2400" b="1">
                  <a:solidFill>
                    <a:srgbClr val="0033CC"/>
                  </a:solidFill>
                  <a:latin typeface="宋体" panose="02010600030101010101" pitchFamily="2" charset="-122"/>
                  <a:cs typeface="Times New Roman" panose="02020603050405020304" pitchFamily="18" charset="0"/>
                </a:rPr>
                <a:t>A</a:t>
              </a:r>
              <a:r>
                <a:rPr kumimoji="1" lang="zh-CN" altLang="en-US" sz="2400" b="1">
                  <a:solidFill>
                    <a:srgbClr val="0033CC"/>
                  </a:solidFill>
                  <a:latin typeface="宋体" panose="02010600030101010101" pitchFamily="2" charset="-122"/>
                  <a:cs typeface="Times New Roman" panose="02020603050405020304" pitchFamily="18" charset="0"/>
                </a:rPr>
                <a:t>、</a:t>
              </a:r>
              <a:r>
                <a:rPr kumimoji="1" lang="en-US" altLang="zh-CN" sz="2400" b="1">
                  <a:solidFill>
                    <a:srgbClr val="0033CC"/>
                  </a:solidFill>
                  <a:latin typeface="宋体" panose="02010600030101010101" pitchFamily="2" charset="-122"/>
                  <a:cs typeface="Times New Roman" panose="02020603050405020304" pitchFamily="18" charset="0"/>
                </a:rPr>
                <a:t>B</a:t>
              </a:r>
              <a:r>
                <a:rPr kumimoji="1" lang="zh-CN" altLang="en-US" sz="2400" b="1">
                  <a:solidFill>
                    <a:srgbClr val="0033CC"/>
                  </a:solidFill>
                  <a:latin typeface="宋体" panose="02010600030101010101" pitchFamily="2" charset="-122"/>
                  <a:cs typeface="Times New Roman" panose="02020603050405020304" pitchFamily="18" charset="0"/>
                </a:rPr>
                <a:t>、</a:t>
              </a:r>
              <a:r>
                <a:rPr kumimoji="1" lang="en-US" altLang="zh-CN" sz="2400" b="1">
                  <a:solidFill>
                    <a:srgbClr val="0033CC"/>
                  </a:solidFill>
                  <a:latin typeface="宋体" panose="02010600030101010101" pitchFamily="2" charset="-122"/>
                  <a:cs typeface="Times New Roman" panose="02020603050405020304" pitchFamily="18" charset="0"/>
                </a:rPr>
                <a:t>C</a:t>
              </a:r>
              <a:r>
                <a:rPr kumimoji="1" lang="zh-CN" altLang="en-US" sz="2400" b="1">
                  <a:solidFill>
                    <a:srgbClr val="0033CC"/>
                  </a:solidFill>
                  <a:latin typeface="宋体" panose="02010600030101010101" pitchFamily="2" charset="-122"/>
                  <a:cs typeface="Times New Roman" panose="02020603050405020304" pitchFamily="18" charset="0"/>
                </a:rPr>
                <a:t>、</a:t>
              </a:r>
              <a:r>
                <a:rPr kumimoji="1" lang="en-US" altLang="zh-CN"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中有一个为</a:t>
              </a:r>
              <a:r>
                <a:rPr kumimoji="1" lang="en-US" altLang="zh-CN" sz="2400" b="1">
                  <a:solidFill>
                    <a:srgbClr val="0033CC"/>
                  </a:solidFill>
                  <a:latin typeface="宋体" panose="02010600030101010101" pitchFamily="2" charset="-122"/>
                  <a:cs typeface="Times New Roman" panose="02020603050405020304" pitchFamily="18" charset="0"/>
                </a:rPr>
                <a:t>0</a:t>
              </a:r>
              <a:r>
                <a:rPr kumimoji="1" lang="zh-CN" altLang="en-US" sz="2400" b="1">
                  <a:solidFill>
                    <a:srgbClr val="0033CC"/>
                  </a:solidFill>
                  <a:latin typeface="宋体" panose="02010600030101010101" pitchFamily="2" charset="-122"/>
                  <a:cs typeface="Times New Roman" panose="02020603050405020304" pitchFamily="18" charset="0"/>
                </a:rPr>
                <a:t>，则函数</a:t>
              </a:r>
            </a:p>
            <a:p>
              <a:pPr algn="just" eaLnBrk="1" hangingPunct="1">
                <a:spcBef>
                  <a:spcPct val="50000"/>
                </a:spcBef>
              </a:pPr>
              <a:r>
                <a:rPr kumimoji="1" lang="en-US" altLang="zh-CN" sz="2400" b="1">
                  <a:solidFill>
                    <a:srgbClr val="0033CC"/>
                  </a:solidFill>
                  <a:latin typeface="宋体" panose="02010600030101010101" pitchFamily="2" charset="-122"/>
                  <a:cs typeface="Times New Roman" panose="02020603050405020304" pitchFamily="18" charset="0"/>
                </a:rPr>
                <a:t>F</a:t>
              </a:r>
              <a:r>
                <a:rPr kumimoji="1" lang="zh-CN" altLang="en-US" sz="2400" b="1">
                  <a:solidFill>
                    <a:srgbClr val="0033CC"/>
                  </a:solidFill>
                  <a:latin typeface="宋体" panose="02010600030101010101" pitchFamily="2" charset="-122"/>
                  <a:cs typeface="Times New Roman" panose="02020603050405020304" pitchFamily="18" charset="0"/>
                </a:rPr>
                <a:t>为</a:t>
              </a:r>
              <a:r>
                <a:rPr kumimoji="1" lang="en-US" altLang="zh-CN" sz="2400" b="1">
                  <a:solidFill>
                    <a:srgbClr val="0033CC"/>
                  </a:solidFill>
                  <a:latin typeface="宋体" panose="02010600030101010101" pitchFamily="2" charset="-122"/>
                  <a:cs typeface="Times New Roman" panose="02020603050405020304" pitchFamily="18" charset="0"/>
                </a:rPr>
                <a:t>1</a:t>
              </a:r>
              <a:r>
                <a:rPr kumimoji="1" lang="zh-CN" altLang="en-US" sz="2400" b="1">
                  <a:solidFill>
                    <a:srgbClr val="0033CC"/>
                  </a:solidFill>
                  <a:latin typeface="宋体" panose="02010600030101010101" pitchFamily="2" charset="-122"/>
                  <a:cs typeface="Times New Roman" panose="02020603050405020304" pitchFamily="18" charset="0"/>
                </a:rPr>
                <a:t>；仅当变量</a:t>
              </a:r>
              <a:r>
                <a:rPr kumimoji="1" lang="en-US" altLang="zh-CN" sz="2400" b="1">
                  <a:solidFill>
                    <a:srgbClr val="0033CC"/>
                  </a:solidFill>
                  <a:latin typeface="宋体" panose="02010600030101010101" pitchFamily="2" charset="-122"/>
                  <a:cs typeface="Times New Roman" panose="02020603050405020304" pitchFamily="18" charset="0"/>
                </a:rPr>
                <a:t>A</a:t>
              </a:r>
              <a:r>
                <a:rPr kumimoji="1" lang="zh-CN" altLang="en-US" sz="2400" b="1">
                  <a:solidFill>
                    <a:srgbClr val="0033CC"/>
                  </a:solidFill>
                  <a:latin typeface="宋体" panose="02010600030101010101" pitchFamily="2" charset="-122"/>
                  <a:cs typeface="Times New Roman" panose="02020603050405020304" pitchFamily="18" charset="0"/>
                </a:rPr>
                <a:t>、</a:t>
              </a:r>
              <a:r>
                <a:rPr kumimoji="1" lang="en-US" altLang="zh-CN" sz="2400" b="1">
                  <a:solidFill>
                    <a:srgbClr val="0033CC"/>
                  </a:solidFill>
                  <a:latin typeface="宋体" panose="02010600030101010101" pitchFamily="2" charset="-122"/>
                  <a:cs typeface="Times New Roman" panose="02020603050405020304" pitchFamily="18" charset="0"/>
                </a:rPr>
                <a:t>B</a:t>
              </a:r>
              <a:r>
                <a:rPr kumimoji="1" lang="zh-CN" altLang="en-US" sz="2400" b="1">
                  <a:solidFill>
                    <a:srgbClr val="0033CC"/>
                  </a:solidFill>
                  <a:latin typeface="宋体" panose="02010600030101010101" pitchFamily="2" charset="-122"/>
                  <a:cs typeface="Times New Roman" panose="02020603050405020304" pitchFamily="18" charset="0"/>
                </a:rPr>
                <a:t>、</a:t>
              </a:r>
              <a:r>
                <a:rPr kumimoji="1" lang="en-US" altLang="zh-CN" sz="2400" b="1">
                  <a:solidFill>
                    <a:srgbClr val="0033CC"/>
                  </a:solidFill>
                  <a:latin typeface="宋体" panose="02010600030101010101" pitchFamily="2" charset="-122"/>
                  <a:cs typeface="Times New Roman" panose="02020603050405020304" pitchFamily="18" charset="0"/>
                </a:rPr>
                <a:t>C</a:t>
              </a:r>
              <a:r>
                <a:rPr kumimoji="1" lang="zh-CN" altLang="en-US" sz="2400" b="1">
                  <a:solidFill>
                    <a:srgbClr val="0033CC"/>
                  </a:solidFill>
                  <a:latin typeface="宋体" panose="02010600030101010101" pitchFamily="2" charset="-122"/>
                  <a:cs typeface="Times New Roman" panose="02020603050405020304" pitchFamily="18" charset="0"/>
                </a:rPr>
                <a:t>、</a:t>
              </a:r>
              <a:r>
                <a:rPr kumimoji="1" lang="en-US" altLang="zh-CN"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全部为</a:t>
              </a:r>
              <a:r>
                <a:rPr kumimoji="1" lang="en-US" altLang="zh-CN" sz="2400" b="1">
                  <a:solidFill>
                    <a:srgbClr val="0033CC"/>
                  </a:solidFill>
                  <a:latin typeface="宋体" panose="02010600030101010101" pitchFamily="2" charset="-122"/>
                  <a:cs typeface="Times New Roman" panose="02020603050405020304" pitchFamily="18" charset="0"/>
                </a:rPr>
                <a:t>1</a:t>
              </a:r>
              <a:r>
                <a:rPr kumimoji="1" lang="zh-CN" altLang="en-US" sz="2400" b="1">
                  <a:solidFill>
                    <a:srgbClr val="0033CC"/>
                  </a:solidFill>
                  <a:latin typeface="宋体" panose="02010600030101010101" pitchFamily="2" charset="-122"/>
                  <a:cs typeface="Times New Roman" panose="02020603050405020304" pitchFamily="18" charset="0"/>
                </a:rPr>
                <a:t>时，函数</a:t>
              </a:r>
              <a:r>
                <a:rPr kumimoji="1" lang="en-US" altLang="zh-CN" sz="2400" b="1">
                  <a:solidFill>
                    <a:srgbClr val="0033CC"/>
                  </a:solidFill>
                  <a:latin typeface="宋体" panose="02010600030101010101" pitchFamily="2" charset="-122"/>
                  <a:cs typeface="Times New Roman" panose="02020603050405020304" pitchFamily="18" charset="0"/>
                </a:rPr>
                <a:t>F</a:t>
              </a:r>
              <a:r>
                <a:rPr kumimoji="1" lang="zh-CN" altLang="en-US" sz="2400" b="1">
                  <a:solidFill>
                    <a:srgbClr val="0033CC"/>
                  </a:solidFill>
                  <a:latin typeface="宋体" panose="02010600030101010101" pitchFamily="2" charset="-122"/>
                  <a:cs typeface="Times New Roman" panose="02020603050405020304" pitchFamily="18" charset="0"/>
                </a:rPr>
                <a:t>为</a:t>
              </a:r>
              <a:r>
                <a:rPr kumimoji="1" lang="en-US" altLang="zh-CN" sz="2400" b="1">
                  <a:solidFill>
                    <a:srgbClr val="0033CC"/>
                  </a:solidFill>
                  <a:latin typeface="宋体" panose="02010600030101010101" pitchFamily="2" charset="-122"/>
                  <a:cs typeface="Times New Roman" panose="02020603050405020304" pitchFamily="18" charset="0"/>
                </a:rPr>
                <a:t>0</a:t>
              </a:r>
              <a:r>
                <a:rPr kumimoji="1" lang="zh-CN" altLang="en-US" sz="2400" b="1">
                  <a:solidFill>
                    <a:srgbClr val="0033CC"/>
                  </a:solidFill>
                  <a:latin typeface="宋体" panose="02010600030101010101" pitchFamily="2" charset="-122"/>
                  <a:cs typeface="Times New Roman" panose="02020603050405020304" pitchFamily="18" charset="0"/>
                </a:rPr>
                <a:t>。</a:t>
              </a:r>
            </a:p>
            <a:p>
              <a:pPr algn="just" eaLnBrk="1" hangingPunct="1">
                <a:spcBef>
                  <a:spcPct val="50000"/>
                </a:spcBef>
              </a:pPr>
              <a:r>
                <a:rPr kumimoji="1" lang="zh-CN" altLang="en-US" sz="2400">
                  <a:solidFill>
                    <a:srgbClr val="0033CC"/>
                  </a:solidFill>
                  <a:latin typeface="宋体" panose="02010600030101010101" pitchFamily="2" charset="-122"/>
                  <a:cs typeface="Times New Roman" panose="02020603050405020304" pitchFamily="18" charset="0"/>
                </a:rPr>
                <a:t>　　</a:t>
              </a:r>
              <a:r>
                <a:rPr kumimoji="1" lang="zh-CN" altLang="en-US" sz="2400" b="1">
                  <a:solidFill>
                    <a:srgbClr val="0033CC"/>
                  </a:solidFill>
                  <a:latin typeface="宋体" panose="02010600030101010101" pitchFamily="2" charset="-122"/>
                  <a:cs typeface="Times New Roman" panose="02020603050405020304" pitchFamily="18" charset="0"/>
                </a:rPr>
                <a:t>实现与非逻辑的门电路称为</a:t>
              </a:r>
              <a:r>
                <a:rPr kumimoji="1" lang="zh-CN" altLang="en-US"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与非</a:t>
              </a:r>
              <a:r>
                <a:rPr kumimoji="1" lang="zh-CN" altLang="en-US"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门</a:t>
              </a:r>
              <a:r>
                <a:rPr kumimoji="1" lang="zh-CN" altLang="en-US" sz="2400">
                  <a:solidFill>
                    <a:srgbClr val="0033CC"/>
                  </a:solidFill>
                  <a:latin typeface="宋体" panose="02010600030101010101" pitchFamily="2" charset="-122"/>
                  <a:cs typeface="Times New Roman" panose="02020603050405020304" pitchFamily="18" charset="0"/>
                </a:rPr>
                <a:t>。</a:t>
              </a:r>
              <a:r>
                <a:rPr kumimoji="1" lang="zh-CN" altLang="en-US" sz="2400">
                  <a:solidFill>
                    <a:srgbClr val="CC3300"/>
                  </a:solidFill>
                  <a:latin typeface="宋体" panose="02010600030101010101" pitchFamily="2" charset="-122"/>
                </a:rPr>
                <a:t> </a:t>
              </a:r>
            </a:p>
          </p:txBody>
        </p:sp>
        <p:graphicFrame>
          <p:nvGraphicFramePr>
            <p:cNvPr id="36871" name="Object 9">
              <a:extLst>
                <a:ext uri="{FF2B5EF4-FFF2-40B4-BE49-F238E27FC236}">
                  <a16:creationId xmlns:a16="http://schemas.microsoft.com/office/drawing/2014/main" id="{9176125D-E8AC-4946-9639-2B5DD88D6B7F}"/>
                </a:ext>
              </a:extLst>
            </p:cNvPr>
            <p:cNvGraphicFramePr>
              <a:graphicFrameLocks noChangeAspect="1"/>
            </p:cNvGraphicFramePr>
            <p:nvPr/>
          </p:nvGraphicFramePr>
          <p:xfrm>
            <a:off x="2160" y="2880"/>
            <a:ext cx="1263" cy="306"/>
          </p:xfrm>
          <a:graphic>
            <a:graphicData uri="http://schemas.openxmlformats.org/presentationml/2006/ole">
              <mc:AlternateContent xmlns:mc="http://schemas.openxmlformats.org/markup-compatibility/2006">
                <mc:Choice xmlns:v="urn:schemas-microsoft-com:vml" Requires="v">
                  <p:oleObj name="Equation" r:id="rId3" imgW="888614" imgH="215806" progId="Equation.3">
                    <p:embed/>
                  </p:oleObj>
                </mc:Choice>
                <mc:Fallback>
                  <p:oleObj name="Equation" r:id="rId3" imgW="888614" imgH="215806" progId="Equation.3">
                    <p:embed/>
                    <p:pic>
                      <p:nvPicPr>
                        <p:cNvPr id="0" name="Object 9"/>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160" y="2880"/>
                          <a:ext cx="126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5844"/>
                                        </p:tgtEl>
                                        <p:attrNameLst>
                                          <p:attrName>style.visibility</p:attrName>
                                        </p:attrNameLst>
                                      </p:cBhvr>
                                      <p:to>
                                        <p:strVal val="visible"/>
                                      </p:to>
                                    </p:set>
                                    <p:animEffect transition="in" filter="strips(downRight)">
                                      <p:cBhvr>
                                        <p:cTn id="11" dur="500"/>
                                        <p:tgtEl>
                                          <p:spTgt spid="358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58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P spid="35844" grpId="0" autoUpdateAnimBg="0"/>
      <p:bldP spid="3584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Text Box 3">
            <a:extLst>
              <a:ext uri="{FF2B5EF4-FFF2-40B4-BE49-F238E27FC236}">
                <a16:creationId xmlns:a16="http://schemas.microsoft.com/office/drawing/2014/main" id="{D8B9295F-31EF-4611-AB18-C1A37A6AA010}"/>
              </a:ext>
            </a:extLst>
          </p:cNvPr>
          <p:cNvSpPr txBox="1">
            <a:spLocks noChangeArrowheads="1"/>
          </p:cNvSpPr>
          <p:nvPr/>
        </p:nvSpPr>
        <p:spPr bwMode="auto">
          <a:xfrm>
            <a:off x="611188" y="4581525"/>
            <a:ext cx="800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cs typeface="Times New Roman" panose="02020603050405020304" pitchFamily="18" charset="0"/>
              </a:rPr>
              <a:t>　　只要有了与非门便可组成实现各种逻辑功能的电路，通常称与非门为</a:t>
            </a:r>
            <a:r>
              <a:rPr kumimoji="1" lang="zh-CN" altLang="en-US" sz="2400" b="1">
                <a:solidFill>
                  <a:srgbClr val="CC3300"/>
                </a:solidFill>
                <a:latin typeface="宋体" panose="02010600030101010101" pitchFamily="2" charset="-122"/>
                <a:cs typeface="Times New Roman" panose="02020603050405020304" pitchFamily="18" charset="0"/>
              </a:rPr>
              <a:t>通用门</a:t>
            </a:r>
            <a:r>
              <a:rPr kumimoji="1" lang="zh-CN" altLang="en-US" sz="2400">
                <a:solidFill>
                  <a:srgbClr val="CC3300"/>
                </a:solidFill>
                <a:latin typeface="宋体" panose="02010600030101010101" pitchFamily="2" charset="-122"/>
                <a:cs typeface="Times New Roman" panose="02020603050405020304" pitchFamily="18" charset="0"/>
              </a:rPr>
              <a:t>。</a:t>
            </a:r>
            <a:endParaRPr kumimoji="1" lang="zh-CN" altLang="en-US" sz="2400">
              <a:latin typeface="宋体" panose="02010600030101010101" pitchFamily="2" charset="-122"/>
            </a:endParaRPr>
          </a:p>
        </p:txBody>
      </p:sp>
      <p:graphicFrame>
        <p:nvGraphicFramePr>
          <p:cNvPr id="37891" name="Object 5">
            <a:extLst>
              <a:ext uri="{FF2B5EF4-FFF2-40B4-BE49-F238E27FC236}">
                <a16:creationId xmlns:a16="http://schemas.microsoft.com/office/drawing/2014/main" id="{8F1940AD-B666-4455-9BC1-1DFBF7B2318C}"/>
              </a:ext>
            </a:extLst>
          </p:cNvPr>
          <p:cNvGraphicFramePr>
            <a:graphicFrameLocks noChangeAspect="1"/>
          </p:cNvGraphicFramePr>
          <p:nvPr/>
        </p:nvGraphicFramePr>
        <p:xfrm>
          <a:off x="4514850" y="3524250"/>
          <a:ext cx="114300" cy="215900"/>
        </p:xfrm>
        <a:graphic>
          <a:graphicData uri="http://schemas.openxmlformats.org/presentationml/2006/ole">
            <mc:AlternateContent xmlns:mc="http://schemas.openxmlformats.org/markup-compatibility/2006">
              <mc:Choice xmlns:v="urn:schemas-microsoft-com:vml" Requires="v">
                <p:oleObj name="Equation" r:id="rId2" imgW="114151" imgH="215619" progId="Equation.3">
                  <p:embed/>
                </p:oleObj>
              </mc:Choice>
              <mc:Fallback>
                <p:oleObj name="Equation" r:id="rId2" imgW="114151" imgH="215619"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5242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6870" name="Group 6">
            <a:extLst>
              <a:ext uri="{FF2B5EF4-FFF2-40B4-BE49-F238E27FC236}">
                <a16:creationId xmlns:a16="http://schemas.microsoft.com/office/drawing/2014/main" id="{E13F6F1D-97B6-4644-AE0D-61CB70FBA46A}"/>
              </a:ext>
            </a:extLst>
          </p:cNvPr>
          <p:cNvGrpSpPr>
            <a:grpSpLocks/>
          </p:cNvGrpSpPr>
          <p:nvPr/>
        </p:nvGrpSpPr>
        <p:grpSpPr bwMode="auto">
          <a:xfrm>
            <a:off x="684213" y="2001838"/>
            <a:ext cx="6477000" cy="457200"/>
            <a:chOff x="384" y="1392"/>
            <a:chExt cx="4080" cy="288"/>
          </a:xfrm>
        </p:grpSpPr>
        <p:sp>
          <p:nvSpPr>
            <p:cNvPr id="37900" name="Text Box 7">
              <a:extLst>
                <a:ext uri="{FF2B5EF4-FFF2-40B4-BE49-F238E27FC236}">
                  <a16:creationId xmlns:a16="http://schemas.microsoft.com/office/drawing/2014/main" id="{F2CF882E-442E-4879-9F3D-171172D3DA34}"/>
                </a:ext>
              </a:extLst>
            </p:cNvPr>
            <p:cNvSpPr txBox="1">
              <a:spLocks noChangeArrowheads="1"/>
            </p:cNvSpPr>
            <p:nvPr/>
          </p:nvSpPr>
          <p:spPr bwMode="auto">
            <a:xfrm>
              <a:off x="384" y="1392"/>
              <a:ext cx="4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solidFill>
                    <a:srgbClr val="CC3300"/>
                  </a:solidFill>
                  <a:latin typeface="宋体" panose="02010600030101010101" pitchFamily="2" charset="-122"/>
                </a:rPr>
                <a:t>    </a:t>
              </a:r>
              <a:r>
                <a:rPr kumimoji="1" lang="zh-CN" altLang="en-US" sz="2400" b="1">
                  <a:solidFill>
                    <a:srgbClr val="CC3300"/>
                  </a:solidFill>
                  <a:latin typeface="宋体" panose="02010600030101010101" pitchFamily="2" charset="-122"/>
                </a:rPr>
                <a:t>与</a:t>
              </a:r>
              <a:r>
                <a:rPr kumimoji="1" lang="en-US" altLang="zh-CN" sz="2400" b="1">
                  <a:solidFill>
                    <a:srgbClr val="CC3300"/>
                  </a:solidFill>
                  <a:latin typeface="宋体" panose="02010600030101010101" pitchFamily="2" charset="-122"/>
                </a:rPr>
                <a:t>:</a:t>
              </a:r>
              <a:endParaRPr kumimoji="1" lang="en-US" altLang="zh-CN" sz="2400" b="1">
                <a:solidFill>
                  <a:srgbClr val="CC3300"/>
                </a:solidFill>
                <a:latin typeface="Times New Roman" panose="02020603050405020304" pitchFamily="18" charset="0"/>
              </a:endParaRPr>
            </a:p>
          </p:txBody>
        </p:sp>
        <p:graphicFrame>
          <p:nvGraphicFramePr>
            <p:cNvPr id="37901" name="Object 8">
              <a:extLst>
                <a:ext uri="{FF2B5EF4-FFF2-40B4-BE49-F238E27FC236}">
                  <a16:creationId xmlns:a16="http://schemas.microsoft.com/office/drawing/2014/main" id="{2C39F8E3-8D89-42E4-9F45-2BEFB69E68FE}"/>
                </a:ext>
              </a:extLst>
            </p:cNvPr>
            <p:cNvGraphicFramePr>
              <a:graphicFrameLocks noChangeAspect="1"/>
            </p:cNvGraphicFramePr>
            <p:nvPr/>
          </p:nvGraphicFramePr>
          <p:xfrm>
            <a:off x="1296" y="1392"/>
            <a:ext cx="1888" cy="274"/>
          </p:xfrm>
          <a:graphic>
            <a:graphicData uri="http://schemas.openxmlformats.org/presentationml/2006/ole">
              <mc:AlternateContent xmlns:mc="http://schemas.openxmlformats.org/markup-compatibility/2006">
                <mc:Choice xmlns:v="urn:schemas-microsoft-com:vml" Requires="v">
                  <p:oleObj name="Equation" r:id="rId4" imgW="1574800" imgH="228600" progId="Equation.3">
                    <p:embed/>
                  </p:oleObj>
                </mc:Choice>
                <mc:Fallback>
                  <p:oleObj name="Equation" r:id="rId4" imgW="1574800" imgH="228600" progId="Equation.3">
                    <p:embed/>
                    <p:pic>
                      <p:nvPicPr>
                        <p:cNvPr id="0" name="Object 8"/>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296" y="1392"/>
                          <a:ext cx="1888"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6873" name="Group 9">
            <a:extLst>
              <a:ext uri="{FF2B5EF4-FFF2-40B4-BE49-F238E27FC236}">
                <a16:creationId xmlns:a16="http://schemas.microsoft.com/office/drawing/2014/main" id="{0759202E-2309-4368-881F-B7E12D89A803}"/>
              </a:ext>
            </a:extLst>
          </p:cNvPr>
          <p:cNvGrpSpPr>
            <a:grpSpLocks/>
          </p:cNvGrpSpPr>
          <p:nvPr/>
        </p:nvGrpSpPr>
        <p:grpSpPr bwMode="auto">
          <a:xfrm>
            <a:off x="684213" y="2578100"/>
            <a:ext cx="6477000" cy="457200"/>
            <a:chOff x="384" y="1824"/>
            <a:chExt cx="4080" cy="288"/>
          </a:xfrm>
        </p:grpSpPr>
        <p:sp>
          <p:nvSpPr>
            <p:cNvPr id="37898" name="Text Box 10">
              <a:extLst>
                <a:ext uri="{FF2B5EF4-FFF2-40B4-BE49-F238E27FC236}">
                  <a16:creationId xmlns:a16="http://schemas.microsoft.com/office/drawing/2014/main" id="{28C14315-DDE6-432F-88FC-B607F3CD2D30}"/>
                </a:ext>
              </a:extLst>
            </p:cNvPr>
            <p:cNvSpPr txBox="1">
              <a:spLocks noChangeArrowheads="1"/>
            </p:cNvSpPr>
            <p:nvPr/>
          </p:nvSpPr>
          <p:spPr bwMode="auto">
            <a:xfrm>
              <a:off x="384" y="1824"/>
              <a:ext cx="4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宋体" panose="02010600030101010101" pitchFamily="2" charset="-122"/>
                </a:rPr>
                <a:t>    </a:t>
              </a:r>
              <a:r>
                <a:rPr kumimoji="1" lang="zh-CN" altLang="en-US" sz="2400" b="1">
                  <a:solidFill>
                    <a:srgbClr val="CC3300"/>
                  </a:solidFill>
                  <a:latin typeface="宋体" panose="02010600030101010101" pitchFamily="2" charset="-122"/>
                </a:rPr>
                <a:t>或</a:t>
              </a:r>
              <a:r>
                <a:rPr kumimoji="1" lang="en-US" altLang="zh-CN" sz="2400" b="1">
                  <a:solidFill>
                    <a:srgbClr val="CC3300"/>
                  </a:solidFill>
                  <a:latin typeface="宋体" panose="02010600030101010101" pitchFamily="2" charset="-122"/>
                </a:rPr>
                <a:t>:</a:t>
              </a:r>
              <a:endParaRPr kumimoji="1" lang="en-US" altLang="zh-CN" sz="2400" b="1">
                <a:solidFill>
                  <a:srgbClr val="CC3300"/>
                </a:solidFill>
                <a:latin typeface="Times New Roman" panose="02020603050405020304" pitchFamily="18" charset="0"/>
              </a:endParaRPr>
            </a:p>
          </p:txBody>
        </p:sp>
        <p:graphicFrame>
          <p:nvGraphicFramePr>
            <p:cNvPr id="37899" name="Object 11">
              <a:extLst>
                <a:ext uri="{FF2B5EF4-FFF2-40B4-BE49-F238E27FC236}">
                  <a16:creationId xmlns:a16="http://schemas.microsoft.com/office/drawing/2014/main" id="{A69D9E57-F845-4E80-B936-463019F9F199}"/>
                </a:ext>
              </a:extLst>
            </p:cNvPr>
            <p:cNvGraphicFramePr>
              <a:graphicFrameLocks noChangeAspect="1"/>
            </p:cNvGraphicFramePr>
            <p:nvPr/>
          </p:nvGraphicFramePr>
          <p:xfrm>
            <a:off x="1296" y="1824"/>
            <a:ext cx="2088" cy="272"/>
          </p:xfrm>
          <a:graphic>
            <a:graphicData uri="http://schemas.openxmlformats.org/presentationml/2006/ole">
              <mc:AlternateContent xmlns:mc="http://schemas.openxmlformats.org/markup-compatibility/2006">
                <mc:Choice xmlns:v="urn:schemas-microsoft-com:vml" Requires="v">
                  <p:oleObj name="Equation" r:id="rId6" imgW="1752600" imgH="228600" progId="Equation.3">
                    <p:embed/>
                  </p:oleObj>
                </mc:Choice>
                <mc:Fallback>
                  <p:oleObj name="Equation" r:id="rId6" imgW="1752600" imgH="228600" progId="Equation.3">
                    <p:embed/>
                    <p:pic>
                      <p:nvPicPr>
                        <p:cNvPr id="0" name="Object 11"/>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296" y="1824"/>
                          <a:ext cx="208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6876" name="Group 12">
            <a:extLst>
              <a:ext uri="{FF2B5EF4-FFF2-40B4-BE49-F238E27FC236}">
                <a16:creationId xmlns:a16="http://schemas.microsoft.com/office/drawing/2014/main" id="{34694204-3C58-4ED9-96DA-D81E2EDC6FBD}"/>
              </a:ext>
            </a:extLst>
          </p:cNvPr>
          <p:cNvGrpSpPr>
            <a:grpSpLocks/>
          </p:cNvGrpSpPr>
          <p:nvPr/>
        </p:nvGrpSpPr>
        <p:grpSpPr bwMode="auto">
          <a:xfrm>
            <a:off x="684213" y="3297238"/>
            <a:ext cx="6477000" cy="457200"/>
            <a:chOff x="384" y="2256"/>
            <a:chExt cx="4080" cy="288"/>
          </a:xfrm>
        </p:grpSpPr>
        <p:sp>
          <p:nvSpPr>
            <p:cNvPr id="37896" name="Text Box 13">
              <a:extLst>
                <a:ext uri="{FF2B5EF4-FFF2-40B4-BE49-F238E27FC236}">
                  <a16:creationId xmlns:a16="http://schemas.microsoft.com/office/drawing/2014/main" id="{D3E2D1E1-776A-4AB0-BB8E-25773688BA85}"/>
                </a:ext>
              </a:extLst>
            </p:cNvPr>
            <p:cNvSpPr txBox="1">
              <a:spLocks noChangeArrowheads="1"/>
            </p:cNvSpPr>
            <p:nvPr/>
          </p:nvSpPr>
          <p:spPr bwMode="auto">
            <a:xfrm>
              <a:off x="384" y="2256"/>
              <a:ext cx="4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solidFill>
                    <a:srgbClr val="CC3300"/>
                  </a:solidFill>
                  <a:latin typeface="宋体" panose="02010600030101010101" pitchFamily="2" charset="-122"/>
                </a:rPr>
                <a:t>    </a:t>
              </a:r>
              <a:r>
                <a:rPr kumimoji="1" lang="zh-CN" altLang="en-US" sz="2400" b="1">
                  <a:solidFill>
                    <a:srgbClr val="CC3300"/>
                  </a:solidFill>
                  <a:latin typeface="宋体" panose="02010600030101010101" pitchFamily="2" charset="-122"/>
                </a:rPr>
                <a:t>非</a:t>
              </a:r>
              <a:r>
                <a:rPr kumimoji="1" lang="en-US" altLang="zh-CN" sz="2400" b="1">
                  <a:solidFill>
                    <a:srgbClr val="CC3300"/>
                  </a:solidFill>
                  <a:latin typeface="宋体" panose="02010600030101010101" pitchFamily="2" charset="-122"/>
                </a:rPr>
                <a:t>:</a:t>
              </a:r>
              <a:endParaRPr kumimoji="1" lang="en-US" altLang="zh-CN" sz="2400" b="1">
                <a:solidFill>
                  <a:srgbClr val="CC3300"/>
                </a:solidFill>
                <a:latin typeface="Times New Roman" panose="02020603050405020304" pitchFamily="18" charset="0"/>
              </a:endParaRPr>
            </a:p>
          </p:txBody>
        </p:sp>
        <p:graphicFrame>
          <p:nvGraphicFramePr>
            <p:cNvPr id="37897" name="Object 14">
              <a:extLst>
                <a:ext uri="{FF2B5EF4-FFF2-40B4-BE49-F238E27FC236}">
                  <a16:creationId xmlns:a16="http://schemas.microsoft.com/office/drawing/2014/main" id="{E41155FA-1C1D-45A3-9891-879BE0D0E05D}"/>
                </a:ext>
              </a:extLst>
            </p:cNvPr>
            <p:cNvGraphicFramePr>
              <a:graphicFrameLocks noChangeAspect="1"/>
            </p:cNvGraphicFramePr>
            <p:nvPr/>
          </p:nvGraphicFramePr>
          <p:xfrm>
            <a:off x="1308" y="2304"/>
            <a:ext cx="824" cy="213"/>
          </p:xfrm>
          <a:graphic>
            <a:graphicData uri="http://schemas.openxmlformats.org/presentationml/2006/ole">
              <mc:AlternateContent xmlns:mc="http://schemas.openxmlformats.org/markup-compatibility/2006">
                <mc:Choice xmlns:v="urn:schemas-microsoft-com:vml" Requires="v">
                  <p:oleObj name="Equation" r:id="rId8" imgW="787058" imgH="203112" progId="Equation.3">
                    <p:embed/>
                  </p:oleObj>
                </mc:Choice>
                <mc:Fallback>
                  <p:oleObj name="Equation" r:id="rId8" imgW="787058" imgH="203112" progId="Equation.3">
                    <p:embed/>
                    <p:pic>
                      <p:nvPicPr>
                        <p:cNvPr id="0" name="Object 14"/>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308" y="2304"/>
                          <a:ext cx="8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895" name="Text Box 0">
            <a:extLst>
              <a:ext uri="{FF2B5EF4-FFF2-40B4-BE49-F238E27FC236}">
                <a16:creationId xmlns:a16="http://schemas.microsoft.com/office/drawing/2014/main" id="{39FB8618-A1E6-406E-9796-0CC5DFCCB57D}"/>
              </a:ext>
            </a:extLst>
          </p:cNvPr>
          <p:cNvSpPr txBox="1">
            <a:spLocks noChangeArrowheads="1"/>
          </p:cNvSpPr>
          <p:nvPr/>
        </p:nvSpPr>
        <p:spPr bwMode="auto">
          <a:xfrm>
            <a:off x="900113" y="908050"/>
            <a:ext cx="7056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a:solidFill>
                  <a:srgbClr val="0033CC"/>
                </a:solidFill>
              </a:rPr>
              <a:t>使用与非门可以实现与、或、非三种基本运算：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anim calcmode="lin" valueType="num">
                                      <p:cBhvr additive="base">
                                        <p:cTn id="7" dur="500" fill="hold"/>
                                        <p:tgtEl>
                                          <p:spTgt spid="36870"/>
                                        </p:tgtEl>
                                        <p:attrNameLst>
                                          <p:attrName>ppt_x</p:attrName>
                                        </p:attrNameLst>
                                      </p:cBhvr>
                                      <p:tavLst>
                                        <p:tav tm="0">
                                          <p:val>
                                            <p:strVal val="0-#ppt_w/2"/>
                                          </p:val>
                                        </p:tav>
                                        <p:tav tm="100000">
                                          <p:val>
                                            <p:strVal val="#ppt_x"/>
                                          </p:val>
                                        </p:tav>
                                      </p:tavLst>
                                    </p:anim>
                                    <p:anim calcmode="lin" valueType="num">
                                      <p:cBhvr additive="base">
                                        <p:cTn id="8"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6873"/>
                                        </p:tgtEl>
                                        <p:attrNameLst>
                                          <p:attrName>style.visibility</p:attrName>
                                        </p:attrNameLst>
                                      </p:cBhvr>
                                      <p:to>
                                        <p:strVal val="visible"/>
                                      </p:to>
                                    </p:set>
                                    <p:anim calcmode="lin" valueType="num">
                                      <p:cBhvr additive="base">
                                        <p:cTn id="13" dur="500" fill="hold"/>
                                        <p:tgtEl>
                                          <p:spTgt spid="36873"/>
                                        </p:tgtEl>
                                        <p:attrNameLst>
                                          <p:attrName>ppt_x</p:attrName>
                                        </p:attrNameLst>
                                      </p:cBhvr>
                                      <p:tavLst>
                                        <p:tav tm="0">
                                          <p:val>
                                            <p:strVal val="0-#ppt_w/2"/>
                                          </p:val>
                                        </p:tav>
                                        <p:tav tm="100000">
                                          <p:val>
                                            <p:strVal val="#ppt_x"/>
                                          </p:val>
                                        </p:tav>
                                      </p:tavLst>
                                    </p:anim>
                                    <p:anim calcmode="lin" valueType="num">
                                      <p:cBhvr additive="base">
                                        <p:cTn id="14" dur="500" fill="hold"/>
                                        <p:tgtEl>
                                          <p:spTgt spid="3687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6876"/>
                                        </p:tgtEl>
                                        <p:attrNameLst>
                                          <p:attrName>style.visibility</p:attrName>
                                        </p:attrNameLst>
                                      </p:cBhvr>
                                      <p:to>
                                        <p:strVal val="visible"/>
                                      </p:to>
                                    </p:set>
                                    <p:anim calcmode="lin" valueType="num">
                                      <p:cBhvr additive="base">
                                        <p:cTn id="19" dur="500" fill="hold"/>
                                        <p:tgtEl>
                                          <p:spTgt spid="36876"/>
                                        </p:tgtEl>
                                        <p:attrNameLst>
                                          <p:attrName>ppt_x</p:attrName>
                                        </p:attrNameLst>
                                      </p:cBhvr>
                                      <p:tavLst>
                                        <p:tav tm="0">
                                          <p:val>
                                            <p:strVal val="0-#ppt_w/2"/>
                                          </p:val>
                                        </p:tav>
                                        <p:tav tm="100000">
                                          <p:val>
                                            <p:strVal val="#ppt_x"/>
                                          </p:val>
                                        </p:tav>
                                      </p:tavLst>
                                    </p:anim>
                                    <p:anim calcmode="lin" valueType="num">
                                      <p:cBhvr additive="base">
                                        <p:cTn id="20" dur="500" fill="hold"/>
                                        <p:tgtEl>
                                          <p:spTgt spid="3687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67"/>
                                        </p:tgtEl>
                                        <p:attrNameLst>
                                          <p:attrName>style.visibility</p:attrName>
                                        </p:attrNameLst>
                                      </p:cBhvr>
                                      <p:to>
                                        <p:strVal val="visible"/>
                                      </p:to>
                                    </p:set>
                                    <p:anim calcmode="lin" valueType="num">
                                      <p:cBhvr additive="base">
                                        <p:cTn id="25" dur="500" fill="hold"/>
                                        <p:tgtEl>
                                          <p:spTgt spid="36867"/>
                                        </p:tgtEl>
                                        <p:attrNameLst>
                                          <p:attrName>ppt_x</p:attrName>
                                        </p:attrNameLst>
                                      </p:cBhvr>
                                      <p:tavLst>
                                        <p:tav tm="0">
                                          <p:val>
                                            <p:strVal val="0-#ppt_w/2"/>
                                          </p:val>
                                        </p:tav>
                                        <p:tav tm="100000">
                                          <p:val>
                                            <p:strVal val="#ppt_x"/>
                                          </p:val>
                                        </p:tav>
                                      </p:tavLst>
                                    </p:anim>
                                    <p:anim calcmode="lin" valueType="num">
                                      <p:cBhvr additive="base">
                                        <p:cTn id="26" dur="500" fill="hold"/>
                                        <p:tgtEl>
                                          <p:spTgt spid="368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Text Box 3">
            <a:extLst>
              <a:ext uri="{FF2B5EF4-FFF2-40B4-BE49-F238E27FC236}">
                <a16:creationId xmlns:a16="http://schemas.microsoft.com/office/drawing/2014/main" id="{9845693C-9CCC-4066-B7A4-87011F9B9565}"/>
              </a:ext>
            </a:extLst>
          </p:cNvPr>
          <p:cNvSpPr txBox="1">
            <a:spLocks noChangeArrowheads="1"/>
          </p:cNvSpPr>
          <p:nvPr/>
        </p:nvSpPr>
        <p:spPr bwMode="auto">
          <a:xfrm>
            <a:off x="635000" y="565150"/>
            <a:ext cx="2792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CC3300"/>
                </a:solidFill>
                <a:latin typeface="宋体" panose="02010600030101010101" pitchFamily="2" charset="-122"/>
                <a:cs typeface="Times New Roman" panose="02020603050405020304" pitchFamily="18" charset="0"/>
              </a:rPr>
              <a:t>二</a:t>
            </a:r>
            <a:r>
              <a:rPr kumimoji="1" lang="zh-CN" altLang="en-US" sz="2400" b="1">
                <a:solidFill>
                  <a:srgbClr val="CC3300"/>
                </a:solidFill>
                <a:latin typeface="宋体" panose="02010600030101010101" pitchFamily="2" charset="-122"/>
              </a:rPr>
              <a:t>、</a:t>
            </a:r>
            <a:r>
              <a:rPr kumimoji="1" lang="zh-CN" altLang="en-US" sz="2400" b="1">
                <a:solidFill>
                  <a:srgbClr val="CC3300"/>
                </a:solidFill>
                <a:latin typeface="宋体" panose="02010600030101010101" pitchFamily="2" charset="-122"/>
                <a:cs typeface="Times New Roman" panose="02020603050405020304" pitchFamily="18" charset="0"/>
              </a:rPr>
              <a:t>或非逻辑</a:t>
            </a:r>
            <a:endParaRPr kumimoji="1" lang="zh-CN" altLang="en-US" sz="2400" b="1">
              <a:solidFill>
                <a:srgbClr val="CC3300"/>
              </a:solidFill>
              <a:latin typeface="宋体" panose="02010600030101010101" pitchFamily="2" charset="-122"/>
            </a:endParaRPr>
          </a:p>
        </p:txBody>
      </p:sp>
      <p:sp>
        <p:nvSpPr>
          <p:cNvPr id="37892" name="Text Box 4">
            <a:extLst>
              <a:ext uri="{FF2B5EF4-FFF2-40B4-BE49-F238E27FC236}">
                <a16:creationId xmlns:a16="http://schemas.microsoft.com/office/drawing/2014/main" id="{FB7BB261-65BB-483F-98B7-FAC9A736369D}"/>
              </a:ext>
            </a:extLst>
          </p:cNvPr>
          <p:cNvSpPr txBox="1">
            <a:spLocks noChangeArrowheads="1"/>
          </p:cNvSpPr>
          <p:nvPr/>
        </p:nvSpPr>
        <p:spPr bwMode="auto">
          <a:xfrm>
            <a:off x="395288" y="2133600"/>
            <a:ext cx="7924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3300"/>
                </a:solidFill>
                <a:latin typeface="宋体" panose="02010600030101010101" pitchFamily="2" charset="-122"/>
                <a:cs typeface="Times New Roman" panose="02020603050405020304" pitchFamily="18" charset="0"/>
              </a:rPr>
              <a:t>　　逻辑功能：</a:t>
            </a:r>
            <a:r>
              <a:rPr kumimoji="1" lang="zh-CN" altLang="en-US" sz="2400">
                <a:solidFill>
                  <a:srgbClr val="0033CC"/>
                </a:solidFill>
                <a:latin typeface="宋体" panose="02010600030101010101" pitchFamily="2" charset="-122"/>
                <a:cs typeface="Times New Roman" panose="02020603050405020304" pitchFamily="18" charset="0"/>
              </a:rPr>
              <a:t>只要变量</a:t>
            </a:r>
            <a:r>
              <a:rPr kumimoji="1" lang="en-US" altLang="zh-CN" sz="2400">
                <a:solidFill>
                  <a:srgbClr val="0033CC"/>
                </a:solidFill>
                <a:latin typeface="宋体" panose="02010600030101010101" pitchFamily="2" charset="-122"/>
                <a:cs typeface="Times New Roman" panose="02020603050405020304" pitchFamily="18" charset="0"/>
              </a:rPr>
              <a:t>A</a:t>
            </a:r>
            <a:r>
              <a:rPr kumimoji="1" lang="zh-CN" altLang="en-US" sz="2400">
                <a:solidFill>
                  <a:srgbClr val="0033CC"/>
                </a:solidFill>
                <a:latin typeface="宋体" panose="02010600030101010101" pitchFamily="2" charset="-122"/>
                <a:cs typeface="Times New Roman" panose="02020603050405020304" pitchFamily="18" charset="0"/>
              </a:rPr>
              <a:t>、</a:t>
            </a:r>
            <a:r>
              <a:rPr kumimoji="1" lang="en-US" altLang="zh-CN" sz="2400">
                <a:solidFill>
                  <a:srgbClr val="0033CC"/>
                </a:solidFill>
                <a:latin typeface="宋体" panose="02010600030101010101" pitchFamily="2" charset="-122"/>
                <a:cs typeface="Times New Roman" panose="02020603050405020304" pitchFamily="18" charset="0"/>
              </a:rPr>
              <a:t>B</a:t>
            </a:r>
            <a:r>
              <a:rPr kumimoji="1" lang="zh-CN" altLang="en-US" sz="2400">
                <a:solidFill>
                  <a:srgbClr val="0033CC"/>
                </a:solidFill>
                <a:latin typeface="宋体" panose="02010600030101010101" pitchFamily="2" charset="-122"/>
                <a:cs typeface="Times New Roman" panose="02020603050405020304" pitchFamily="18" charset="0"/>
              </a:rPr>
              <a:t>、</a:t>
            </a:r>
            <a:r>
              <a:rPr kumimoji="1" lang="en-US" altLang="zh-CN" sz="2400">
                <a:solidFill>
                  <a:srgbClr val="0033CC"/>
                </a:solidFill>
                <a:latin typeface="宋体" panose="02010600030101010101" pitchFamily="2" charset="-122"/>
                <a:cs typeface="Times New Roman" panose="02020603050405020304" pitchFamily="18" charset="0"/>
              </a:rPr>
              <a:t>C</a:t>
            </a:r>
            <a:r>
              <a:rPr kumimoji="1" lang="en-US" altLang="zh-CN" sz="2400">
                <a:solidFill>
                  <a:srgbClr val="0033CC"/>
                </a:solidFill>
                <a:latin typeface="Times New Roman" panose="02020603050405020304" pitchFamily="18" charset="0"/>
                <a:cs typeface="Times New Roman" panose="02020603050405020304" pitchFamily="18" charset="0"/>
              </a:rPr>
              <a:t>…</a:t>
            </a:r>
            <a:r>
              <a:rPr kumimoji="1" lang="zh-CN" altLang="en-US" sz="2400">
                <a:solidFill>
                  <a:srgbClr val="0033CC"/>
                </a:solidFill>
                <a:latin typeface="宋体" panose="02010600030101010101" pitchFamily="2" charset="-122"/>
                <a:cs typeface="Times New Roman" panose="02020603050405020304" pitchFamily="18" charset="0"/>
              </a:rPr>
              <a:t>中有一个为</a:t>
            </a:r>
            <a:r>
              <a:rPr kumimoji="1" lang="en-US" altLang="zh-CN" sz="2400">
                <a:solidFill>
                  <a:srgbClr val="0033CC"/>
                </a:solidFill>
                <a:latin typeface="宋体" panose="02010600030101010101" pitchFamily="2" charset="-122"/>
                <a:cs typeface="Times New Roman" panose="02020603050405020304" pitchFamily="18" charset="0"/>
              </a:rPr>
              <a:t>1</a:t>
            </a:r>
            <a:r>
              <a:rPr kumimoji="1" lang="zh-CN" altLang="en-US" sz="2400">
                <a:solidFill>
                  <a:srgbClr val="0033CC"/>
                </a:solidFill>
                <a:latin typeface="宋体" panose="02010600030101010101" pitchFamily="2" charset="-122"/>
                <a:cs typeface="Times New Roman" panose="02020603050405020304" pitchFamily="18" charset="0"/>
              </a:rPr>
              <a:t>，则函数</a:t>
            </a:r>
            <a:r>
              <a:rPr kumimoji="1" lang="en-US" altLang="zh-CN" sz="2400">
                <a:solidFill>
                  <a:srgbClr val="0033CC"/>
                </a:solidFill>
                <a:latin typeface="宋体" panose="02010600030101010101" pitchFamily="2" charset="-122"/>
                <a:cs typeface="Times New Roman" panose="02020603050405020304" pitchFamily="18" charset="0"/>
              </a:rPr>
              <a:t>F</a:t>
            </a:r>
            <a:r>
              <a:rPr kumimoji="1" lang="zh-CN" altLang="en-US" sz="2400">
                <a:solidFill>
                  <a:srgbClr val="0033CC"/>
                </a:solidFill>
                <a:latin typeface="宋体" panose="02010600030101010101" pitchFamily="2" charset="-122"/>
                <a:cs typeface="Times New Roman" panose="02020603050405020304" pitchFamily="18" charset="0"/>
              </a:rPr>
              <a:t>为</a:t>
            </a:r>
            <a:r>
              <a:rPr kumimoji="1" lang="en-US" altLang="zh-CN" sz="2400">
                <a:solidFill>
                  <a:srgbClr val="0033CC"/>
                </a:solidFill>
                <a:latin typeface="宋体" panose="02010600030101010101" pitchFamily="2" charset="-122"/>
                <a:cs typeface="Times New Roman" panose="02020603050405020304" pitchFamily="18" charset="0"/>
              </a:rPr>
              <a:t>0</a:t>
            </a:r>
            <a:r>
              <a:rPr kumimoji="1" lang="zh-CN" altLang="en-US" sz="2400">
                <a:solidFill>
                  <a:srgbClr val="0033CC"/>
                </a:solidFill>
                <a:latin typeface="宋体" panose="02010600030101010101" pitchFamily="2" charset="-122"/>
                <a:cs typeface="Times New Roman" panose="02020603050405020304" pitchFamily="18" charset="0"/>
              </a:rPr>
              <a:t>；仅当变量</a:t>
            </a:r>
            <a:r>
              <a:rPr kumimoji="1" lang="en-US" altLang="zh-CN" sz="2400">
                <a:solidFill>
                  <a:srgbClr val="0033CC"/>
                </a:solidFill>
                <a:latin typeface="宋体" panose="02010600030101010101" pitchFamily="2" charset="-122"/>
                <a:cs typeface="Times New Roman" panose="02020603050405020304" pitchFamily="18" charset="0"/>
              </a:rPr>
              <a:t>A</a:t>
            </a:r>
            <a:r>
              <a:rPr kumimoji="1" lang="zh-CN" altLang="en-US" sz="2400">
                <a:solidFill>
                  <a:srgbClr val="0033CC"/>
                </a:solidFill>
                <a:latin typeface="宋体" panose="02010600030101010101" pitchFamily="2" charset="-122"/>
                <a:cs typeface="Times New Roman" panose="02020603050405020304" pitchFamily="18" charset="0"/>
              </a:rPr>
              <a:t>、</a:t>
            </a:r>
            <a:r>
              <a:rPr kumimoji="1" lang="en-US" altLang="zh-CN" sz="2400">
                <a:solidFill>
                  <a:srgbClr val="0033CC"/>
                </a:solidFill>
                <a:latin typeface="宋体" panose="02010600030101010101" pitchFamily="2" charset="-122"/>
                <a:cs typeface="Times New Roman" panose="02020603050405020304" pitchFamily="18" charset="0"/>
              </a:rPr>
              <a:t>B</a:t>
            </a:r>
            <a:r>
              <a:rPr kumimoji="1" lang="zh-CN" altLang="en-US" sz="2400">
                <a:solidFill>
                  <a:srgbClr val="0033CC"/>
                </a:solidFill>
                <a:latin typeface="宋体" panose="02010600030101010101" pitchFamily="2" charset="-122"/>
                <a:cs typeface="Times New Roman" panose="02020603050405020304" pitchFamily="18" charset="0"/>
              </a:rPr>
              <a:t>、</a:t>
            </a:r>
            <a:r>
              <a:rPr kumimoji="1" lang="en-US" altLang="zh-CN" sz="2400">
                <a:solidFill>
                  <a:srgbClr val="0033CC"/>
                </a:solidFill>
                <a:latin typeface="宋体" panose="02010600030101010101" pitchFamily="2" charset="-122"/>
                <a:cs typeface="Times New Roman" panose="02020603050405020304" pitchFamily="18" charset="0"/>
              </a:rPr>
              <a:t>C</a:t>
            </a:r>
            <a:r>
              <a:rPr kumimoji="1" lang="en-US" altLang="zh-CN" sz="2400">
                <a:solidFill>
                  <a:srgbClr val="0033CC"/>
                </a:solidFill>
                <a:latin typeface="Times New Roman" panose="02020603050405020304" pitchFamily="18" charset="0"/>
                <a:cs typeface="Times New Roman" panose="02020603050405020304" pitchFamily="18" charset="0"/>
              </a:rPr>
              <a:t>…</a:t>
            </a:r>
            <a:r>
              <a:rPr kumimoji="1" lang="zh-CN" altLang="en-US" sz="2400">
                <a:solidFill>
                  <a:srgbClr val="0033CC"/>
                </a:solidFill>
                <a:latin typeface="宋体" panose="02010600030101010101" pitchFamily="2" charset="-122"/>
                <a:cs typeface="Times New Roman" panose="02020603050405020304" pitchFamily="18" charset="0"/>
              </a:rPr>
              <a:t>全部为</a:t>
            </a:r>
            <a:r>
              <a:rPr kumimoji="1" lang="en-US" altLang="zh-CN" sz="2400">
                <a:solidFill>
                  <a:srgbClr val="0033CC"/>
                </a:solidFill>
                <a:latin typeface="宋体" panose="02010600030101010101" pitchFamily="2" charset="-122"/>
                <a:cs typeface="Times New Roman" panose="02020603050405020304" pitchFamily="18" charset="0"/>
              </a:rPr>
              <a:t>0</a:t>
            </a:r>
            <a:r>
              <a:rPr kumimoji="1" lang="zh-CN" altLang="en-US" sz="2400">
                <a:solidFill>
                  <a:srgbClr val="0033CC"/>
                </a:solidFill>
                <a:latin typeface="宋体" panose="02010600030101010101" pitchFamily="2" charset="-122"/>
                <a:cs typeface="Times New Roman" panose="02020603050405020304" pitchFamily="18" charset="0"/>
              </a:rPr>
              <a:t>时，函数</a:t>
            </a:r>
            <a:r>
              <a:rPr kumimoji="1" lang="en-US" altLang="zh-CN" sz="2400">
                <a:solidFill>
                  <a:srgbClr val="0033CC"/>
                </a:solidFill>
                <a:latin typeface="宋体" panose="02010600030101010101" pitchFamily="2" charset="-122"/>
                <a:cs typeface="Times New Roman" panose="02020603050405020304" pitchFamily="18" charset="0"/>
              </a:rPr>
              <a:t>F</a:t>
            </a:r>
            <a:r>
              <a:rPr kumimoji="1" lang="zh-CN" altLang="en-US" sz="2400">
                <a:solidFill>
                  <a:srgbClr val="0033CC"/>
                </a:solidFill>
                <a:latin typeface="宋体" panose="02010600030101010101" pitchFamily="2" charset="-122"/>
                <a:cs typeface="Times New Roman" panose="02020603050405020304" pitchFamily="18" charset="0"/>
              </a:rPr>
              <a:t>为</a:t>
            </a:r>
            <a:r>
              <a:rPr kumimoji="1" lang="en-US" altLang="zh-CN" sz="2400">
                <a:solidFill>
                  <a:srgbClr val="0033CC"/>
                </a:solidFill>
                <a:latin typeface="宋体" panose="02010600030101010101" pitchFamily="2" charset="-122"/>
                <a:cs typeface="Times New Roman" panose="02020603050405020304" pitchFamily="18" charset="0"/>
              </a:rPr>
              <a:t>1</a:t>
            </a:r>
            <a:r>
              <a:rPr kumimoji="1" lang="zh-CN" altLang="en-US" sz="2400">
                <a:solidFill>
                  <a:srgbClr val="0033CC"/>
                </a:solidFill>
                <a:latin typeface="宋体" panose="02010600030101010101" pitchFamily="2" charset="-122"/>
                <a:cs typeface="Times New Roman" panose="02020603050405020304" pitchFamily="18" charset="0"/>
              </a:rPr>
              <a:t>。</a:t>
            </a:r>
            <a:r>
              <a:rPr kumimoji="1" lang="zh-CN" altLang="en-US" sz="2400">
                <a:solidFill>
                  <a:srgbClr val="0033CC"/>
                </a:solidFill>
                <a:latin typeface="宋体" panose="02010600030101010101" pitchFamily="2" charset="-122"/>
              </a:rPr>
              <a:t>实</a:t>
            </a:r>
            <a:r>
              <a:rPr kumimoji="1" lang="zh-CN" altLang="en-US" sz="2400">
                <a:solidFill>
                  <a:srgbClr val="0033CC"/>
                </a:solidFill>
                <a:latin typeface="宋体" panose="02010600030101010101" pitchFamily="2" charset="-122"/>
                <a:cs typeface="Times New Roman" panose="02020603050405020304" pitchFamily="18" charset="0"/>
              </a:rPr>
              <a:t>现或非逻辑的门电路称为</a:t>
            </a:r>
            <a:r>
              <a:rPr kumimoji="1" lang="zh-CN" altLang="en-US"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或非</a:t>
            </a:r>
            <a:r>
              <a:rPr kumimoji="1" lang="zh-CN" altLang="en-US"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门</a:t>
            </a:r>
            <a:r>
              <a:rPr kumimoji="1" lang="zh-CN" altLang="en-US" sz="2400">
                <a:solidFill>
                  <a:srgbClr val="0033CC"/>
                </a:solidFill>
                <a:latin typeface="宋体" panose="02010600030101010101" pitchFamily="2" charset="-122"/>
                <a:cs typeface="Times New Roman" panose="02020603050405020304" pitchFamily="18" charset="0"/>
              </a:rPr>
              <a:t>。</a:t>
            </a:r>
            <a:r>
              <a:rPr kumimoji="1" lang="zh-CN" altLang="en-US" sz="2400">
                <a:latin typeface="宋体" panose="02010600030101010101" pitchFamily="2" charset="-122"/>
              </a:rPr>
              <a:t> </a:t>
            </a:r>
          </a:p>
        </p:txBody>
      </p:sp>
      <p:grpSp>
        <p:nvGrpSpPr>
          <p:cNvPr id="37894" name="Group 6">
            <a:extLst>
              <a:ext uri="{FF2B5EF4-FFF2-40B4-BE49-F238E27FC236}">
                <a16:creationId xmlns:a16="http://schemas.microsoft.com/office/drawing/2014/main" id="{48368F0A-8808-47CD-AC43-FDFAA024A3FA}"/>
              </a:ext>
            </a:extLst>
          </p:cNvPr>
          <p:cNvGrpSpPr>
            <a:grpSpLocks/>
          </p:cNvGrpSpPr>
          <p:nvPr/>
        </p:nvGrpSpPr>
        <p:grpSpPr bwMode="auto">
          <a:xfrm>
            <a:off x="395288" y="981075"/>
            <a:ext cx="7924800" cy="1038225"/>
            <a:chOff x="432" y="720"/>
            <a:chExt cx="4992" cy="654"/>
          </a:xfrm>
        </p:grpSpPr>
        <p:sp>
          <p:nvSpPr>
            <p:cNvPr id="38928" name="Text Box 7">
              <a:extLst>
                <a:ext uri="{FF2B5EF4-FFF2-40B4-BE49-F238E27FC236}">
                  <a16:creationId xmlns:a16="http://schemas.microsoft.com/office/drawing/2014/main" id="{04A55507-B090-4829-A4C3-64C8E38736E6}"/>
                </a:ext>
              </a:extLst>
            </p:cNvPr>
            <p:cNvSpPr txBox="1">
              <a:spLocks noChangeArrowheads="1"/>
            </p:cNvSpPr>
            <p:nvPr/>
          </p:nvSpPr>
          <p:spPr bwMode="auto">
            <a:xfrm>
              <a:off x="432" y="720"/>
              <a:ext cx="49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rPr>
                <a:t>　　或非逻辑是</a:t>
              </a:r>
              <a:r>
                <a:rPr kumimoji="1" lang="zh-CN" altLang="en-US" sz="2400" b="1">
                  <a:latin typeface="宋体" panose="02010600030101010101" pitchFamily="2" charset="-122"/>
                </a:rPr>
                <a:t>由或、非两种逻辑复合形成</a:t>
              </a:r>
              <a:r>
                <a:rPr kumimoji="1" lang="zh-CN" altLang="en-US" sz="2400">
                  <a:latin typeface="宋体" panose="02010600030101010101" pitchFamily="2" charset="-122"/>
                </a:rPr>
                <a:t>的，可表示为 </a:t>
              </a:r>
            </a:p>
          </p:txBody>
        </p:sp>
        <p:graphicFrame>
          <p:nvGraphicFramePr>
            <p:cNvPr id="38929" name="Object 8">
              <a:extLst>
                <a:ext uri="{FF2B5EF4-FFF2-40B4-BE49-F238E27FC236}">
                  <a16:creationId xmlns:a16="http://schemas.microsoft.com/office/drawing/2014/main" id="{66E675B0-4CB4-4846-9345-2BB0D2CEA907}"/>
                </a:ext>
              </a:extLst>
            </p:cNvPr>
            <p:cNvGraphicFramePr>
              <a:graphicFrameLocks noChangeAspect="1"/>
            </p:cNvGraphicFramePr>
            <p:nvPr/>
          </p:nvGraphicFramePr>
          <p:xfrm>
            <a:off x="1872" y="1104"/>
            <a:ext cx="1412" cy="270"/>
          </p:xfrm>
          <a:graphic>
            <a:graphicData uri="http://schemas.openxmlformats.org/presentationml/2006/ole">
              <mc:AlternateContent xmlns:mc="http://schemas.openxmlformats.org/markup-compatibility/2006">
                <mc:Choice xmlns:v="urn:schemas-microsoft-com:vml" Requires="v">
                  <p:oleObj name="Equation" r:id="rId3" imgW="1129810" imgH="215806" progId="Equation.3">
                    <p:embed/>
                  </p:oleObj>
                </mc:Choice>
                <mc:Fallback>
                  <p:oleObj name="Equation" r:id="rId3" imgW="1129810" imgH="215806" progId="Equation.3">
                    <p:embed/>
                    <p:pic>
                      <p:nvPicPr>
                        <p:cNvPr id="0" name="Object 8"/>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872" y="1104"/>
                          <a:ext cx="141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7897" name="Group 9">
            <a:extLst>
              <a:ext uri="{FF2B5EF4-FFF2-40B4-BE49-F238E27FC236}">
                <a16:creationId xmlns:a16="http://schemas.microsoft.com/office/drawing/2014/main" id="{F869458E-8647-4B0E-8E86-282904F890F2}"/>
              </a:ext>
            </a:extLst>
          </p:cNvPr>
          <p:cNvGrpSpPr>
            <a:grpSpLocks/>
          </p:cNvGrpSpPr>
          <p:nvPr/>
        </p:nvGrpSpPr>
        <p:grpSpPr bwMode="auto">
          <a:xfrm>
            <a:off x="1270000" y="4387850"/>
            <a:ext cx="6477000" cy="533400"/>
            <a:chOff x="816" y="2928"/>
            <a:chExt cx="4080" cy="336"/>
          </a:xfrm>
        </p:grpSpPr>
        <p:sp>
          <p:nvSpPr>
            <p:cNvPr id="38926" name="Text Box 10">
              <a:extLst>
                <a:ext uri="{FF2B5EF4-FFF2-40B4-BE49-F238E27FC236}">
                  <a16:creationId xmlns:a16="http://schemas.microsoft.com/office/drawing/2014/main" id="{5C8A9D7D-4995-4A8D-9F7C-690201F46576}"/>
                </a:ext>
              </a:extLst>
            </p:cNvPr>
            <p:cNvSpPr txBox="1">
              <a:spLocks noChangeArrowheads="1"/>
            </p:cNvSpPr>
            <p:nvPr/>
          </p:nvSpPr>
          <p:spPr bwMode="auto">
            <a:xfrm>
              <a:off x="816" y="2976"/>
              <a:ext cx="4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33CC"/>
                  </a:solidFill>
                  <a:latin typeface="宋体" panose="02010600030101010101" pitchFamily="2" charset="-122"/>
                </a:rPr>
                <a:t>　与：</a:t>
              </a:r>
              <a:endParaRPr kumimoji="1" lang="zh-CN" altLang="en-US" sz="2400" b="1">
                <a:solidFill>
                  <a:srgbClr val="0033CC"/>
                </a:solidFill>
                <a:latin typeface="Times New Roman" panose="02020603050405020304" pitchFamily="18" charset="0"/>
              </a:endParaRPr>
            </a:p>
          </p:txBody>
        </p:sp>
        <p:graphicFrame>
          <p:nvGraphicFramePr>
            <p:cNvPr id="38927" name="Object 11">
              <a:extLst>
                <a:ext uri="{FF2B5EF4-FFF2-40B4-BE49-F238E27FC236}">
                  <a16:creationId xmlns:a16="http://schemas.microsoft.com/office/drawing/2014/main" id="{81C0F605-6FC4-476C-AD0C-2D2D9BAB4DEA}"/>
                </a:ext>
              </a:extLst>
            </p:cNvPr>
            <p:cNvGraphicFramePr>
              <a:graphicFrameLocks noChangeAspect="1"/>
            </p:cNvGraphicFramePr>
            <p:nvPr/>
          </p:nvGraphicFramePr>
          <p:xfrm>
            <a:off x="1548" y="2928"/>
            <a:ext cx="2548" cy="308"/>
          </p:xfrm>
          <a:graphic>
            <a:graphicData uri="http://schemas.openxmlformats.org/presentationml/2006/ole">
              <mc:AlternateContent xmlns:mc="http://schemas.openxmlformats.org/markup-compatibility/2006">
                <mc:Choice xmlns:v="urn:schemas-microsoft-com:vml" Requires="v">
                  <p:oleObj name="Equation" r:id="rId5" imgW="1993900" imgH="241300" progId="Equation.3">
                    <p:embed/>
                  </p:oleObj>
                </mc:Choice>
                <mc:Fallback>
                  <p:oleObj name="Equation" r:id="rId5" imgW="1993900" imgH="241300" progId="Equation.3">
                    <p:embed/>
                    <p:pic>
                      <p:nvPicPr>
                        <p:cNvPr id="0" name="Object 11"/>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548" y="2928"/>
                          <a:ext cx="254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7900" name="Group 12">
            <a:extLst>
              <a:ext uri="{FF2B5EF4-FFF2-40B4-BE49-F238E27FC236}">
                <a16:creationId xmlns:a16="http://schemas.microsoft.com/office/drawing/2014/main" id="{56B9C6F1-7AD2-4AB7-9D04-9C4FB25C9059}"/>
              </a:ext>
            </a:extLst>
          </p:cNvPr>
          <p:cNvGrpSpPr>
            <a:grpSpLocks/>
          </p:cNvGrpSpPr>
          <p:nvPr/>
        </p:nvGrpSpPr>
        <p:grpSpPr bwMode="auto">
          <a:xfrm>
            <a:off x="1258888" y="4872038"/>
            <a:ext cx="6477000" cy="533400"/>
            <a:chOff x="816" y="3264"/>
            <a:chExt cx="4080" cy="336"/>
          </a:xfrm>
        </p:grpSpPr>
        <p:sp>
          <p:nvSpPr>
            <p:cNvPr id="38924" name="Text Box 13">
              <a:extLst>
                <a:ext uri="{FF2B5EF4-FFF2-40B4-BE49-F238E27FC236}">
                  <a16:creationId xmlns:a16="http://schemas.microsoft.com/office/drawing/2014/main" id="{31301212-F4EC-4D14-AD5B-821C9F6F7581}"/>
                </a:ext>
              </a:extLst>
            </p:cNvPr>
            <p:cNvSpPr txBox="1">
              <a:spLocks noChangeArrowheads="1"/>
            </p:cNvSpPr>
            <p:nvPr/>
          </p:nvSpPr>
          <p:spPr bwMode="auto">
            <a:xfrm>
              <a:off x="816" y="3312"/>
              <a:ext cx="4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33CC"/>
                  </a:solidFill>
                  <a:latin typeface="宋体" panose="02010600030101010101" pitchFamily="2" charset="-122"/>
                </a:rPr>
                <a:t>　或</a:t>
              </a:r>
              <a:r>
                <a:rPr kumimoji="1" lang="en-US" altLang="zh-CN" sz="2400" b="1">
                  <a:solidFill>
                    <a:srgbClr val="0033CC"/>
                  </a:solidFill>
                  <a:latin typeface="宋体" panose="02010600030101010101" pitchFamily="2" charset="-122"/>
                </a:rPr>
                <a:t>:</a:t>
              </a:r>
              <a:endParaRPr kumimoji="1" lang="en-US" altLang="zh-CN" sz="2400" b="1">
                <a:solidFill>
                  <a:srgbClr val="0033CC"/>
                </a:solidFill>
                <a:latin typeface="Times New Roman" panose="02020603050405020304" pitchFamily="18" charset="0"/>
              </a:endParaRPr>
            </a:p>
          </p:txBody>
        </p:sp>
        <p:graphicFrame>
          <p:nvGraphicFramePr>
            <p:cNvPr id="38925" name="Object 14">
              <a:extLst>
                <a:ext uri="{FF2B5EF4-FFF2-40B4-BE49-F238E27FC236}">
                  <a16:creationId xmlns:a16="http://schemas.microsoft.com/office/drawing/2014/main" id="{BD223CEF-DA2F-47DE-822B-E0E905DBF4CE}"/>
                </a:ext>
              </a:extLst>
            </p:cNvPr>
            <p:cNvGraphicFramePr>
              <a:graphicFrameLocks noChangeAspect="1"/>
            </p:cNvGraphicFramePr>
            <p:nvPr/>
          </p:nvGraphicFramePr>
          <p:xfrm>
            <a:off x="1548" y="3264"/>
            <a:ext cx="2354" cy="308"/>
          </p:xfrm>
          <a:graphic>
            <a:graphicData uri="http://schemas.openxmlformats.org/presentationml/2006/ole">
              <mc:AlternateContent xmlns:mc="http://schemas.openxmlformats.org/markup-compatibility/2006">
                <mc:Choice xmlns:v="urn:schemas-microsoft-com:vml" Requires="v">
                  <p:oleObj name="Equation" r:id="rId7" imgW="1841500" imgH="241300" progId="Equation.3">
                    <p:embed/>
                  </p:oleObj>
                </mc:Choice>
                <mc:Fallback>
                  <p:oleObj name="Equation" r:id="rId7" imgW="1841500" imgH="241300" progId="Equation.3">
                    <p:embed/>
                    <p:pic>
                      <p:nvPicPr>
                        <p:cNvPr id="0" name="Object 14"/>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548" y="3264"/>
                          <a:ext cx="235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7903" name="Group 15">
            <a:extLst>
              <a:ext uri="{FF2B5EF4-FFF2-40B4-BE49-F238E27FC236}">
                <a16:creationId xmlns:a16="http://schemas.microsoft.com/office/drawing/2014/main" id="{FCF54209-45DD-4081-99E1-DB71A60EEB41}"/>
              </a:ext>
            </a:extLst>
          </p:cNvPr>
          <p:cNvGrpSpPr>
            <a:grpSpLocks/>
          </p:cNvGrpSpPr>
          <p:nvPr/>
        </p:nvGrpSpPr>
        <p:grpSpPr bwMode="auto">
          <a:xfrm>
            <a:off x="1258888" y="5319713"/>
            <a:ext cx="6477000" cy="531812"/>
            <a:chOff x="816" y="3600"/>
            <a:chExt cx="4080" cy="335"/>
          </a:xfrm>
        </p:grpSpPr>
        <p:sp>
          <p:nvSpPr>
            <p:cNvPr id="38922" name="Text Box 16">
              <a:extLst>
                <a:ext uri="{FF2B5EF4-FFF2-40B4-BE49-F238E27FC236}">
                  <a16:creationId xmlns:a16="http://schemas.microsoft.com/office/drawing/2014/main" id="{E12B0587-EB7B-4105-A8B0-E353AA6924DE}"/>
                </a:ext>
              </a:extLst>
            </p:cNvPr>
            <p:cNvSpPr txBox="1">
              <a:spLocks noChangeArrowheads="1"/>
            </p:cNvSpPr>
            <p:nvPr/>
          </p:nvSpPr>
          <p:spPr bwMode="auto">
            <a:xfrm>
              <a:off x="816" y="3647"/>
              <a:ext cx="4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33CC"/>
                  </a:solidFill>
                  <a:latin typeface="宋体" panose="02010600030101010101" pitchFamily="2" charset="-122"/>
                </a:rPr>
                <a:t>　非</a:t>
              </a:r>
              <a:r>
                <a:rPr kumimoji="1" lang="en-US" altLang="zh-CN" sz="2400" b="1">
                  <a:solidFill>
                    <a:srgbClr val="0033CC"/>
                  </a:solidFill>
                  <a:latin typeface="宋体" panose="02010600030101010101" pitchFamily="2" charset="-122"/>
                </a:rPr>
                <a:t>:</a:t>
              </a:r>
              <a:r>
                <a:rPr kumimoji="1" lang="en-US" altLang="zh-CN" sz="2400">
                  <a:latin typeface="宋体" panose="02010600030101010101" pitchFamily="2" charset="-122"/>
                </a:rPr>
                <a:t> </a:t>
              </a:r>
              <a:r>
                <a:rPr kumimoji="1" lang="en-US" altLang="zh-CN" sz="2400">
                  <a:latin typeface="Times New Roman" panose="02020603050405020304" pitchFamily="18" charset="0"/>
                </a:rPr>
                <a:t> </a:t>
              </a:r>
            </a:p>
          </p:txBody>
        </p:sp>
        <p:graphicFrame>
          <p:nvGraphicFramePr>
            <p:cNvPr id="38923" name="Object 17">
              <a:extLst>
                <a:ext uri="{FF2B5EF4-FFF2-40B4-BE49-F238E27FC236}">
                  <a16:creationId xmlns:a16="http://schemas.microsoft.com/office/drawing/2014/main" id="{CEBFC3AF-3ACD-4C56-B66F-25EF6853D2D4}"/>
                </a:ext>
              </a:extLst>
            </p:cNvPr>
            <p:cNvGraphicFramePr>
              <a:graphicFrameLocks noChangeAspect="1"/>
            </p:cNvGraphicFramePr>
            <p:nvPr/>
          </p:nvGraphicFramePr>
          <p:xfrm>
            <a:off x="1548" y="3600"/>
            <a:ext cx="1120" cy="275"/>
          </p:xfrm>
          <a:graphic>
            <a:graphicData uri="http://schemas.openxmlformats.org/presentationml/2006/ole">
              <mc:AlternateContent xmlns:mc="http://schemas.openxmlformats.org/markup-compatibility/2006">
                <mc:Choice xmlns:v="urn:schemas-microsoft-com:vml" Requires="v">
                  <p:oleObj name="Equation" r:id="rId9" imgW="875920" imgH="215806" progId="Equation.3">
                    <p:embed/>
                  </p:oleObj>
                </mc:Choice>
                <mc:Fallback>
                  <p:oleObj name="Equation" r:id="rId9" imgW="875920" imgH="215806" progId="Equation.3">
                    <p:embed/>
                    <p:pic>
                      <p:nvPicPr>
                        <p:cNvPr id="0" name="Object 17"/>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548" y="3600"/>
                          <a:ext cx="112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908" name="Text Box 20">
            <a:extLst>
              <a:ext uri="{FF2B5EF4-FFF2-40B4-BE49-F238E27FC236}">
                <a16:creationId xmlns:a16="http://schemas.microsoft.com/office/drawing/2014/main" id="{6424315C-26EC-48A3-AAA1-E4112426DA88}"/>
              </a:ext>
            </a:extLst>
          </p:cNvPr>
          <p:cNvSpPr txBox="1">
            <a:spLocks noChangeArrowheads="1"/>
          </p:cNvSpPr>
          <p:nvPr/>
        </p:nvSpPr>
        <p:spPr bwMode="auto">
          <a:xfrm>
            <a:off x="827088" y="5805488"/>
            <a:ext cx="741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cs typeface="Times New Roman" panose="02020603050405020304" pitchFamily="18" charset="0"/>
              </a:rPr>
              <a:t>或非门</a:t>
            </a:r>
            <a:r>
              <a:rPr kumimoji="1" lang="zh-CN" altLang="en-US" sz="2400">
                <a:latin typeface="宋体" panose="02010600030101010101" pitchFamily="2" charset="-122"/>
              </a:rPr>
              <a:t>同样</a:t>
            </a:r>
            <a:r>
              <a:rPr kumimoji="1" lang="zh-CN" altLang="en-US" sz="2400">
                <a:latin typeface="宋体" panose="02010600030101010101" pitchFamily="2" charset="-122"/>
                <a:cs typeface="Times New Roman" panose="02020603050405020304" pitchFamily="18" charset="0"/>
              </a:rPr>
              <a:t>可实现各种逻辑功能</a:t>
            </a:r>
            <a:r>
              <a:rPr kumimoji="1" lang="zh-CN" altLang="en-US" sz="2400">
                <a:latin typeface="宋体" panose="02010600030101010101" pitchFamily="2" charset="-122"/>
              </a:rPr>
              <a:t>，</a:t>
            </a:r>
            <a:r>
              <a:rPr kumimoji="1" lang="zh-CN" altLang="en-US" sz="2400">
                <a:latin typeface="宋体" panose="02010600030101010101" pitchFamily="2" charset="-122"/>
                <a:cs typeface="Times New Roman" panose="02020603050405020304" pitchFamily="18" charset="0"/>
              </a:rPr>
              <a:t>是一种</a:t>
            </a:r>
            <a:r>
              <a:rPr kumimoji="1" lang="zh-CN" altLang="en-US" sz="2400" b="1">
                <a:solidFill>
                  <a:srgbClr val="993300"/>
                </a:solidFill>
                <a:latin typeface="宋体" panose="02010600030101010101" pitchFamily="2" charset="-122"/>
                <a:cs typeface="Times New Roman" panose="02020603050405020304" pitchFamily="18" charset="0"/>
              </a:rPr>
              <a:t>通用门。</a:t>
            </a:r>
          </a:p>
        </p:txBody>
      </p:sp>
      <p:sp>
        <p:nvSpPr>
          <p:cNvPr id="37910" name="Text Box 22">
            <a:extLst>
              <a:ext uri="{FF2B5EF4-FFF2-40B4-BE49-F238E27FC236}">
                <a16:creationId xmlns:a16="http://schemas.microsoft.com/office/drawing/2014/main" id="{744C5E80-430C-4097-A0DB-E228B524D746}"/>
              </a:ext>
            </a:extLst>
          </p:cNvPr>
          <p:cNvSpPr txBox="1">
            <a:spLocks noChangeArrowheads="1"/>
          </p:cNvSpPr>
          <p:nvPr/>
        </p:nvSpPr>
        <p:spPr bwMode="auto">
          <a:xfrm>
            <a:off x="468313" y="3500438"/>
            <a:ext cx="7848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en-US" altLang="zh-CN" sz="2400">
                <a:latin typeface="宋体" panose="02010600030101010101" pitchFamily="2" charset="-122"/>
                <a:cs typeface="Times New Roman" panose="02020603050405020304" pitchFamily="18" charset="0"/>
              </a:rPr>
              <a:t>    </a:t>
            </a:r>
            <a:r>
              <a:rPr kumimoji="1" lang="zh-CN" altLang="en-US" sz="2400">
                <a:latin typeface="宋体" panose="02010600030101010101" pitchFamily="2" charset="-122"/>
                <a:cs typeface="Times New Roman" panose="02020603050405020304" pitchFamily="18" charset="0"/>
              </a:rPr>
              <a:t>同样，或非逻辑也可以实现与、或、非</a:t>
            </a:r>
            <a:r>
              <a:rPr kumimoji="1" lang="en-US" altLang="zh-CN" sz="2400">
                <a:latin typeface="宋体" panose="02010600030101010101" pitchFamily="2" charset="-122"/>
                <a:cs typeface="Times New Roman" panose="02020603050405020304" pitchFamily="18" charset="0"/>
              </a:rPr>
              <a:t>3</a:t>
            </a:r>
            <a:r>
              <a:rPr kumimoji="1" lang="zh-CN" altLang="en-US" sz="2400">
                <a:latin typeface="宋体" panose="02010600030101010101" pitchFamily="2" charset="-122"/>
                <a:cs typeface="Times New Roman" panose="02020603050405020304" pitchFamily="18" charset="0"/>
              </a:rPr>
              <a:t>种基本逻辑。以两变量或非逻辑为例：</a:t>
            </a:r>
            <a:r>
              <a:rPr kumimoji="1" lang="zh-CN" altLang="en-US" sz="2400">
                <a:latin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37894"/>
                                        </p:tgtEl>
                                        <p:attrNameLst>
                                          <p:attrName>style.visibility</p:attrName>
                                        </p:attrNameLst>
                                      </p:cBhvr>
                                      <p:to>
                                        <p:strVal val="visible"/>
                                      </p:to>
                                    </p:set>
                                    <p:anim calcmode="lin" valueType="num">
                                      <p:cBhvr additive="base">
                                        <p:cTn id="11" dur="500" fill="hold"/>
                                        <p:tgtEl>
                                          <p:spTgt spid="37894"/>
                                        </p:tgtEl>
                                        <p:attrNameLst>
                                          <p:attrName>ppt_x</p:attrName>
                                        </p:attrNameLst>
                                      </p:cBhvr>
                                      <p:tavLst>
                                        <p:tav tm="0">
                                          <p:val>
                                            <p:strVal val="#ppt_x"/>
                                          </p:val>
                                        </p:tav>
                                        <p:tav tm="100000">
                                          <p:val>
                                            <p:strVal val="#ppt_x"/>
                                          </p:val>
                                        </p:tav>
                                      </p:tavLst>
                                    </p:anim>
                                    <p:anim calcmode="lin" valueType="num">
                                      <p:cBhvr additive="base">
                                        <p:cTn id="12"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892"/>
                                        </p:tgtEl>
                                        <p:attrNameLst>
                                          <p:attrName>style.visibility</p:attrName>
                                        </p:attrNameLst>
                                      </p:cBhvr>
                                      <p:to>
                                        <p:strVal val="visible"/>
                                      </p:to>
                                    </p:set>
                                    <p:animEffect transition="in" filter="blinds(horizontal)">
                                      <p:cBhvr>
                                        <p:cTn id="17" dur="500"/>
                                        <p:tgtEl>
                                          <p:spTgt spid="37892"/>
                                        </p:tgtEl>
                                      </p:cBhvr>
                                    </p:animEffec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7897"/>
                                        </p:tgtEl>
                                        <p:attrNameLst>
                                          <p:attrName>style.visibility</p:attrName>
                                        </p:attrNameLst>
                                      </p:cBhvr>
                                      <p:to>
                                        <p:strVal val="visible"/>
                                      </p:to>
                                    </p:set>
                                    <p:anim calcmode="lin" valueType="num">
                                      <p:cBhvr additive="base">
                                        <p:cTn id="25" dur="500" fill="hold"/>
                                        <p:tgtEl>
                                          <p:spTgt spid="37897"/>
                                        </p:tgtEl>
                                        <p:attrNameLst>
                                          <p:attrName>ppt_x</p:attrName>
                                        </p:attrNameLst>
                                      </p:cBhvr>
                                      <p:tavLst>
                                        <p:tav tm="0">
                                          <p:val>
                                            <p:strVal val="#ppt_x"/>
                                          </p:val>
                                        </p:tav>
                                        <p:tav tm="100000">
                                          <p:val>
                                            <p:strVal val="#ppt_x"/>
                                          </p:val>
                                        </p:tav>
                                      </p:tavLst>
                                    </p:anim>
                                    <p:anim calcmode="lin" valueType="num">
                                      <p:cBhvr additive="base">
                                        <p:cTn id="26" dur="500" fill="hold"/>
                                        <p:tgtEl>
                                          <p:spTgt spid="37897"/>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37900"/>
                                        </p:tgtEl>
                                        <p:attrNameLst>
                                          <p:attrName>style.visibility</p:attrName>
                                        </p:attrNameLst>
                                      </p:cBhvr>
                                      <p:to>
                                        <p:strVal val="visible"/>
                                      </p:to>
                                    </p:set>
                                    <p:anim calcmode="lin" valueType="num">
                                      <p:cBhvr additive="base">
                                        <p:cTn id="30" dur="500" fill="hold"/>
                                        <p:tgtEl>
                                          <p:spTgt spid="37900"/>
                                        </p:tgtEl>
                                        <p:attrNameLst>
                                          <p:attrName>ppt_x</p:attrName>
                                        </p:attrNameLst>
                                      </p:cBhvr>
                                      <p:tavLst>
                                        <p:tav tm="0">
                                          <p:val>
                                            <p:strVal val="#ppt_x"/>
                                          </p:val>
                                        </p:tav>
                                        <p:tav tm="100000">
                                          <p:val>
                                            <p:strVal val="#ppt_x"/>
                                          </p:val>
                                        </p:tav>
                                      </p:tavLst>
                                    </p:anim>
                                    <p:anim calcmode="lin" valueType="num">
                                      <p:cBhvr additive="base">
                                        <p:cTn id="31" dur="500" fill="hold"/>
                                        <p:tgtEl>
                                          <p:spTgt spid="37900"/>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1000"/>
                            </p:stCondLst>
                            <p:childTnLst>
                              <p:par>
                                <p:cTn id="33" presetID="2" presetClass="entr" presetSubtype="4" fill="hold" nodeType="afterEffect">
                                  <p:stCondLst>
                                    <p:cond delay="0"/>
                                  </p:stCondLst>
                                  <p:childTnLst>
                                    <p:set>
                                      <p:cBhvr>
                                        <p:cTn id="34" dur="1" fill="hold">
                                          <p:stCondLst>
                                            <p:cond delay="0"/>
                                          </p:stCondLst>
                                        </p:cTn>
                                        <p:tgtEl>
                                          <p:spTgt spid="37903"/>
                                        </p:tgtEl>
                                        <p:attrNameLst>
                                          <p:attrName>style.visibility</p:attrName>
                                        </p:attrNameLst>
                                      </p:cBhvr>
                                      <p:to>
                                        <p:strVal val="visible"/>
                                      </p:to>
                                    </p:set>
                                    <p:anim calcmode="lin" valueType="num">
                                      <p:cBhvr additive="base">
                                        <p:cTn id="35" dur="500" fill="hold"/>
                                        <p:tgtEl>
                                          <p:spTgt spid="37903"/>
                                        </p:tgtEl>
                                        <p:attrNameLst>
                                          <p:attrName>ppt_x</p:attrName>
                                        </p:attrNameLst>
                                      </p:cBhvr>
                                      <p:tavLst>
                                        <p:tav tm="0">
                                          <p:val>
                                            <p:strVal val="#ppt_x"/>
                                          </p:val>
                                        </p:tav>
                                        <p:tav tm="100000">
                                          <p:val>
                                            <p:strVal val="#ppt_x"/>
                                          </p:val>
                                        </p:tav>
                                      </p:tavLst>
                                    </p:anim>
                                    <p:anim calcmode="lin" valueType="num">
                                      <p:cBhvr additive="base">
                                        <p:cTn id="36" dur="500" fill="hold"/>
                                        <p:tgtEl>
                                          <p:spTgt spid="37903"/>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1500"/>
                            </p:stCondLst>
                            <p:childTnLst>
                              <p:par>
                                <p:cTn id="38" presetID="3" presetClass="entr" presetSubtype="10" fill="hold" grpId="0" nodeType="afterEffect">
                                  <p:stCondLst>
                                    <p:cond delay="0"/>
                                  </p:stCondLst>
                                  <p:childTnLst>
                                    <p:set>
                                      <p:cBhvr>
                                        <p:cTn id="39" dur="1" fill="hold">
                                          <p:stCondLst>
                                            <p:cond delay="0"/>
                                          </p:stCondLst>
                                        </p:cTn>
                                        <p:tgtEl>
                                          <p:spTgt spid="37908"/>
                                        </p:tgtEl>
                                        <p:attrNameLst>
                                          <p:attrName>style.visibility</p:attrName>
                                        </p:attrNameLst>
                                      </p:cBhvr>
                                      <p:to>
                                        <p:strVal val="visible"/>
                                      </p:to>
                                    </p:set>
                                    <p:animEffect transition="in" filter="blinds(horizontal)">
                                      <p:cBhvr>
                                        <p:cTn id="40" dur="500"/>
                                        <p:tgtEl>
                                          <p:spTgt spid="37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908" grpId="0" autoUpdateAnimBg="0"/>
      <p:bldP spid="379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6" name="Text Box 4">
            <a:extLst>
              <a:ext uri="{FF2B5EF4-FFF2-40B4-BE49-F238E27FC236}">
                <a16:creationId xmlns:a16="http://schemas.microsoft.com/office/drawing/2014/main" id="{01F297A6-D159-4692-825F-F550F9238DAC}"/>
              </a:ext>
            </a:extLst>
          </p:cNvPr>
          <p:cNvSpPr txBox="1">
            <a:spLocks noChangeArrowheads="1"/>
          </p:cNvSpPr>
          <p:nvPr/>
        </p:nvSpPr>
        <p:spPr bwMode="auto">
          <a:xfrm>
            <a:off x="660400" y="7874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CC3300"/>
                </a:solidFill>
                <a:latin typeface="宋体" panose="02010600030101010101" pitchFamily="2" charset="-122"/>
                <a:cs typeface="Times New Roman" panose="02020603050405020304" pitchFamily="18" charset="0"/>
              </a:rPr>
              <a:t>三、与或非逻辑</a:t>
            </a:r>
          </a:p>
        </p:txBody>
      </p:sp>
      <p:sp>
        <p:nvSpPr>
          <p:cNvPr id="38917" name="Text Box 5">
            <a:extLst>
              <a:ext uri="{FF2B5EF4-FFF2-40B4-BE49-F238E27FC236}">
                <a16:creationId xmlns:a16="http://schemas.microsoft.com/office/drawing/2014/main" id="{ADDAF2F6-9A38-4E2E-BAB5-22AD8B1CC476}"/>
              </a:ext>
            </a:extLst>
          </p:cNvPr>
          <p:cNvSpPr txBox="1">
            <a:spLocks noChangeArrowheads="1"/>
          </p:cNvSpPr>
          <p:nvPr/>
        </p:nvSpPr>
        <p:spPr bwMode="auto">
          <a:xfrm>
            <a:off x="381000" y="2743200"/>
            <a:ext cx="87630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b="1">
                <a:solidFill>
                  <a:srgbClr val="993300"/>
                </a:solidFill>
                <a:latin typeface="宋体" panose="02010600030101010101" pitchFamily="2" charset="-122"/>
                <a:cs typeface="Times New Roman" panose="02020603050405020304" pitchFamily="18" charset="0"/>
              </a:rPr>
              <a:t>　　逻辑功能：</a:t>
            </a:r>
            <a:r>
              <a:rPr kumimoji="1" lang="zh-CN" altLang="en-US" sz="2400">
                <a:latin typeface="宋体" panose="02010600030101010101" pitchFamily="2" charset="-122"/>
                <a:cs typeface="Times New Roman" panose="02020603050405020304" pitchFamily="18" charset="0"/>
              </a:rPr>
              <a:t>仅当每一个</a:t>
            </a:r>
            <a:r>
              <a:rPr kumimoji="1" lang="zh-CN" altLang="en-US" sz="2400">
                <a:latin typeface="Times New Roman" panose="02020603050405020304" pitchFamily="18" charset="0"/>
                <a:cs typeface="Times New Roman" panose="02020603050405020304" pitchFamily="18" charset="0"/>
              </a:rPr>
              <a:t>“</a:t>
            </a:r>
            <a:r>
              <a:rPr kumimoji="1" lang="zh-CN" altLang="en-US" sz="2400">
                <a:latin typeface="宋体" panose="02010600030101010101" pitchFamily="2" charset="-122"/>
                <a:cs typeface="Times New Roman" panose="02020603050405020304" pitchFamily="18" charset="0"/>
              </a:rPr>
              <a:t>与项</a:t>
            </a:r>
            <a:r>
              <a:rPr kumimoji="1" lang="zh-CN" altLang="en-US" sz="2400">
                <a:latin typeface="Times New Roman" panose="02020603050405020304" pitchFamily="18" charset="0"/>
                <a:cs typeface="Times New Roman" panose="02020603050405020304" pitchFamily="18" charset="0"/>
              </a:rPr>
              <a:t>”</a:t>
            </a:r>
            <a:r>
              <a:rPr kumimoji="1" lang="zh-CN" altLang="en-US" sz="2400">
                <a:latin typeface="宋体" panose="02010600030101010101" pitchFamily="2" charset="-122"/>
                <a:cs typeface="Times New Roman" panose="02020603050405020304" pitchFamily="18" charset="0"/>
              </a:rPr>
              <a:t>均为</a:t>
            </a:r>
            <a:r>
              <a:rPr kumimoji="1" lang="en-US" altLang="zh-CN" sz="2400">
                <a:latin typeface="宋体" panose="02010600030101010101" pitchFamily="2" charset="-122"/>
                <a:cs typeface="Times New Roman" panose="02020603050405020304" pitchFamily="18" charset="0"/>
              </a:rPr>
              <a:t>0</a:t>
            </a:r>
            <a:r>
              <a:rPr kumimoji="1" lang="zh-CN" altLang="en-US" sz="2400">
                <a:latin typeface="宋体" panose="02010600030101010101" pitchFamily="2" charset="-122"/>
                <a:cs typeface="Times New Roman" panose="02020603050405020304" pitchFamily="18" charset="0"/>
              </a:rPr>
              <a:t>时，才能使</a:t>
            </a:r>
            <a:r>
              <a:rPr kumimoji="1" lang="en-US" altLang="zh-CN" sz="2400">
                <a:latin typeface="宋体" panose="02010600030101010101" pitchFamily="2" charset="-122"/>
                <a:cs typeface="Times New Roman" panose="02020603050405020304" pitchFamily="18" charset="0"/>
              </a:rPr>
              <a:t>F</a:t>
            </a:r>
            <a:r>
              <a:rPr kumimoji="1" lang="zh-CN" altLang="en-US" sz="2400">
                <a:latin typeface="宋体" panose="02010600030101010101" pitchFamily="2" charset="-122"/>
                <a:cs typeface="Times New Roman" panose="02020603050405020304" pitchFamily="18" charset="0"/>
              </a:rPr>
              <a:t>为</a:t>
            </a:r>
            <a:r>
              <a:rPr kumimoji="1" lang="en-US" altLang="zh-CN" sz="2400">
                <a:latin typeface="宋体" panose="02010600030101010101" pitchFamily="2" charset="-122"/>
                <a:cs typeface="Times New Roman" panose="02020603050405020304" pitchFamily="18" charset="0"/>
              </a:rPr>
              <a:t>1</a:t>
            </a:r>
            <a:r>
              <a:rPr kumimoji="1" lang="zh-CN" altLang="en-US" sz="2400">
                <a:latin typeface="宋体" panose="02010600030101010101" pitchFamily="2" charset="-122"/>
                <a:cs typeface="Times New Roman" panose="02020603050405020304" pitchFamily="18" charset="0"/>
              </a:rPr>
              <a:t>，</a:t>
            </a:r>
          </a:p>
          <a:p>
            <a:pPr algn="just" eaLnBrk="1" hangingPunct="1">
              <a:lnSpc>
                <a:spcPct val="80000"/>
              </a:lnSpc>
              <a:spcBef>
                <a:spcPct val="50000"/>
              </a:spcBef>
            </a:pPr>
            <a:r>
              <a:rPr kumimoji="1" lang="zh-CN" altLang="en-US" sz="2400">
                <a:latin typeface="宋体" panose="02010600030101010101" pitchFamily="2" charset="-122"/>
                <a:cs typeface="Times New Roman" panose="02020603050405020304" pitchFamily="18" charset="0"/>
              </a:rPr>
              <a:t>否则</a:t>
            </a:r>
            <a:r>
              <a:rPr kumimoji="1" lang="en-US" altLang="zh-CN" sz="2400">
                <a:latin typeface="宋体" panose="02010600030101010101" pitchFamily="2" charset="-122"/>
                <a:cs typeface="Times New Roman" panose="02020603050405020304" pitchFamily="18" charset="0"/>
              </a:rPr>
              <a:t>F</a:t>
            </a:r>
            <a:r>
              <a:rPr kumimoji="1" lang="zh-CN" altLang="en-US" sz="2400">
                <a:latin typeface="宋体" panose="02010600030101010101" pitchFamily="2" charset="-122"/>
                <a:cs typeface="Times New Roman" panose="02020603050405020304" pitchFamily="18" charset="0"/>
              </a:rPr>
              <a:t>为</a:t>
            </a:r>
            <a:r>
              <a:rPr kumimoji="1" lang="en-US" altLang="zh-CN" sz="2400">
                <a:latin typeface="宋体" panose="02010600030101010101" pitchFamily="2" charset="-122"/>
                <a:cs typeface="Times New Roman" panose="02020603050405020304" pitchFamily="18" charset="0"/>
              </a:rPr>
              <a:t>0</a:t>
            </a:r>
            <a:r>
              <a:rPr kumimoji="1" lang="zh-CN" altLang="en-US" sz="2400">
                <a:latin typeface="宋体" panose="02010600030101010101" pitchFamily="2" charset="-122"/>
                <a:cs typeface="Times New Roman" panose="02020603050405020304" pitchFamily="18" charset="0"/>
              </a:rPr>
              <a:t>。</a:t>
            </a:r>
          </a:p>
          <a:p>
            <a:pPr algn="just" eaLnBrk="1" hangingPunct="1">
              <a:lnSpc>
                <a:spcPct val="80000"/>
              </a:lnSpc>
              <a:spcBef>
                <a:spcPct val="50000"/>
              </a:spcBef>
            </a:pPr>
            <a:r>
              <a:rPr kumimoji="1" lang="zh-CN" altLang="en-US" sz="2400">
                <a:latin typeface="宋体" panose="02010600030101010101" pitchFamily="2" charset="-122"/>
                <a:cs typeface="Times New Roman" panose="02020603050405020304" pitchFamily="18" charset="0"/>
              </a:rPr>
              <a:t>　　实现与或非功能的门电路称为</a:t>
            </a:r>
            <a:r>
              <a:rPr kumimoji="1" lang="zh-CN" altLang="en-US"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与或非</a:t>
            </a:r>
            <a:r>
              <a:rPr kumimoji="1" lang="zh-CN" altLang="en-US"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门</a:t>
            </a:r>
            <a:r>
              <a:rPr kumimoji="1" lang="zh-CN" altLang="en-US" sz="2400">
                <a:solidFill>
                  <a:srgbClr val="0033CC"/>
                </a:solidFill>
                <a:latin typeface="宋体" panose="02010600030101010101" pitchFamily="2" charset="-122"/>
                <a:cs typeface="Times New Roman" panose="02020603050405020304" pitchFamily="18" charset="0"/>
              </a:rPr>
              <a:t>。</a:t>
            </a:r>
            <a:r>
              <a:rPr kumimoji="1" lang="zh-CN" altLang="en-US" sz="2400">
                <a:latin typeface="宋体" panose="02010600030101010101" pitchFamily="2" charset="-122"/>
              </a:rPr>
              <a:t>  </a:t>
            </a:r>
          </a:p>
        </p:txBody>
      </p:sp>
      <p:sp>
        <p:nvSpPr>
          <p:cNvPr id="38918" name="Text Box 6">
            <a:extLst>
              <a:ext uri="{FF2B5EF4-FFF2-40B4-BE49-F238E27FC236}">
                <a16:creationId xmlns:a16="http://schemas.microsoft.com/office/drawing/2014/main" id="{10758C31-C2A1-4190-B39E-49FB14EC55A4}"/>
              </a:ext>
            </a:extLst>
          </p:cNvPr>
          <p:cNvSpPr txBox="1">
            <a:spLocks noChangeArrowheads="1"/>
          </p:cNvSpPr>
          <p:nvPr/>
        </p:nvSpPr>
        <p:spPr bwMode="auto">
          <a:xfrm>
            <a:off x="381000" y="4648200"/>
            <a:ext cx="96631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显然，可以仅用与或非门去组成实现各种功能的逻辑电路。</a:t>
            </a:r>
          </a:p>
          <a:p>
            <a:pPr eaLnBrk="1" hangingPunct="1"/>
            <a:r>
              <a:rPr kumimoji="1" lang="zh-CN" altLang="en-US" sz="2400">
                <a:latin typeface="Times New Roman" panose="02020603050405020304" pitchFamily="18" charset="0"/>
              </a:rPr>
              <a:t>但实际应用中这样做一般会很不经济，所以，与或非门主要用</a:t>
            </a:r>
          </a:p>
          <a:p>
            <a:pPr eaLnBrk="1" hangingPunct="1"/>
            <a:r>
              <a:rPr kumimoji="1" lang="zh-CN" altLang="en-US" sz="2400">
                <a:latin typeface="Times New Roman" panose="02020603050405020304" pitchFamily="18" charset="0"/>
              </a:rPr>
              <a:t>来实现与或非形式的函数。必要时可将逻辑函数表达式的形式</a:t>
            </a:r>
          </a:p>
          <a:p>
            <a:pPr eaLnBrk="1" hangingPunct="1"/>
            <a:r>
              <a:rPr kumimoji="1" lang="zh-CN" altLang="en-US" sz="2400">
                <a:latin typeface="Times New Roman" panose="02020603050405020304" pitchFamily="18" charset="0"/>
              </a:rPr>
              <a:t>变换成与或非的形式。 </a:t>
            </a:r>
          </a:p>
        </p:txBody>
      </p:sp>
      <p:grpSp>
        <p:nvGrpSpPr>
          <p:cNvPr id="38919" name="Group 7">
            <a:extLst>
              <a:ext uri="{FF2B5EF4-FFF2-40B4-BE49-F238E27FC236}">
                <a16:creationId xmlns:a16="http://schemas.microsoft.com/office/drawing/2014/main" id="{9337C2CF-244B-4B2A-8F76-92335E632F02}"/>
              </a:ext>
            </a:extLst>
          </p:cNvPr>
          <p:cNvGrpSpPr>
            <a:grpSpLocks/>
          </p:cNvGrpSpPr>
          <p:nvPr/>
        </p:nvGrpSpPr>
        <p:grpSpPr bwMode="auto">
          <a:xfrm>
            <a:off x="395288" y="1268413"/>
            <a:ext cx="8305800" cy="1136650"/>
            <a:chOff x="288" y="816"/>
            <a:chExt cx="5232" cy="716"/>
          </a:xfrm>
        </p:grpSpPr>
        <p:sp>
          <p:nvSpPr>
            <p:cNvPr id="39942" name="Text Box 8">
              <a:extLst>
                <a:ext uri="{FF2B5EF4-FFF2-40B4-BE49-F238E27FC236}">
                  <a16:creationId xmlns:a16="http://schemas.microsoft.com/office/drawing/2014/main" id="{5011FCE2-12C6-479B-B3F9-29FDC54B66CA}"/>
                </a:ext>
              </a:extLst>
            </p:cNvPr>
            <p:cNvSpPr txBox="1">
              <a:spLocks noChangeArrowheads="1"/>
            </p:cNvSpPr>
            <p:nvPr/>
          </p:nvSpPr>
          <p:spPr bwMode="auto">
            <a:xfrm>
              <a:off x="288" y="816"/>
              <a:ext cx="5232" cy="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a:latin typeface="宋体" panose="02010600030101010101" pitchFamily="2" charset="-122"/>
                  <a:cs typeface="Times New Roman" panose="02020603050405020304" pitchFamily="18" charset="0"/>
                </a:rPr>
                <a:t>　　与或非逻辑是由</a:t>
              </a:r>
              <a:r>
                <a:rPr kumimoji="1" lang="en-US" altLang="zh-CN" sz="2400">
                  <a:latin typeface="宋体" panose="02010600030101010101" pitchFamily="2" charset="-122"/>
                  <a:cs typeface="Times New Roman" panose="02020603050405020304" pitchFamily="18" charset="0"/>
                </a:rPr>
                <a:t>3</a:t>
              </a:r>
              <a:r>
                <a:rPr kumimoji="1" lang="zh-CN" altLang="en-US" sz="2400">
                  <a:latin typeface="宋体" panose="02010600030101010101" pitchFamily="2" charset="-122"/>
                  <a:cs typeface="Times New Roman" panose="02020603050405020304" pitchFamily="18" charset="0"/>
                </a:rPr>
                <a:t>种基本逻辑复合形成的，逻辑函数表达</a:t>
              </a:r>
            </a:p>
            <a:p>
              <a:pPr algn="just" eaLnBrk="1" hangingPunct="1">
                <a:lnSpc>
                  <a:spcPct val="80000"/>
                </a:lnSpc>
                <a:spcBef>
                  <a:spcPct val="50000"/>
                </a:spcBef>
              </a:pPr>
              <a:r>
                <a:rPr kumimoji="1" lang="zh-CN" altLang="en-US" sz="2400">
                  <a:latin typeface="宋体" panose="02010600030101010101" pitchFamily="2" charset="-122"/>
                  <a:cs typeface="Times New Roman" panose="02020603050405020304" pitchFamily="18" charset="0"/>
                </a:rPr>
                <a:t>式的形式为</a:t>
              </a:r>
              <a:r>
                <a:rPr kumimoji="1" lang="zh-CN" altLang="en-US" sz="2400">
                  <a:latin typeface="宋体" panose="02010600030101010101" pitchFamily="2" charset="-122"/>
                </a:rPr>
                <a:t> </a:t>
              </a:r>
            </a:p>
          </p:txBody>
        </p:sp>
        <p:graphicFrame>
          <p:nvGraphicFramePr>
            <p:cNvPr id="39943" name="Object 9">
              <a:extLst>
                <a:ext uri="{FF2B5EF4-FFF2-40B4-BE49-F238E27FC236}">
                  <a16:creationId xmlns:a16="http://schemas.microsoft.com/office/drawing/2014/main" id="{99CDC0D3-E40B-4C2F-8CAB-F0B6FD103A8C}"/>
                </a:ext>
              </a:extLst>
            </p:cNvPr>
            <p:cNvGraphicFramePr>
              <a:graphicFrameLocks noChangeAspect="1"/>
            </p:cNvGraphicFramePr>
            <p:nvPr/>
          </p:nvGraphicFramePr>
          <p:xfrm>
            <a:off x="1951" y="1248"/>
            <a:ext cx="1479" cy="284"/>
          </p:xfrm>
          <a:graphic>
            <a:graphicData uri="http://schemas.openxmlformats.org/presentationml/2006/ole">
              <mc:AlternateContent xmlns:mc="http://schemas.openxmlformats.org/markup-compatibility/2006">
                <mc:Choice xmlns:v="urn:schemas-microsoft-com:vml" Requires="v">
                  <p:oleObj name="Equation" r:id="rId3" imgW="1104421" imgH="215806" progId="Equation.3">
                    <p:embed/>
                  </p:oleObj>
                </mc:Choice>
                <mc:Fallback>
                  <p:oleObj name="Equation" r:id="rId3" imgW="1104421" imgH="215806" progId="Equation.3">
                    <p:embed/>
                    <p:pic>
                      <p:nvPicPr>
                        <p:cNvPr id="0" name="Object 9"/>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951" y="1248"/>
                          <a:ext cx="1479"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linds(horizontal)">
                                      <p:cBhvr>
                                        <p:cTn id="7" dur="500"/>
                                        <p:tgtEl>
                                          <p:spTgt spid="38916"/>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8919"/>
                                        </p:tgtEl>
                                        <p:attrNameLst>
                                          <p:attrName>style.visibility</p:attrName>
                                        </p:attrNameLst>
                                      </p:cBhvr>
                                      <p:to>
                                        <p:strVal val="visible"/>
                                      </p:to>
                                    </p:set>
                                    <p:anim calcmode="lin" valueType="num">
                                      <p:cBhvr additive="base">
                                        <p:cTn id="12" dur="500" fill="hold"/>
                                        <p:tgtEl>
                                          <p:spTgt spid="38919"/>
                                        </p:tgtEl>
                                        <p:attrNameLst>
                                          <p:attrName>ppt_x</p:attrName>
                                        </p:attrNameLst>
                                      </p:cBhvr>
                                      <p:tavLst>
                                        <p:tav tm="0">
                                          <p:val>
                                            <p:strVal val="#ppt_x"/>
                                          </p:val>
                                        </p:tav>
                                        <p:tav tm="100000">
                                          <p:val>
                                            <p:strVal val="#ppt_x"/>
                                          </p:val>
                                        </p:tav>
                                      </p:tavLst>
                                    </p:anim>
                                    <p:anim calcmode="lin" valueType="num">
                                      <p:cBhvr additive="base">
                                        <p:cTn id="13" dur="500" fill="hold"/>
                                        <p:tgtEl>
                                          <p:spTgt spid="3891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8917"/>
                                        </p:tgtEl>
                                        <p:attrNameLst>
                                          <p:attrName>style.visibility</p:attrName>
                                        </p:attrNameLst>
                                      </p:cBhvr>
                                      <p:to>
                                        <p:strVal val="visible"/>
                                      </p:to>
                                    </p:set>
                                    <p:anim calcmode="lin" valueType="num">
                                      <p:cBhvr additive="base">
                                        <p:cTn id="18" dur="500" fill="hold"/>
                                        <p:tgtEl>
                                          <p:spTgt spid="38917"/>
                                        </p:tgtEl>
                                        <p:attrNameLst>
                                          <p:attrName>ppt_x</p:attrName>
                                        </p:attrNameLst>
                                      </p:cBhvr>
                                      <p:tavLst>
                                        <p:tav tm="0">
                                          <p:val>
                                            <p:strVal val="#ppt_x"/>
                                          </p:val>
                                        </p:tav>
                                        <p:tav tm="100000">
                                          <p:val>
                                            <p:strVal val="#ppt_x"/>
                                          </p:val>
                                        </p:tav>
                                      </p:tavLst>
                                    </p:anim>
                                    <p:anim calcmode="lin" valueType="num">
                                      <p:cBhvr additive="base">
                                        <p:cTn id="19" dur="500" fill="hold"/>
                                        <p:tgtEl>
                                          <p:spTgt spid="38917"/>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8918"/>
                                        </p:tgtEl>
                                        <p:attrNameLst>
                                          <p:attrName>style.visibility</p:attrName>
                                        </p:attrNameLst>
                                      </p:cBhvr>
                                      <p:to>
                                        <p:strVal val="visible"/>
                                      </p:to>
                                    </p:set>
                                    <p:animEffect transition="in" filter="blinds(horizontal)">
                                      <p:cBhvr>
                                        <p:cTn id="24" dur="500"/>
                                        <p:tgtEl>
                                          <p:spTgt spid="38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utoUpdateAnimBg="0"/>
      <p:bldP spid="38917" grpId="0" autoUpdateAnimBg="0"/>
      <p:bldP spid="3891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Text Box 3">
            <a:extLst>
              <a:ext uri="{FF2B5EF4-FFF2-40B4-BE49-F238E27FC236}">
                <a16:creationId xmlns:a16="http://schemas.microsoft.com/office/drawing/2014/main" id="{93BFDC85-A431-4C3E-8BA6-A3FE45D0A299}"/>
              </a:ext>
            </a:extLst>
          </p:cNvPr>
          <p:cNvSpPr txBox="1">
            <a:spLocks noChangeArrowheads="1"/>
          </p:cNvSpPr>
          <p:nvPr/>
        </p:nvSpPr>
        <p:spPr bwMode="auto">
          <a:xfrm>
            <a:off x="660400" y="622300"/>
            <a:ext cx="355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CC3300"/>
                </a:solidFill>
                <a:latin typeface="宋体" panose="02010600030101010101" pitchFamily="2" charset="-122"/>
                <a:cs typeface="Times New Roman" panose="02020603050405020304" pitchFamily="18" charset="0"/>
              </a:rPr>
              <a:t>四、异或逻辑及同或逻辑</a:t>
            </a:r>
          </a:p>
        </p:txBody>
      </p:sp>
      <p:sp>
        <p:nvSpPr>
          <p:cNvPr id="39940" name="Text Box 4">
            <a:extLst>
              <a:ext uri="{FF2B5EF4-FFF2-40B4-BE49-F238E27FC236}">
                <a16:creationId xmlns:a16="http://schemas.microsoft.com/office/drawing/2014/main" id="{7A426883-C065-42AD-8C2F-15E9257F6B20}"/>
              </a:ext>
            </a:extLst>
          </p:cNvPr>
          <p:cNvSpPr txBox="1">
            <a:spLocks noChangeArrowheads="1"/>
          </p:cNvSpPr>
          <p:nvPr/>
        </p:nvSpPr>
        <p:spPr bwMode="auto">
          <a:xfrm>
            <a:off x="533400" y="2451100"/>
            <a:ext cx="86106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b="1">
                <a:solidFill>
                  <a:srgbClr val="993300"/>
                </a:solidFill>
                <a:latin typeface="宋体" panose="02010600030101010101" pitchFamily="2" charset="-122"/>
              </a:rPr>
              <a:t>　　</a:t>
            </a:r>
            <a:r>
              <a:rPr kumimoji="1" lang="zh-CN" altLang="en-US" sz="2400" b="1">
                <a:solidFill>
                  <a:srgbClr val="A60000"/>
                </a:solidFill>
                <a:latin typeface="宋体" panose="02010600030101010101" pitchFamily="2" charset="-122"/>
                <a:cs typeface="Times New Roman" panose="02020603050405020304" pitchFamily="18" charset="0"/>
              </a:rPr>
              <a:t>逻辑功能：</a:t>
            </a:r>
            <a:r>
              <a:rPr kumimoji="1" lang="zh-CN" altLang="en-US" sz="2400" b="1">
                <a:latin typeface="宋体" panose="02010600030101010101" pitchFamily="2" charset="-122"/>
              </a:rPr>
              <a:t>变量</a:t>
            </a:r>
            <a:r>
              <a:rPr kumimoji="1" lang="en-US" altLang="zh-CN" sz="2400" b="1">
                <a:latin typeface="宋体" panose="02010600030101010101" pitchFamily="2" charset="-122"/>
              </a:rPr>
              <a:t>A</a:t>
            </a:r>
            <a:r>
              <a:rPr kumimoji="1" lang="zh-CN" altLang="en-US" sz="2400" b="1">
                <a:latin typeface="宋体" panose="02010600030101010101" pitchFamily="2" charset="-122"/>
              </a:rPr>
              <a:t>、</a:t>
            </a:r>
            <a:r>
              <a:rPr kumimoji="1" lang="en-US" altLang="zh-CN" sz="2400" b="1">
                <a:latin typeface="宋体" panose="02010600030101010101" pitchFamily="2" charset="-122"/>
              </a:rPr>
              <a:t>B</a:t>
            </a:r>
            <a:r>
              <a:rPr kumimoji="1" lang="zh-CN" altLang="en-US" sz="2400" b="1">
                <a:latin typeface="宋体" panose="02010600030101010101" pitchFamily="2" charset="-122"/>
              </a:rPr>
              <a:t>取值相同，</a:t>
            </a:r>
            <a:r>
              <a:rPr kumimoji="1" lang="en-US" altLang="zh-CN" sz="2400" b="1">
                <a:latin typeface="宋体" panose="02010600030101010101" pitchFamily="2" charset="-122"/>
              </a:rPr>
              <a:t>F</a:t>
            </a:r>
            <a:r>
              <a:rPr kumimoji="1" lang="zh-CN" altLang="en-US" sz="2400" b="1">
                <a:latin typeface="宋体" panose="02010600030101010101" pitchFamily="2" charset="-122"/>
              </a:rPr>
              <a:t>为</a:t>
            </a:r>
            <a:r>
              <a:rPr kumimoji="1" lang="en-US" altLang="zh-CN" sz="2400" b="1">
                <a:latin typeface="宋体" panose="02010600030101010101" pitchFamily="2" charset="-122"/>
              </a:rPr>
              <a:t>0</a:t>
            </a:r>
            <a:r>
              <a:rPr kumimoji="1" lang="zh-CN" altLang="en-US" sz="2400" b="1">
                <a:latin typeface="宋体" panose="02010600030101010101" pitchFamily="2" charset="-122"/>
              </a:rPr>
              <a:t>；变量</a:t>
            </a:r>
            <a:r>
              <a:rPr kumimoji="1" lang="en-US" altLang="zh-CN" sz="2400" b="1">
                <a:latin typeface="宋体" panose="02010600030101010101" pitchFamily="2" charset="-122"/>
              </a:rPr>
              <a:t>A</a:t>
            </a:r>
            <a:r>
              <a:rPr kumimoji="1" lang="zh-CN" altLang="en-US" sz="2400" b="1">
                <a:latin typeface="宋体" panose="02010600030101010101" pitchFamily="2" charset="-122"/>
              </a:rPr>
              <a:t>、</a:t>
            </a:r>
            <a:r>
              <a:rPr kumimoji="1" lang="en-US" altLang="zh-CN" sz="2400" b="1">
                <a:latin typeface="宋体" panose="02010600030101010101" pitchFamily="2" charset="-122"/>
              </a:rPr>
              <a:t>B</a:t>
            </a:r>
            <a:r>
              <a:rPr kumimoji="1" lang="zh-CN" altLang="en-US" sz="2400" b="1">
                <a:latin typeface="宋体" panose="02010600030101010101" pitchFamily="2" charset="-122"/>
              </a:rPr>
              <a:t>取值</a:t>
            </a:r>
          </a:p>
          <a:p>
            <a:pPr algn="just" eaLnBrk="1" hangingPunct="1">
              <a:lnSpc>
                <a:spcPct val="80000"/>
              </a:lnSpc>
              <a:spcBef>
                <a:spcPct val="50000"/>
              </a:spcBef>
            </a:pPr>
            <a:r>
              <a:rPr kumimoji="1" lang="zh-CN" altLang="en-US" sz="2400" b="1">
                <a:latin typeface="宋体" panose="02010600030101010101" pitchFamily="2" charset="-122"/>
              </a:rPr>
              <a:t>相异，</a:t>
            </a:r>
            <a:r>
              <a:rPr kumimoji="1" lang="en-US" altLang="zh-CN" sz="2400" b="1">
                <a:latin typeface="宋体" panose="02010600030101010101" pitchFamily="2" charset="-122"/>
              </a:rPr>
              <a:t>F</a:t>
            </a:r>
            <a:r>
              <a:rPr kumimoji="1" lang="zh-CN" altLang="en-US" sz="2400" b="1">
                <a:latin typeface="宋体" panose="02010600030101010101" pitchFamily="2" charset="-122"/>
              </a:rPr>
              <a:t>为</a:t>
            </a:r>
            <a:r>
              <a:rPr kumimoji="1" lang="en-US" altLang="zh-CN" sz="2400" b="1">
                <a:latin typeface="宋体" panose="02010600030101010101" pitchFamily="2" charset="-122"/>
              </a:rPr>
              <a:t>1</a:t>
            </a:r>
            <a:r>
              <a:rPr kumimoji="1" lang="zh-CN" altLang="en-US" sz="2400">
                <a:latin typeface="宋体" panose="02010600030101010101" pitchFamily="2" charset="-122"/>
              </a:rPr>
              <a:t>。</a:t>
            </a:r>
          </a:p>
          <a:p>
            <a:pPr algn="just" eaLnBrk="1" hangingPunct="1">
              <a:lnSpc>
                <a:spcPct val="80000"/>
              </a:lnSpc>
              <a:spcBef>
                <a:spcPct val="50000"/>
              </a:spcBef>
            </a:pPr>
            <a:r>
              <a:rPr kumimoji="1" lang="zh-CN" altLang="en-US" sz="2400">
                <a:latin typeface="宋体" panose="02010600030101010101" pitchFamily="2" charset="-122"/>
              </a:rPr>
              <a:t>　　</a:t>
            </a:r>
            <a:r>
              <a:rPr kumimoji="1" lang="zh-CN" altLang="en-US" sz="2400">
                <a:latin typeface="宋体" panose="02010600030101010101" pitchFamily="2" charset="-122"/>
                <a:cs typeface="Times New Roman" panose="02020603050405020304" pitchFamily="18" charset="0"/>
              </a:rPr>
              <a:t>实现异或运算的逻辑门称为</a:t>
            </a:r>
            <a:r>
              <a:rPr kumimoji="1" lang="zh-CN" altLang="en-US" sz="2400" b="1">
                <a:solidFill>
                  <a:srgbClr val="A60000"/>
                </a:solidFill>
                <a:latin typeface="宋体" panose="02010600030101010101" pitchFamily="2" charset="-122"/>
                <a:cs typeface="Times New Roman" panose="02020603050405020304" pitchFamily="18" charset="0"/>
              </a:rPr>
              <a:t>“异或门”。</a:t>
            </a:r>
            <a:r>
              <a:rPr kumimoji="1" lang="zh-CN" altLang="en-US" sz="2400">
                <a:latin typeface="宋体" panose="02010600030101010101" pitchFamily="2" charset="-122"/>
              </a:rPr>
              <a:t> </a:t>
            </a:r>
          </a:p>
        </p:txBody>
      </p:sp>
      <p:sp>
        <p:nvSpPr>
          <p:cNvPr id="39941" name="Text Box 5">
            <a:extLst>
              <a:ext uri="{FF2B5EF4-FFF2-40B4-BE49-F238E27FC236}">
                <a16:creationId xmlns:a16="http://schemas.microsoft.com/office/drawing/2014/main" id="{8CCEA1E4-F533-4D0A-AF14-D15EE98294DE}"/>
              </a:ext>
            </a:extLst>
          </p:cNvPr>
          <p:cNvSpPr txBox="1">
            <a:spLocks noChangeArrowheads="1"/>
          </p:cNvSpPr>
          <p:nvPr/>
        </p:nvSpPr>
        <p:spPr bwMode="auto">
          <a:xfrm>
            <a:off x="395288" y="1125538"/>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宋体" panose="02010600030101010101" pitchFamily="2" charset="-122"/>
              </a:rPr>
              <a:t>  </a:t>
            </a:r>
            <a:r>
              <a:rPr kumimoji="1" lang="en-US" altLang="zh-CN" sz="2400" b="1">
                <a:solidFill>
                  <a:srgbClr val="CC3300"/>
                </a:solidFill>
                <a:latin typeface="宋体" panose="02010600030101010101" pitchFamily="2" charset="-122"/>
              </a:rPr>
              <a:t>1</a:t>
            </a:r>
            <a:r>
              <a:rPr kumimoji="1" lang="zh-CN" altLang="en-US" sz="2400" b="1">
                <a:solidFill>
                  <a:srgbClr val="CC3300"/>
                </a:solidFill>
                <a:latin typeface="宋体" panose="02010600030101010101" pitchFamily="2" charset="-122"/>
              </a:rPr>
              <a:t>．异或逻辑</a:t>
            </a:r>
            <a:r>
              <a:rPr kumimoji="1" lang="zh-CN" altLang="en-US" sz="2400">
                <a:solidFill>
                  <a:schemeClr val="tx2"/>
                </a:solidFill>
                <a:latin typeface="Times New Roman" panose="02020603050405020304" pitchFamily="18" charset="0"/>
              </a:rPr>
              <a:t> </a:t>
            </a:r>
          </a:p>
        </p:txBody>
      </p:sp>
      <p:sp>
        <p:nvSpPr>
          <p:cNvPr id="39943" name="Text Box 7">
            <a:extLst>
              <a:ext uri="{FF2B5EF4-FFF2-40B4-BE49-F238E27FC236}">
                <a16:creationId xmlns:a16="http://schemas.microsoft.com/office/drawing/2014/main" id="{47963D88-2DBF-404B-9AB6-9290205FC7AC}"/>
              </a:ext>
            </a:extLst>
          </p:cNvPr>
          <p:cNvSpPr txBox="1">
            <a:spLocks noChangeArrowheads="1"/>
          </p:cNvSpPr>
          <p:nvPr/>
        </p:nvSpPr>
        <p:spPr bwMode="auto">
          <a:xfrm>
            <a:off x="438150" y="5378450"/>
            <a:ext cx="8382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当多个变量进行异或运算时，可用两两运算的结果再运算，也可两两依次运算。</a:t>
            </a:r>
          </a:p>
        </p:txBody>
      </p:sp>
      <p:grpSp>
        <p:nvGrpSpPr>
          <p:cNvPr id="39944" name="Group 8">
            <a:extLst>
              <a:ext uri="{FF2B5EF4-FFF2-40B4-BE49-F238E27FC236}">
                <a16:creationId xmlns:a16="http://schemas.microsoft.com/office/drawing/2014/main" id="{C6985083-9083-4EAD-B667-2349D604B17F}"/>
              </a:ext>
            </a:extLst>
          </p:cNvPr>
          <p:cNvGrpSpPr>
            <a:grpSpLocks/>
          </p:cNvGrpSpPr>
          <p:nvPr/>
        </p:nvGrpSpPr>
        <p:grpSpPr bwMode="auto">
          <a:xfrm>
            <a:off x="539750" y="1485900"/>
            <a:ext cx="8153400" cy="889000"/>
            <a:chOff x="288" y="1056"/>
            <a:chExt cx="5136" cy="560"/>
          </a:xfrm>
        </p:grpSpPr>
        <p:sp>
          <p:nvSpPr>
            <p:cNvPr id="40971" name="Text Box 9">
              <a:extLst>
                <a:ext uri="{FF2B5EF4-FFF2-40B4-BE49-F238E27FC236}">
                  <a16:creationId xmlns:a16="http://schemas.microsoft.com/office/drawing/2014/main" id="{C0DBA129-3822-4375-B4B1-27A5B99930A5}"/>
                </a:ext>
              </a:extLst>
            </p:cNvPr>
            <p:cNvSpPr txBox="1">
              <a:spLocks noChangeArrowheads="1"/>
            </p:cNvSpPr>
            <p:nvPr/>
          </p:nvSpPr>
          <p:spPr bwMode="auto">
            <a:xfrm>
              <a:off x="288" y="1056"/>
              <a:ext cx="5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65175" algn="l"/>
                </a:tabLst>
                <a:defRPr>
                  <a:solidFill>
                    <a:schemeClr val="tx1"/>
                  </a:solidFill>
                  <a:latin typeface="Arial" panose="020B0604020202020204" pitchFamily="34" charset="0"/>
                  <a:ea typeface="宋体" panose="02010600030101010101" pitchFamily="2" charset="-122"/>
                </a:defRPr>
              </a:lvl1pPr>
              <a:lvl2pPr marL="742950" indent="-285750">
                <a:tabLst>
                  <a:tab pos="765175" algn="l"/>
                </a:tabLst>
                <a:defRPr>
                  <a:solidFill>
                    <a:schemeClr val="tx1"/>
                  </a:solidFill>
                  <a:latin typeface="Arial" panose="020B0604020202020204" pitchFamily="34" charset="0"/>
                  <a:ea typeface="宋体" panose="02010600030101010101" pitchFamily="2" charset="-122"/>
                </a:defRPr>
              </a:lvl2pPr>
              <a:lvl3pPr marL="1143000" indent="-228600">
                <a:tabLst>
                  <a:tab pos="765175" algn="l"/>
                </a:tabLst>
                <a:defRPr>
                  <a:solidFill>
                    <a:schemeClr val="tx1"/>
                  </a:solidFill>
                  <a:latin typeface="Arial" panose="020B0604020202020204" pitchFamily="34" charset="0"/>
                  <a:ea typeface="宋体" panose="02010600030101010101" pitchFamily="2" charset="-122"/>
                </a:defRPr>
              </a:lvl3pPr>
              <a:lvl4pPr marL="1600200" indent="-228600">
                <a:tabLst>
                  <a:tab pos="765175" algn="l"/>
                </a:tabLst>
                <a:defRPr>
                  <a:solidFill>
                    <a:schemeClr val="tx1"/>
                  </a:solidFill>
                  <a:latin typeface="Arial" panose="020B0604020202020204" pitchFamily="34" charset="0"/>
                  <a:ea typeface="宋体" panose="02010600030101010101" pitchFamily="2" charset="-122"/>
                </a:defRPr>
              </a:lvl4pPr>
              <a:lvl5pPr marL="2057400" indent="-228600">
                <a:tabLst>
                  <a:tab pos="7651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7651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7651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7651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7651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cs typeface="Times New Roman" panose="02020603050405020304" pitchFamily="18" charset="0"/>
                </a:rPr>
                <a:t>　　异或逻辑是一种</a:t>
              </a:r>
              <a:r>
                <a:rPr kumimoji="1" lang="zh-CN" altLang="en-US" sz="2400" b="1">
                  <a:solidFill>
                    <a:srgbClr val="A60000"/>
                  </a:solidFill>
                  <a:latin typeface="宋体" panose="02010600030101010101" pitchFamily="2" charset="-122"/>
                  <a:cs typeface="Times New Roman" panose="02020603050405020304" pitchFamily="18" charset="0"/>
                </a:rPr>
                <a:t>两变量逻辑关系</a:t>
              </a:r>
              <a:r>
                <a:rPr kumimoji="1" lang="zh-CN" altLang="en-US" sz="2400">
                  <a:latin typeface="宋体" panose="02010600030101010101" pitchFamily="2" charset="-122"/>
                  <a:cs typeface="Times New Roman" panose="02020603050405020304" pitchFamily="18" charset="0"/>
                </a:rPr>
                <a:t>，可用逻辑函数表示为</a:t>
              </a:r>
              <a:r>
                <a:rPr kumimoji="1" lang="zh-CN" altLang="en-US" sz="2400">
                  <a:latin typeface="宋体" panose="02010600030101010101" pitchFamily="2" charset="-122"/>
                </a:rPr>
                <a:t> </a:t>
              </a:r>
            </a:p>
          </p:txBody>
        </p:sp>
        <p:graphicFrame>
          <p:nvGraphicFramePr>
            <p:cNvPr id="40972" name="Object 10">
              <a:extLst>
                <a:ext uri="{FF2B5EF4-FFF2-40B4-BE49-F238E27FC236}">
                  <a16:creationId xmlns:a16="http://schemas.microsoft.com/office/drawing/2014/main" id="{0FBB3AAC-29F9-4EBB-8477-EEA40D888CC0}"/>
                </a:ext>
              </a:extLst>
            </p:cNvPr>
            <p:cNvGraphicFramePr>
              <a:graphicFrameLocks noChangeAspect="1"/>
            </p:cNvGraphicFramePr>
            <p:nvPr/>
          </p:nvGraphicFramePr>
          <p:xfrm>
            <a:off x="1992" y="1344"/>
            <a:ext cx="1728" cy="272"/>
          </p:xfrm>
          <a:graphic>
            <a:graphicData uri="http://schemas.openxmlformats.org/presentationml/2006/ole">
              <mc:AlternateContent xmlns:mc="http://schemas.openxmlformats.org/markup-compatibility/2006">
                <mc:Choice xmlns:v="urn:schemas-microsoft-com:vml" Requires="v">
                  <p:oleObj name="Equation" r:id="rId3" imgW="1371600" imgH="215900" progId="Equation.3">
                    <p:embed/>
                  </p:oleObj>
                </mc:Choice>
                <mc:Fallback>
                  <p:oleObj name="Equation" r:id="rId3" imgW="1371600" imgH="215900" progId="Equation.3">
                    <p:embed/>
                    <p:pic>
                      <p:nvPicPr>
                        <p:cNvPr id="0" name="Object 10"/>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992" y="1344"/>
                          <a:ext cx="172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9949" name="Group 13">
            <a:extLst>
              <a:ext uri="{FF2B5EF4-FFF2-40B4-BE49-F238E27FC236}">
                <a16:creationId xmlns:a16="http://schemas.microsoft.com/office/drawing/2014/main" id="{0CCC43E9-6F77-4C3D-8632-7F17D89773F7}"/>
              </a:ext>
            </a:extLst>
          </p:cNvPr>
          <p:cNvGrpSpPr>
            <a:grpSpLocks/>
          </p:cNvGrpSpPr>
          <p:nvPr/>
        </p:nvGrpSpPr>
        <p:grpSpPr bwMode="auto">
          <a:xfrm>
            <a:off x="539750" y="3794125"/>
            <a:ext cx="8153400" cy="1552575"/>
            <a:chOff x="336" y="2592"/>
            <a:chExt cx="5136" cy="978"/>
          </a:xfrm>
        </p:grpSpPr>
        <p:sp>
          <p:nvSpPr>
            <p:cNvPr id="40968" name="Text Box 14">
              <a:extLst>
                <a:ext uri="{FF2B5EF4-FFF2-40B4-BE49-F238E27FC236}">
                  <a16:creationId xmlns:a16="http://schemas.microsoft.com/office/drawing/2014/main" id="{B4E42F9A-4DE4-41F9-A963-78521C077962}"/>
                </a:ext>
              </a:extLst>
            </p:cNvPr>
            <p:cNvSpPr txBox="1">
              <a:spLocks noChangeArrowheads="1"/>
            </p:cNvSpPr>
            <p:nvPr/>
          </p:nvSpPr>
          <p:spPr bwMode="auto">
            <a:xfrm>
              <a:off x="336" y="2592"/>
              <a:ext cx="5136"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a:latin typeface="宋体" panose="02010600030101010101" pitchFamily="2" charset="-122"/>
                </a:rPr>
                <a:t>    </a:t>
              </a:r>
              <a:r>
                <a:rPr kumimoji="1" lang="zh-CN" altLang="en-US" sz="2400">
                  <a:latin typeface="宋体" panose="02010600030101010101" pitchFamily="2" charset="-122"/>
                </a:rPr>
                <a:t>根据异或逻辑的定义可知：</a:t>
              </a:r>
            </a:p>
            <a:p>
              <a:pPr algn="just" eaLnBrk="1" hangingPunct="1">
                <a:spcBef>
                  <a:spcPct val="50000"/>
                </a:spcBef>
              </a:pPr>
              <a:r>
                <a:rPr kumimoji="1" lang="zh-CN" altLang="en-US" sz="2400">
                  <a:latin typeface="宋体" panose="02010600030101010101" pitchFamily="2" charset="-122"/>
                </a:rPr>
                <a:t>　　　　　　　</a:t>
              </a:r>
              <a:r>
                <a:rPr kumimoji="1" lang="en-US" altLang="zh-CN" sz="2400" b="1">
                  <a:latin typeface="宋体" panose="02010600030101010101" pitchFamily="2" charset="-122"/>
                </a:rPr>
                <a:t>A ⊕ 0 = A</a:t>
              </a:r>
              <a:r>
                <a:rPr kumimoji="1" lang="zh-CN" altLang="en-US" sz="2400" b="1">
                  <a:latin typeface="宋体" panose="02010600030101010101" pitchFamily="2" charset="-122"/>
                </a:rPr>
                <a:t>　　</a:t>
              </a:r>
              <a:r>
                <a:rPr kumimoji="1" lang="en-US" altLang="zh-CN" sz="2400" b="1">
                  <a:latin typeface="宋体" panose="02010600030101010101" pitchFamily="2" charset="-122"/>
                </a:rPr>
                <a:t>A ⊕ 1 =</a:t>
              </a:r>
            </a:p>
            <a:p>
              <a:pPr algn="just" eaLnBrk="1" hangingPunct="1">
                <a:spcBef>
                  <a:spcPct val="50000"/>
                </a:spcBef>
              </a:pPr>
              <a:r>
                <a:rPr kumimoji="1" lang="zh-CN" altLang="en-US" sz="2400" b="1">
                  <a:latin typeface="宋体" panose="02010600030101010101" pitchFamily="2" charset="-122"/>
                </a:rPr>
                <a:t>　　　　　　　</a:t>
              </a:r>
              <a:r>
                <a:rPr kumimoji="1" lang="en-US" altLang="zh-CN" sz="2400" b="1">
                  <a:latin typeface="宋体" panose="02010600030101010101" pitchFamily="2" charset="-122"/>
                  <a:cs typeface="Times New Roman" panose="02020603050405020304" pitchFamily="18" charset="0"/>
                </a:rPr>
                <a:t>A ⊕ A = 0</a:t>
              </a:r>
              <a:r>
                <a:rPr kumimoji="1" lang="zh-CN" altLang="en-US" sz="2400" b="1">
                  <a:latin typeface="宋体" panose="02010600030101010101" pitchFamily="2" charset="-122"/>
                  <a:cs typeface="Times New Roman" panose="02020603050405020304" pitchFamily="18" charset="0"/>
                </a:rPr>
                <a:t>　　</a:t>
              </a:r>
              <a:r>
                <a:rPr kumimoji="1" lang="en-US" altLang="zh-CN" sz="2400" b="1">
                  <a:latin typeface="宋体" panose="02010600030101010101" pitchFamily="2" charset="-122"/>
                  <a:cs typeface="Times New Roman" panose="02020603050405020304" pitchFamily="18" charset="0"/>
                </a:rPr>
                <a:t>A ⊕   = 1 </a:t>
              </a:r>
            </a:p>
          </p:txBody>
        </p:sp>
        <p:graphicFrame>
          <p:nvGraphicFramePr>
            <p:cNvPr id="40969" name="Object 15">
              <a:extLst>
                <a:ext uri="{FF2B5EF4-FFF2-40B4-BE49-F238E27FC236}">
                  <a16:creationId xmlns:a16="http://schemas.microsoft.com/office/drawing/2014/main" id="{28299D12-4381-46D9-B0AA-9C44910DD40B}"/>
                </a:ext>
              </a:extLst>
            </p:cNvPr>
            <p:cNvGraphicFramePr>
              <a:graphicFrameLocks noChangeAspect="1"/>
            </p:cNvGraphicFramePr>
            <p:nvPr/>
          </p:nvGraphicFramePr>
          <p:xfrm>
            <a:off x="4032" y="2946"/>
            <a:ext cx="160" cy="256"/>
          </p:xfrm>
          <a:graphic>
            <a:graphicData uri="http://schemas.openxmlformats.org/presentationml/2006/ole">
              <mc:AlternateContent xmlns:mc="http://schemas.openxmlformats.org/markup-compatibility/2006">
                <mc:Choice xmlns:v="urn:schemas-microsoft-com:vml" Requires="v">
                  <p:oleObj name="Equation" r:id="rId5" imgW="126835" imgH="202936" progId="Equation.3">
                    <p:embed/>
                  </p:oleObj>
                </mc:Choice>
                <mc:Fallback>
                  <p:oleObj name="Equation" r:id="rId5" imgW="126835" imgH="202936" progId="Equation.3">
                    <p:embed/>
                    <p:pic>
                      <p:nvPicPr>
                        <p:cNvPr id="0" name="Object 15"/>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032" y="2946"/>
                          <a:ext cx="16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70" name="Object 16">
              <a:extLst>
                <a:ext uri="{FF2B5EF4-FFF2-40B4-BE49-F238E27FC236}">
                  <a16:creationId xmlns:a16="http://schemas.microsoft.com/office/drawing/2014/main" id="{86E5A7C3-0CF7-46E3-B1E1-0BB758872D4E}"/>
                </a:ext>
              </a:extLst>
            </p:cNvPr>
            <p:cNvGraphicFramePr>
              <a:graphicFrameLocks noChangeAspect="1"/>
            </p:cNvGraphicFramePr>
            <p:nvPr/>
          </p:nvGraphicFramePr>
          <p:xfrm>
            <a:off x="3600" y="3282"/>
            <a:ext cx="160" cy="256"/>
          </p:xfrm>
          <a:graphic>
            <a:graphicData uri="http://schemas.openxmlformats.org/presentationml/2006/ole">
              <mc:AlternateContent xmlns:mc="http://schemas.openxmlformats.org/markup-compatibility/2006">
                <mc:Choice xmlns:v="urn:schemas-microsoft-com:vml" Requires="v">
                  <p:oleObj name="Equation" r:id="rId7" imgW="126835" imgH="202936" progId="Equation.3">
                    <p:embed/>
                  </p:oleObj>
                </mc:Choice>
                <mc:Fallback>
                  <p:oleObj name="Equation" r:id="rId7" imgW="126835" imgH="202936" progId="Equation.3">
                    <p:embed/>
                    <p:pic>
                      <p:nvPicPr>
                        <p:cNvPr id="0" name="Object 16"/>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600" y="3282"/>
                          <a:ext cx="16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checkerboard(across)">
                                      <p:cBhvr>
                                        <p:cTn id="7" dur="500"/>
                                        <p:tgtEl>
                                          <p:spTgt spid="39939"/>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9941"/>
                                        </p:tgtEl>
                                        <p:attrNameLst>
                                          <p:attrName>style.visibility</p:attrName>
                                        </p:attrNameLst>
                                      </p:cBhvr>
                                      <p:to>
                                        <p:strVal val="visible"/>
                                      </p:to>
                                    </p:set>
                                    <p:animEffect transition="in" filter="checkerboard(across)">
                                      <p:cBhvr>
                                        <p:cTn id="12" dur="500"/>
                                        <p:tgtEl>
                                          <p:spTgt spid="399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9944"/>
                                        </p:tgtEl>
                                        <p:attrNameLst>
                                          <p:attrName>style.visibility</p:attrName>
                                        </p:attrNameLst>
                                      </p:cBhvr>
                                      <p:to>
                                        <p:strVal val="visible"/>
                                      </p:to>
                                    </p:set>
                                    <p:anim calcmode="lin" valueType="num">
                                      <p:cBhvr additive="base">
                                        <p:cTn id="17" dur="500" fill="hold"/>
                                        <p:tgtEl>
                                          <p:spTgt spid="39944"/>
                                        </p:tgtEl>
                                        <p:attrNameLst>
                                          <p:attrName>ppt_x</p:attrName>
                                        </p:attrNameLst>
                                      </p:cBhvr>
                                      <p:tavLst>
                                        <p:tav tm="0">
                                          <p:val>
                                            <p:strVal val="#ppt_x"/>
                                          </p:val>
                                        </p:tav>
                                        <p:tav tm="100000">
                                          <p:val>
                                            <p:strVal val="#ppt_x"/>
                                          </p:val>
                                        </p:tav>
                                      </p:tavLst>
                                    </p:anim>
                                    <p:anim calcmode="lin" valueType="num">
                                      <p:cBhvr additive="base">
                                        <p:cTn id="18" dur="500" fill="hold"/>
                                        <p:tgtEl>
                                          <p:spTgt spid="3994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9940"/>
                                        </p:tgtEl>
                                        <p:attrNameLst>
                                          <p:attrName>style.visibility</p:attrName>
                                        </p:attrNameLst>
                                      </p:cBhvr>
                                      <p:to>
                                        <p:strVal val="visible"/>
                                      </p:to>
                                    </p:set>
                                    <p:anim calcmode="lin" valueType="num">
                                      <p:cBhvr additive="base">
                                        <p:cTn id="23" dur="500" fill="hold"/>
                                        <p:tgtEl>
                                          <p:spTgt spid="39940"/>
                                        </p:tgtEl>
                                        <p:attrNameLst>
                                          <p:attrName>ppt_x</p:attrName>
                                        </p:attrNameLst>
                                      </p:cBhvr>
                                      <p:tavLst>
                                        <p:tav tm="0">
                                          <p:val>
                                            <p:strVal val="#ppt_x"/>
                                          </p:val>
                                        </p:tav>
                                        <p:tav tm="100000">
                                          <p:val>
                                            <p:strVal val="#ppt_x"/>
                                          </p:val>
                                        </p:tav>
                                      </p:tavLst>
                                    </p:anim>
                                    <p:anim calcmode="lin" valueType="num">
                                      <p:cBhvr additive="base">
                                        <p:cTn id="24" dur="500" fill="hold"/>
                                        <p:tgtEl>
                                          <p:spTgt spid="39940"/>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9949"/>
                                        </p:tgtEl>
                                        <p:attrNameLst>
                                          <p:attrName>style.visibility</p:attrName>
                                        </p:attrNameLst>
                                      </p:cBhvr>
                                      <p:to>
                                        <p:strVal val="visible"/>
                                      </p:to>
                                    </p:set>
                                    <p:anim calcmode="lin" valueType="num">
                                      <p:cBhvr additive="base">
                                        <p:cTn id="29" dur="500" fill="hold"/>
                                        <p:tgtEl>
                                          <p:spTgt spid="39949"/>
                                        </p:tgtEl>
                                        <p:attrNameLst>
                                          <p:attrName>ppt_x</p:attrName>
                                        </p:attrNameLst>
                                      </p:cBhvr>
                                      <p:tavLst>
                                        <p:tav tm="0">
                                          <p:val>
                                            <p:strVal val="#ppt_x"/>
                                          </p:val>
                                        </p:tav>
                                        <p:tav tm="100000">
                                          <p:val>
                                            <p:strVal val="#ppt_x"/>
                                          </p:val>
                                        </p:tav>
                                      </p:tavLst>
                                    </p:anim>
                                    <p:anim calcmode="lin" valueType="num">
                                      <p:cBhvr additive="base">
                                        <p:cTn id="30" dur="500" fill="hold"/>
                                        <p:tgtEl>
                                          <p:spTgt spid="3994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39943"/>
                                        </p:tgtEl>
                                        <p:attrNameLst>
                                          <p:attrName>style.visibility</p:attrName>
                                        </p:attrNameLst>
                                      </p:cBhvr>
                                      <p:to>
                                        <p:strVal val="visible"/>
                                      </p:to>
                                    </p:set>
                                    <p:animEffect transition="in" filter="checkerboard(across)">
                                      <p:cBhvr>
                                        <p:cTn id="35" dur="5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P spid="39940" grpId="0" autoUpdateAnimBg="0"/>
      <p:bldP spid="39941" grpId="0" autoUpdateAnimBg="0"/>
      <p:bldP spid="3994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Text Box 3">
            <a:extLst>
              <a:ext uri="{FF2B5EF4-FFF2-40B4-BE49-F238E27FC236}">
                <a16:creationId xmlns:a16="http://schemas.microsoft.com/office/drawing/2014/main" id="{E405F591-B5F4-4574-90F6-4C31BE08737B}"/>
              </a:ext>
            </a:extLst>
          </p:cNvPr>
          <p:cNvSpPr txBox="1">
            <a:spLocks noChangeArrowheads="1"/>
          </p:cNvSpPr>
          <p:nvPr/>
        </p:nvSpPr>
        <p:spPr bwMode="auto">
          <a:xfrm>
            <a:off x="533400" y="2159000"/>
            <a:ext cx="8382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3300"/>
                </a:solidFill>
                <a:latin typeface="宋体" panose="02010600030101010101" pitchFamily="2" charset="-122"/>
              </a:rPr>
              <a:t>　　注意：在进行异或运算的多个变量中，若有奇数个变量的值为</a:t>
            </a:r>
            <a:r>
              <a:rPr kumimoji="1" lang="en-US" altLang="zh-CN" sz="2400" b="1">
                <a:solidFill>
                  <a:srgbClr val="993300"/>
                </a:solidFill>
                <a:latin typeface="宋体" panose="02010600030101010101" pitchFamily="2" charset="-122"/>
              </a:rPr>
              <a:t>1</a:t>
            </a:r>
            <a:r>
              <a:rPr kumimoji="1" lang="zh-CN" altLang="en-US" sz="2400" b="1">
                <a:solidFill>
                  <a:srgbClr val="993300"/>
                </a:solidFill>
                <a:latin typeface="宋体" panose="02010600030101010101" pitchFamily="2" charset="-122"/>
              </a:rPr>
              <a:t>，则运算结果为</a:t>
            </a:r>
            <a:r>
              <a:rPr kumimoji="1" lang="en-US" altLang="zh-CN" sz="2400" b="1">
                <a:solidFill>
                  <a:srgbClr val="993300"/>
                </a:solidFill>
                <a:latin typeface="宋体" panose="02010600030101010101" pitchFamily="2" charset="-122"/>
              </a:rPr>
              <a:t>1</a:t>
            </a:r>
            <a:r>
              <a:rPr kumimoji="1" lang="zh-CN" altLang="en-US" sz="2400" b="1">
                <a:solidFill>
                  <a:srgbClr val="993300"/>
                </a:solidFill>
                <a:latin typeface="宋体" panose="02010600030101010101" pitchFamily="2" charset="-122"/>
              </a:rPr>
              <a:t>；若有偶数个变量的值为</a:t>
            </a:r>
            <a:r>
              <a:rPr kumimoji="1" lang="en-US" altLang="zh-CN" sz="2400" b="1">
                <a:solidFill>
                  <a:srgbClr val="993300"/>
                </a:solidFill>
                <a:latin typeface="宋体" panose="02010600030101010101" pitchFamily="2" charset="-122"/>
              </a:rPr>
              <a:t>1</a:t>
            </a:r>
            <a:r>
              <a:rPr kumimoji="1" lang="zh-CN" altLang="en-US" sz="2400" b="1">
                <a:solidFill>
                  <a:srgbClr val="993300"/>
                </a:solidFill>
                <a:latin typeface="宋体" panose="02010600030101010101" pitchFamily="2" charset="-122"/>
              </a:rPr>
              <a:t>，则运算结果为</a:t>
            </a:r>
            <a:r>
              <a:rPr kumimoji="1" lang="en-US" altLang="zh-CN" sz="2400" b="1">
                <a:solidFill>
                  <a:srgbClr val="993300"/>
                </a:solidFill>
                <a:latin typeface="宋体" panose="02010600030101010101" pitchFamily="2" charset="-122"/>
              </a:rPr>
              <a:t>0</a:t>
            </a:r>
            <a:r>
              <a:rPr kumimoji="1" lang="zh-CN" altLang="en-US" sz="2400" b="1">
                <a:solidFill>
                  <a:srgbClr val="993300"/>
                </a:solidFill>
                <a:latin typeface="宋体" panose="02010600030101010101" pitchFamily="2" charset="-122"/>
              </a:rPr>
              <a:t>。 </a:t>
            </a:r>
          </a:p>
        </p:txBody>
      </p:sp>
      <p:sp>
        <p:nvSpPr>
          <p:cNvPr id="40964" name="Text Box 4">
            <a:extLst>
              <a:ext uri="{FF2B5EF4-FFF2-40B4-BE49-F238E27FC236}">
                <a16:creationId xmlns:a16="http://schemas.microsoft.com/office/drawing/2014/main" id="{28CDB2BE-D976-4F93-83C6-E6683D321FE9}"/>
              </a:ext>
            </a:extLst>
          </p:cNvPr>
          <p:cNvSpPr txBox="1">
            <a:spLocks noChangeArrowheads="1"/>
          </p:cNvSpPr>
          <p:nvPr/>
        </p:nvSpPr>
        <p:spPr bwMode="auto">
          <a:xfrm>
            <a:off x="725488" y="635000"/>
            <a:ext cx="843438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rPr>
              <a:t>例如，</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F = A ⊕ B ⊕ C ⊕ D</a:t>
            </a:r>
          </a:p>
          <a:p>
            <a:pPr algn="just" eaLnBrk="1" hangingPunct="1">
              <a:spcBef>
                <a:spcPct val="50000"/>
              </a:spcBef>
            </a:pP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 (A ⊕ B) ⊕ (C ⊕ D)</a:t>
            </a:r>
            <a:r>
              <a:rPr kumimoji="1" lang="zh-CN" altLang="en-US" sz="2400" b="1">
                <a:latin typeface="Times New Roman" panose="02020603050405020304" pitchFamily="18" charset="0"/>
              </a:rPr>
              <a:t>　</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两两运算的结果再运算</a:t>
            </a:r>
            <a:r>
              <a:rPr kumimoji="1" lang="en-US" altLang="zh-CN" sz="2400">
                <a:latin typeface="Times New Roman" panose="02020603050405020304" pitchFamily="18" charset="0"/>
              </a:rPr>
              <a:t>)</a:t>
            </a:r>
          </a:p>
          <a:p>
            <a:pPr algn="just" eaLnBrk="1" hangingPunct="1">
              <a:spcBef>
                <a:spcPct val="50000"/>
              </a:spcBef>
            </a:pPr>
            <a:r>
              <a:rPr kumimoji="1" lang="zh-CN" altLang="en-US" sz="2400">
                <a:latin typeface="Times New Roman" panose="02020603050405020304" pitchFamily="18" charset="0"/>
              </a:rPr>
              <a:t>　　　　 </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(A ⊕ B) ⊕ C</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D</a:t>
            </a:r>
            <a:r>
              <a:rPr kumimoji="1" lang="zh-CN" altLang="en-US" sz="2400" b="1">
                <a:latin typeface="Times New Roman" panose="02020603050405020304" pitchFamily="18" charset="0"/>
              </a:rPr>
              <a:t>　</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两两依次运算</a:t>
            </a:r>
            <a:r>
              <a:rPr kumimoji="1" lang="en-US" altLang="zh-CN" sz="2400">
                <a:latin typeface="Times New Roman" panose="02020603050405020304" pitchFamily="18" charset="0"/>
              </a:rPr>
              <a:t>)</a:t>
            </a:r>
          </a:p>
        </p:txBody>
      </p:sp>
      <p:sp>
        <p:nvSpPr>
          <p:cNvPr id="40966" name="Text Box 6">
            <a:extLst>
              <a:ext uri="{FF2B5EF4-FFF2-40B4-BE49-F238E27FC236}">
                <a16:creationId xmlns:a16="http://schemas.microsoft.com/office/drawing/2014/main" id="{7ADC1EB2-A86C-4481-BFA5-6178294F2A91}"/>
              </a:ext>
            </a:extLst>
          </p:cNvPr>
          <p:cNvSpPr txBox="1">
            <a:spLocks noChangeArrowheads="1"/>
          </p:cNvSpPr>
          <p:nvPr/>
        </p:nvSpPr>
        <p:spPr bwMode="auto">
          <a:xfrm>
            <a:off x="611188" y="3284538"/>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CC3300"/>
                </a:solidFill>
                <a:latin typeface="宋体" panose="02010600030101010101" pitchFamily="2" charset="-122"/>
                <a:cs typeface="Times New Roman" panose="02020603050405020304" pitchFamily="18" charset="0"/>
              </a:rPr>
              <a:t>2</a:t>
            </a:r>
            <a:r>
              <a:rPr kumimoji="1" lang="zh-CN" altLang="en-US" sz="2400" b="1">
                <a:solidFill>
                  <a:srgbClr val="CC3300"/>
                </a:solidFill>
                <a:latin typeface="宋体" panose="02010600030101010101" pitchFamily="2" charset="-122"/>
                <a:cs typeface="Times New Roman" panose="02020603050405020304" pitchFamily="18" charset="0"/>
              </a:rPr>
              <a:t>．同或逻辑</a:t>
            </a:r>
            <a:endParaRPr kumimoji="1" lang="zh-CN" altLang="en-US" sz="2400" b="1">
              <a:solidFill>
                <a:srgbClr val="CC3300"/>
              </a:solidFill>
              <a:latin typeface="宋体" panose="02010600030101010101" pitchFamily="2" charset="-122"/>
            </a:endParaRPr>
          </a:p>
        </p:txBody>
      </p:sp>
      <p:sp>
        <p:nvSpPr>
          <p:cNvPr id="40967" name="Text Box 7">
            <a:extLst>
              <a:ext uri="{FF2B5EF4-FFF2-40B4-BE49-F238E27FC236}">
                <a16:creationId xmlns:a16="http://schemas.microsoft.com/office/drawing/2014/main" id="{1E273AC3-D1B8-4F0F-93AE-A48DBBC8A3C6}"/>
              </a:ext>
            </a:extLst>
          </p:cNvPr>
          <p:cNvSpPr txBox="1">
            <a:spLocks noChangeArrowheads="1"/>
          </p:cNvSpPr>
          <p:nvPr/>
        </p:nvSpPr>
        <p:spPr bwMode="auto">
          <a:xfrm>
            <a:off x="468313" y="3644900"/>
            <a:ext cx="8532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65175" algn="l"/>
              </a:tabLst>
              <a:defRPr>
                <a:solidFill>
                  <a:schemeClr val="tx1"/>
                </a:solidFill>
                <a:latin typeface="Arial" panose="020B0604020202020204" pitchFamily="34" charset="0"/>
                <a:ea typeface="宋体" panose="02010600030101010101" pitchFamily="2" charset="-122"/>
              </a:defRPr>
            </a:lvl1pPr>
            <a:lvl2pPr marL="742950" indent="-285750">
              <a:tabLst>
                <a:tab pos="765175" algn="l"/>
              </a:tabLst>
              <a:defRPr>
                <a:solidFill>
                  <a:schemeClr val="tx1"/>
                </a:solidFill>
                <a:latin typeface="Arial" panose="020B0604020202020204" pitchFamily="34" charset="0"/>
                <a:ea typeface="宋体" panose="02010600030101010101" pitchFamily="2" charset="-122"/>
              </a:defRPr>
            </a:lvl2pPr>
            <a:lvl3pPr marL="1143000" indent="-228600">
              <a:tabLst>
                <a:tab pos="765175" algn="l"/>
              </a:tabLst>
              <a:defRPr>
                <a:solidFill>
                  <a:schemeClr val="tx1"/>
                </a:solidFill>
                <a:latin typeface="Arial" panose="020B0604020202020204" pitchFamily="34" charset="0"/>
                <a:ea typeface="宋体" panose="02010600030101010101" pitchFamily="2" charset="-122"/>
              </a:defRPr>
            </a:lvl3pPr>
            <a:lvl4pPr marL="1600200" indent="-228600">
              <a:tabLst>
                <a:tab pos="765175" algn="l"/>
              </a:tabLst>
              <a:defRPr>
                <a:solidFill>
                  <a:schemeClr val="tx1"/>
                </a:solidFill>
                <a:latin typeface="Arial" panose="020B0604020202020204" pitchFamily="34" charset="0"/>
                <a:ea typeface="宋体" panose="02010600030101010101" pitchFamily="2" charset="-122"/>
              </a:defRPr>
            </a:lvl4pPr>
            <a:lvl5pPr marL="2057400" indent="-228600">
              <a:tabLst>
                <a:tab pos="7651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7651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7651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7651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7651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cs typeface="Times New Roman" panose="02020603050405020304" pitchFamily="18" charset="0"/>
              </a:rPr>
              <a:t>　　同或逻辑也是一种两变量逻辑关系，其逻辑函数表达式为</a:t>
            </a:r>
            <a:r>
              <a:rPr kumimoji="1" lang="zh-CN" altLang="en-US" sz="2400">
                <a:latin typeface="宋体" panose="02010600030101010101" pitchFamily="2" charset="-122"/>
              </a:rPr>
              <a:t> </a:t>
            </a:r>
          </a:p>
        </p:txBody>
      </p:sp>
      <p:sp>
        <p:nvSpPr>
          <p:cNvPr id="40968" name="Text Box 8">
            <a:extLst>
              <a:ext uri="{FF2B5EF4-FFF2-40B4-BE49-F238E27FC236}">
                <a16:creationId xmlns:a16="http://schemas.microsoft.com/office/drawing/2014/main" id="{5F119F83-9110-4CCE-8069-915BE72545A3}"/>
              </a:ext>
            </a:extLst>
          </p:cNvPr>
          <p:cNvSpPr txBox="1">
            <a:spLocks noChangeArrowheads="1"/>
          </p:cNvSpPr>
          <p:nvPr/>
        </p:nvSpPr>
        <p:spPr bwMode="auto">
          <a:xfrm>
            <a:off x="546100" y="5060950"/>
            <a:ext cx="82296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CC3300"/>
                </a:solidFill>
                <a:latin typeface="宋体" panose="02010600030101010101" pitchFamily="2" charset="-122"/>
                <a:cs typeface="Times New Roman" panose="02020603050405020304" pitchFamily="18" charset="0"/>
              </a:rPr>
              <a:t>　　功能逻辑</a:t>
            </a:r>
            <a:r>
              <a:rPr kumimoji="1" lang="zh-CN" altLang="en-US" sz="2400">
                <a:solidFill>
                  <a:srgbClr val="CC3300"/>
                </a:solidFill>
                <a:latin typeface="宋体" panose="02010600030101010101" pitchFamily="2" charset="-122"/>
                <a:cs typeface="Times New Roman" panose="02020603050405020304" pitchFamily="18" charset="0"/>
              </a:rPr>
              <a:t>：</a:t>
            </a:r>
            <a:r>
              <a:rPr kumimoji="1" lang="zh-CN" altLang="en-US" sz="2400">
                <a:latin typeface="宋体" panose="02010600030101010101" pitchFamily="2" charset="-122"/>
                <a:cs typeface="Times New Roman" panose="02020603050405020304" pitchFamily="18" charset="0"/>
              </a:rPr>
              <a:t>变量</a:t>
            </a:r>
            <a:r>
              <a:rPr kumimoji="1" lang="en-US" altLang="zh-CN" sz="2400">
                <a:latin typeface="宋体" panose="02010600030101010101" pitchFamily="2" charset="-122"/>
                <a:cs typeface="Times New Roman" panose="02020603050405020304" pitchFamily="18" charset="0"/>
              </a:rPr>
              <a:t>A</a:t>
            </a:r>
            <a:r>
              <a:rPr kumimoji="1" lang="zh-CN" altLang="en-US" sz="2400">
                <a:latin typeface="宋体" panose="02010600030101010101" pitchFamily="2" charset="-122"/>
                <a:cs typeface="Times New Roman" panose="02020603050405020304" pitchFamily="18" charset="0"/>
              </a:rPr>
              <a:t>、</a:t>
            </a:r>
            <a:r>
              <a:rPr kumimoji="1" lang="en-US" altLang="zh-CN" sz="2400">
                <a:latin typeface="宋体" panose="02010600030101010101" pitchFamily="2" charset="-122"/>
                <a:cs typeface="Times New Roman" panose="02020603050405020304" pitchFamily="18" charset="0"/>
              </a:rPr>
              <a:t>B</a:t>
            </a:r>
            <a:r>
              <a:rPr kumimoji="1" lang="zh-CN" altLang="en-US" sz="2400">
                <a:latin typeface="宋体" panose="02010600030101010101" pitchFamily="2" charset="-122"/>
                <a:cs typeface="Times New Roman" panose="02020603050405020304" pitchFamily="18" charset="0"/>
              </a:rPr>
              <a:t>取值相同，</a:t>
            </a:r>
            <a:r>
              <a:rPr kumimoji="1" lang="en-US" altLang="zh-CN" sz="2400">
                <a:latin typeface="宋体" panose="02010600030101010101" pitchFamily="2" charset="-122"/>
                <a:cs typeface="Times New Roman" panose="02020603050405020304" pitchFamily="18" charset="0"/>
              </a:rPr>
              <a:t>F</a:t>
            </a:r>
            <a:r>
              <a:rPr kumimoji="1" lang="zh-CN" altLang="en-US" sz="2400">
                <a:latin typeface="宋体" panose="02010600030101010101" pitchFamily="2" charset="-122"/>
                <a:cs typeface="Times New Roman" panose="02020603050405020304" pitchFamily="18" charset="0"/>
              </a:rPr>
              <a:t>为</a:t>
            </a:r>
            <a:r>
              <a:rPr kumimoji="1" lang="en-US" altLang="zh-CN" sz="2400">
                <a:latin typeface="宋体" panose="02010600030101010101" pitchFamily="2" charset="-122"/>
                <a:cs typeface="Times New Roman" panose="02020603050405020304" pitchFamily="18" charset="0"/>
              </a:rPr>
              <a:t>1</a:t>
            </a:r>
            <a:r>
              <a:rPr kumimoji="1" lang="zh-CN" altLang="en-US" sz="2400">
                <a:latin typeface="宋体" panose="02010600030101010101" pitchFamily="2" charset="-122"/>
                <a:cs typeface="Times New Roman" panose="02020603050405020304" pitchFamily="18" charset="0"/>
              </a:rPr>
              <a:t>；变量</a:t>
            </a:r>
            <a:r>
              <a:rPr kumimoji="1" lang="en-US" altLang="zh-CN" sz="2400">
                <a:latin typeface="宋体" panose="02010600030101010101" pitchFamily="2" charset="-122"/>
                <a:cs typeface="Times New Roman" panose="02020603050405020304" pitchFamily="18" charset="0"/>
              </a:rPr>
              <a:t>A</a:t>
            </a:r>
            <a:r>
              <a:rPr kumimoji="1" lang="zh-CN" altLang="en-US" sz="2400">
                <a:latin typeface="宋体" panose="02010600030101010101" pitchFamily="2" charset="-122"/>
                <a:cs typeface="Times New Roman" panose="02020603050405020304" pitchFamily="18" charset="0"/>
              </a:rPr>
              <a:t>、</a:t>
            </a:r>
            <a:r>
              <a:rPr kumimoji="1" lang="en-US" altLang="zh-CN" sz="2400">
                <a:latin typeface="宋体" panose="02010600030101010101" pitchFamily="2" charset="-122"/>
                <a:cs typeface="Times New Roman" panose="02020603050405020304" pitchFamily="18" charset="0"/>
              </a:rPr>
              <a:t>B</a:t>
            </a:r>
            <a:r>
              <a:rPr kumimoji="1" lang="zh-CN" altLang="en-US" sz="2400">
                <a:latin typeface="宋体" panose="02010600030101010101" pitchFamily="2" charset="-122"/>
                <a:cs typeface="Times New Roman" panose="02020603050405020304" pitchFamily="18" charset="0"/>
              </a:rPr>
              <a:t>取值相异，</a:t>
            </a:r>
            <a:r>
              <a:rPr kumimoji="1" lang="en-US" altLang="zh-CN" sz="2400">
                <a:latin typeface="宋体" panose="02010600030101010101" pitchFamily="2" charset="-122"/>
                <a:cs typeface="Times New Roman" panose="02020603050405020304" pitchFamily="18" charset="0"/>
              </a:rPr>
              <a:t>F</a:t>
            </a:r>
            <a:r>
              <a:rPr kumimoji="1" lang="zh-CN" altLang="en-US" sz="2400">
                <a:latin typeface="宋体" panose="02010600030101010101" pitchFamily="2" charset="-122"/>
                <a:cs typeface="Times New Roman" panose="02020603050405020304" pitchFamily="18" charset="0"/>
              </a:rPr>
              <a:t>为</a:t>
            </a:r>
            <a:r>
              <a:rPr kumimoji="1" lang="en-US" altLang="zh-CN" sz="2400">
                <a:latin typeface="宋体" panose="02010600030101010101" pitchFamily="2" charset="-122"/>
                <a:cs typeface="Times New Roman" panose="02020603050405020304" pitchFamily="18" charset="0"/>
              </a:rPr>
              <a:t>0</a:t>
            </a:r>
            <a:r>
              <a:rPr kumimoji="1" lang="zh-CN" altLang="en-US" sz="2400">
                <a:latin typeface="宋体" panose="02010600030101010101" pitchFamily="2" charset="-122"/>
                <a:cs typeface="Times New Roman" panose="02020603050405020304" pitchFamily="18" charset="0"/>
              </a:rPr>
              <a:t>。</a:t>
            </a:r>
          </a:p>
          <a:p>
            <a:pPr algn="just" eaLnBrk="1" hangingPunct="1">
              <a:spcBef>
                <a:spcPct val="50000"/>
              </a:spcBef>
            </a:pPr>
            <a:r>
              <a:rPr kumimoji="1" lang="zh-CN" altLang="en-US" sz="2400">
                <a:latin typeface="宋体" panose="02010600030101010101" pitchFamily="2" charset="-122"/>
                <a:cs typeface="Times New Roman" panose="02020603050405020304" pitchFamily="18" charset="0"/>
              </a:rPr>
              <a:t>　　实现同或运算的逻辑门称为</a:t>
            </a:r>
            <a:r>
              <a:rPr kumimoji="1" lang="zh-CN" altLang="en-US" sz="2400" b="1">
                <a:solidFill>
                  <a:srgbClr val="CC3300"/>
                </a:solidFill>
                <a:latin typeface="Times New Roman" panose="02020603050405020304" pitchFamily="18" charset="0"/>
                <a:cs typeface="Times New Roman" panose="02020603050405020304" pitchFamily="18" charset="0"/>
              </a:rPr>
              <a:t>“</a:t>
            </a:r>
            <a:r>
              <a:rPr kumimoji="1" lang="zh-CN" altLang="en-US" sz="2400" b="1">
                <a:solidFill>
                  <a:srgbClr val="CC3300"/>
                </a:solidFill>
                <a:latin typeface="宋体" panose="02010600030101010101" pitchFamily="2" charset="-122"/>
                <a:cs typeface="Times New Roman" panose="02020603050405020304" pitchFamily="18" charset="0"/>
              </a:rPr>
              <a:t>同或门</a:t>
            </a:r>
            <a:r>
              <a:rPr kumimoji="1" lang="zh-CN" altLang="en-US" sz="2400" b="1">
                <a:solidFill>
                  <a:srgbClr val="CC3300"/>
                </a:solidFill>
                <a:latin typeface="Times New Roman" panose="02020603050405020304" pitchFamily="18" charset="0"/>
                <a:cs typeface="Times New Roman" panose="02020603050405020304" pitchFamily="18" charset="0"/>
              </a:rPr>
              <a:t>”</a:t>
            </a:r>
            <a:r>
              <a:rPr kumimoji="1" lang="zh-CN" altLang="en-US" sz="2400" b="1">
                <a:solidFill>
                  <a:srgbClr val="CC3300"/>
                </a:solidFill>
                <a:latin typeface="宋体" panose="02010600030101010101" pitchFamily="2" charset="-122"/>
                <a:cs typeface="Times New Roman" panose="02020603050405020304" pitchFamily="18" charset="0"/>
              </a:rPr>
              <a:t> </a:t>
            </a:r>
            <a:r>
              <a:rPr kumimoji="1" lang="zh-CN" altLang="en-US" sz="2400">
                <a:solidFill>
                  <a:srgbClr val="CC3300"/>
                </a:solidFill>
                <a:latin typeface="宋体" panose="02010600030101010101" pitchFamily="2" charset="-122"/>
                <a:cs typeface="Times New Roman" panose="02020603050405020304" pitchFamily="18" charset="0"/>
              </a:rPr>
              <a:t>。</a:t>
            </a:r>
            <a:r>
              <a:rPr kumimoji="1" lang="zh-CN" altLang="en-US" sz="2400">
                <a:latin typeface="宋体" panose="02010600030101010101" pitchFamily="2" charset="-122"/>
              </a:rPr>
              <a:t> </a:t>
            </a:r>
          </a:p>
        </p:txBody>
      </p:sp>
      <p:grpSp>
        <p:nvGrpSpPr>
          <p:cNvPr id="40969" name="Group 9">
            <a:extLst>
              <a:ext uri="{FF2B5EF4-FFF2-40B4-BE49-F238E27FC236}">
                <a16:creationId xmlns:a16="http://schemas.microsoft.com/office/drawing/2014/main" id="{9D9FF426-7A13-4E32-914E-761A394844DE}"/>
              </a:ext>
            </a:extLst>
          </p:cNvPr>
          <p:cNvGrpSpPr>
            <a:grpSpLocks/>
          </p:cNvGrpSpPr>
          <p:nvPr/>
        </p:nvGrpSpPr>
        <p:grpSpPr bwMode="auto">
          <a:xfrm>
            <a:off x="611188" y="4079875"/>
            <a:ext cx="7924800" cy="1004888"/>
            <a:chOff x="480" y="2688"/>
            <a:chExt cx="4992" cy="633"/>
          </a:xfrm>
        </p:grpSpPr>
        <p:sp>
          <p:nvSpPr>
            <p:cNvPr id="41992" name="Text Box 10">
              <a:extLst>
                <a:ext uri="{FF2B5EF4-FFF2-40B4-BE49-F238E27FC236}">
                  <a16:creationId xmlns:a16="http://schemas.microsoft.com/office/drawing/2014/main" id="{A06A2D4A-EA9C-4ACB-8A0B-148EBACC1AB0}"/>
                </a:ext>
              </a:extLst>
            </p:cNvPr>
            <p:cNvSpPr txBox="1">
              <a:spLocks noChangeArrowheads="1"/>
            </p:cNvSpPr>
            <p:nvPr/>
          </p:nvSpPr>
          <p:spPr bwMode="auto">
            <a:xfrm>
              <a:off x="480" y="2688"/>
              <a:ext cx="4992"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1600" algn="l"/>
                </a:tabLst>
                <a:defRPr>
                  <a:solidFill>
                    <a:schemeClr val="tx1"/>
                  </a:solidFill>
                  <a:latin typeface="Arial" panose="020B0604020202020204" pitchFamily="34" charset="0"/>
                  <a:ea typeface="宋体" panose="02010600030101010101" pitchFamily="2" charset="-122"/>
                </a:defRPr>
              </a:lvl1pPr>
              <a:lvl2pPr marL="742950" indent="-285750">
                <a:tabLst>
                  <a:tab pos="101600" algn="l"/>
                </a:tabLst>
                <a:defRPr>
                  <a:solidFill>
                    <a:schemeClr val="tx1"/>
                  </a:solidFill>
                  <a:latin typeface="Arial" panose="020B0604020202020204" pitchFamily="34" charset="0"/>
                  <a:ea typeface="宋体" panose="02010600030101010101" pitchFamily="2" charset="-122"/>
                </a:defRPr>
              </a:lvl2pPr>
              <a:lvl3pPr marL="1143000" indent="-228600">
                <a:tabLst>
                  <a:tab pos="101600" algn="l"/>
                </a:tabLst>
                <a:defRPr>
                  <a:solidFill>
                    <a:schemeClr val="tx1"/>
                  </a:solidFill>
                  <a:latin typeface="Arial" panose="020B0604020202020204" pitchFamily="34" charset="0"/>
                  <a:ea typeface="宋体" panose="02010600030101010101" pitchFamily="2" charset="-122"/>
                </a:defRPr>
              </a:lvl3pPr>
              <a:lvl4pPr marL="1600200" indent="-228600">
                <a:tabLst>
                  <a:tab pos="101600" algn="l"/>
                </a:tabLst>
                <a:defRPr>
                  <a:solidFill>
                    <a:schemeClr val="tx1"/>
                  </a:solidFill>
                  <a:latin typeface="Arial" panose="020B0604020202020204" pitchFamily="34" charset="0"/>
                  <a:ea typeface="宋体" panose="02010600030101010101" pitchFamily="2" charset="-122"/>
                </a:defRPr>
              </a:lvl4pPr>
              <a:lvl5pPr marL="2057400" indent="-228600">
                <a:tabLst>
                  <a:tab pos="10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a:latin typeface="宋体" panose="02010600030101010101" pitchFamily="2" charset="-122"/>
                  <a:cs typeface="Times New Roman" panose="02020603050405020304" pitchFamily="18" charset="0"/>
                </a:rPr>
                <a:t>            F = A ⊙ B =    + AB</a:t>
              </a:r>
              <a:r>
                <a:rPr kumimoji="1" lang="en-US" altLang="zh-CN" sz="2400" b="1">
                  <a:latin typeface="宋体" panose="02010600030101010101" pitchFamily="2" charset="-122"/>
                  <a:cs typeface="Times New Roman" panose="02020603050405020304" pitchFamily="18" charset="0"/>
                </a:rPr>
                <a:t> </a:t>
              </a:r>
            </a:p>
            <a:p>
              <a:pPr algn="just" eaLnBrk="1" hangingPunct="1">
                <a:spcBef>
                  <a:spcPct val="50000"/>
                </a:spcBef>
              </a:pPr>
              <a:r>
                <a:rPr kumimoji="1" lang="zh-CN" altLang="en-US" sz="2400" b="1">
                  <a:latin typeface="宋体" panose="02010600030101010101" pitchFamily="2" charset="-122"/>
                  <a:cs typeface="Times New Roman" panose="02020603050405020304" pitchFamily="18" charset="0"/>
                </a:rPr>
                <a:t>　　</a:t>
              </a:r>
              <a:r>
                <a:rPr kumimoji="1" lang="zh-CN" altLang="en-US" sz="2400">
                  <a:latin typeface="宋体" panose="02010600030101010101" pitchFamily="2" charset="-122"/>
                  <a:cs typeface="Times New Roman" panose="02020603050405020304" pitchFamily="18" charset="0"/>
                </a:rPr>
                <a:t>式中，</a:t>
              </a:r>
              <a:r>
                <a:rPr kumimoji="1" lang="zh-CN" altLang="en-US" sz="2400">
                  <a:latin typeface="Times New Roman" panose="02020603050405020304" pitchFamily="18" charset="0"/>
                  <a:cs typeface="Times New Roman" panose="02020603050405020304" pitchFamily="18" charset="0"/>
                </a:rPr>
                <a:t>“</a:t>
              </a:r>
              <a:r>
                <a:rPr kumimoji="1" lang="zh-CN" altLang="en-US" sz="2400">
                  <a:latin typeface="宋体" panose="02010600030101010101" pitchFamily="2" charset="-122"/>
                  <a:cs typeface="Times New Roman" panose="02020603050405020304" pitchFamily="18" charset="0"/>
                </a:rPr>
                <a:t>⊙</a:t>
              </a:r>
              <a:r>
                <a:rPr kumimoji="1" lang="zh-CN" altLang="en-US" sz="2400">
                  <a:latin typeface="Times New Roman" panose="02020603050405020304" pitchFamily="18" charset="0"/>
                  <a:cs typeface="Times New Roman" panose="02020603050405020304" pitchFamily="18" charset="0"/>
                </a:rPr>
                <a:t>”</a:t>
              </a:r>
              <a:r>
                <a:rPr kumimoji="1" lang="zh-CN" altLang="en-US" sz="2400">
                  <a:latin typeface="宋体" panose="02010600030101010101" pitchFamily="2" charset="-122"/>
                  <a:cs typeface="Times New Roman" panose="02020603050405020304" pitchFamily="18" charset="0"/>
                </a:rPr>
                <a:t>为同或运算的运算符。 </a:t>
              </a:r>
            </a:p>
          </p:txBody>
        </p:sp>
        <p:graphicFrame>
          <p:nvGraphicFramePr>
            <p:cNvPr id="41993" name="Object 11">
              <a:extLst>
                <a:ext uri="{FF2B5EF4-FFF2-40B4-BE49-F238E27FC236}">
                  <a16:creationId xmlns:a16="http://schemas.microsoft.com/office/drawing/2014/main" id="{F7278D9A-2A61-41D5-8518-4B3970D372EC}"/>
                </a:ext>
              </a:extLst>
            </p:cNvPr>
            <p:cNvGraphicFramePr>
              <a:graphicFrameLocks noChangeAspect="1"/>
            </p:cNvGraphicFramePr>
            <p:nvPr/>
          </p:nvGraphicFramePr>
          <p:xfrm>
            <a:off x="2880" y="2688"/>
            <a:ext cx="352" cy="256"/>
          </p:xfrm>
          <a:graphic>
            <a:graphicData uri="http://schemas.openxmlformats.org/presentationml/2006/ole">
              <mc:AlternateContent xmlns:mc="http://schemas.openxmlformats.org/markup-compatibility/2006">
                <mc:Choice xmlns:v="urn:schemas-microsoft-com:vml" Requires="v">
                  <p:oleObj name="Equation" r:id="rId3" imgW="279279" imgH="203112" progId="Equation.3">
                    <p:embed/>
                  </p:oleObj>
                </mc:Choice>
                <mc:Fallback>
                  <p:oleObj name="Equation" r:id="rId3" imgW="279279" imgH="203112" progId="Equation.3">
                    <p:embed/>
                    <p:pic>
                      <p:nvPicPr>
                        <p:cNvPr id="0" name="Object 11"/>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880" y="2688"/>
                          <a:ext cx="35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0-#ppt_w/2"/>
                                          </p:val>
                                        </p:tav>
                                        <p:tav tm="100000">
                                          <p:val>
                                            <p:strVal val="#ppt_x"/>
                                          </p:val>
                                        </p:tav>
                                      </p:tavLst>
                                    </p:anim>
                                    <p:anim calcmode="lin" valueType="num">
                                      <p:cBhvr additive="base">
                                        <p:cTn id="8" dur="500" fill="hold"/>
                                        <p:tgtEl>
                                          <p:spTgt spid="4096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0963"/>
                                        </p:tgtEl>
                                        <p:attrNameLst>
                                          <p:attrName>style.visibility</p:attrName>
                                        </p:attrNameLst>
                                      </p:cBhvr>
                                      <p:to>
                                        <p:strVal val="visible"/>
                                      </p:to>
                                    </p:set>
                                    <p:animEffect transition="in" filter="checkerboard(across)">
                                      <p:cBhvr>
                                        <p:cTn id="13" dur="500"/>
                                        <p:tgtEl>
                                          <p:spTgt spid="4096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0966"/>
                                        </p:tgtEl>
                                        <p:attrNameLst>
                                          <p:attrName>style.visibility</p:attrName>
                                        </p:attrNameLst>
                                      </p:cBhvr>
                                      <p:to>
                                        <p:strVal val="visible"/>
                                      </p:to>
                                    </p:set>
                                    <p:anim calcmode="lin" valueType="num">
                                      <p:cBhvr additive="base">
                                        <p:cTn id="18" dur="500" fill="hold"/>
                                        <p:tgtEl>
                                          <p:spTgt spid="40966"/>
                                        </p:tgtEl>
                                        <p:attrNameLst>
                                          <p:attrName>ppt_x</p:attrName>
                                        </p:attrNameLst>
                                      </p:cBhvr>
                                      <p:tavLst>
                                        <p:tav tm="0">
                                          <p:val>
                                            <p:strVal val="0-#ppt_w/2"/>
                                          </p:val>
                                        </p:tav>
                                        <p:tav tm="100000">
                                          <p:val>
                                            <p:strVal val="#ppt_x"/>
                                          </p:val>
                                        </p:tav>
                                      </p:tavLst>
                                    </p:anim>
                                    <p:anim calcmode="lin" valueType="num">
                                      <p:cBhvr additive="base">
                                        <p:cTn id="19" dur="500" fill="hold"/>
                                        <p:tgtEl>
                                          <p:spTgt spid="4096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0967"/>
                                        </p:tgtEl>
                                        <p:attrNameLst>
                                          <p:attrName>style.visibility</p:attrName>
                                        </p:attrNameLst>
                                      </p:cBhvr>
                                      <p:to>
                                        <p:strVal val="visible"/>
                                      </p:to>
                                    </p:set>
                                    <p:anim calcmode="lin" valueType="num">
                                      <p:cBhvr additive="base">
                                        <p:cTn id="24" dur="500" fill="hold"/>
                                        <p:tgtEl>
                                          <p:spTgt spid="40967"/>
                                        </p:tgtEl>
                                        <p:attrNameLst>
                                          <p:attrName>ppt_x</p:attrName>
                                        </p:attrNameLst>
                                      </p:cBhvr>
                                      <p:tavLst>
                                        <p:tav tm="0">
                                          <p:val>
                                            <p:strVal val="0-#ppt_w/2"/>
                                          </p:val>
                                        </p:tav>
                                        <p:tav tm="100000">
                                          <p:val>
                                            <p:strVal val="#ppt_x"/>
                                          </p:val>
                                        </p:tav>
                                      </p:tavLst>
                                    </p:anim>
                                    <p:anim calcmode="lin" valueType="num">
                                      <p:cBhvr additive="base">
                                        <p:cTn id="25" dur="500" fill="hold"/>
                                        <p:tgtEl>
                                          <p:spTgt spid="40967"/>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40969"/>
                                        </p:tgtEl>
                                        <p:attrNameLst>
                                          <p:attrName>style.visibility</p:attrName>
                                        </p:attrNameLst>
                                      </p:cBhvr>
                                      <p:to>
                                        <p:strVal val="visible"/>
                                      </p:to>
                                    </p:set>
                                    <p:anim calcmode="lin" valueType="num">
                                      <p:cBhvr additive="base">
                                        <p:cTn id="30" dur="500" fill="hold"/>
                                        <p:tgtEl>
                                          <p:spTgt spid="40969"/>
                                        </p:tgtEl>
                                        <p:attrNameLst>
                                          <p:attrName>ppt_x</p:attrName>
                                        </p:attrNameLst>
                                      </p:cBhvr>
                                      <p:tavLst>
                                        <p:tav tm="0">
                                          <p:val>
                                            <p:strVal val="#ppt_x"/>
                                          </p:val>
                                        </p:tav>
                                        <p:tav tm="100000">
                                          <p:val>
                                            <p:strVal val="#ppt_x"/>
                                          </p:val>
                                        </p:tav>
                                      </p:tavLst>
                                    </p:anim>
                                    <p:anim calcmode="lin" valueType="num">
                                      <p:cBhvr additive="base">
                                        <p:cTn id="31" dur="500" fill="hold"/>
                                        <p:tgtEl>
                                          <p:spTgt spid="40969"/>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40968"/>
                                        </p:tgtEl>
                                        <p:attrNameLst>
                                          <p:attrName>style.visibility</p:attrName>
                                        </p:attrNameLst>
                                      </p:cBhvr>
                                      <p:to>
                                        <p:strVal val="visible"/>
                                      </p:to>
                                    </p:set>
                                    <p:anim calcmode="lin" valueType="num">
                                      <p:cBhvr additive="base">
                                        <p:cTn id="36" dur="500" fill="hold"/>
                                        <p:tgtEl>
                                          <p:spTgt spid="40968"/>
                                        </p:tgtEl>
                                        <p:attrNameLst>
                                          <p:attrName>ppt_x</p:attrName>
                                        </p:attrNameLst>
                                      </p:cBhvr>
                                      <p:tavLst>
                                        <p:tav tm="0">
                                          <p:val>
                                            <p:strVal val="0-#ppt_w/2"/>
                                          </p:val>
                                        </p:tav>
                                        <p:tav tm="100000">
                                          <p:val>
                                            <p:strVal val="#ppt_x"/>
                                          </p:val>
                                        </p:tav>
                                      </p:tavLst>
                                    </p:anim>
                                    <p:anim calcmode="lin" valueType="num">
                                      <p:cBhvr additive="base">
                                        <p:cTn id="37" dur="500" fill="hold"/>
                                        <p:tgtEl>
                                          <p:spTgt spid="409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utoUpdateAnimBg="0"/>
      <p:bldP spid="40964" grpId="0" autoUpdateAnimBg="0"/>
      <p:bldP spid="40966" grpId="0" autoUpdateAnimBg="0"/>
      <p:bldP spid="40967" grpId="0" autoUpdateAnimBg="0"/>
      <p:bldP spid="4096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E8FE7853-A9EB-4ACD-B8ED-09E313E6CE81}"/>
              </a:ext>
            </a:extLst>
          </p:cNvPr>
          <p:cNvSpPr>
            <a:spLocks noChangeArrowheads="1"/>
          </p:cNvSpPr>
          <p:nvPr/>
        </p:nvSpPr>
        <p:spPr bwMode="auto">
          <a:xfrm>
            <a:off x="539750" y="1524000"/>
            <a:ext cx="8280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a:latin typeface="宋体" panose="02010600030101010101" pitchFamily="2" charset="-122"/>
              </a:rPr>
              <a:t>   </a:t>
            </a:r>
            <a:r>
              <a:rPr kumimoji="1" lang="zh-CN" altLang="en-US" sz="2400">
                <a:latin typeface="宋体" panose="02010600030101010101" pitchFamily="2" charset="-122"/>
              </a:rPr>
              <a:t>逻辑代数</a:t>
            </a:r>
            <a:r>
              <a:rPr kumimoji="1" lang="en-US" altLang="zh-CN" sz="2400">
                <a:latin typeface="宋体" panose="02010600030101010101" pitchFamily="2" charset="-122"/>
              </a:rPr>
              <a:t>L</a:t>
            </a:r>
            <a:r>
              <a:rPr kumimoji="1" lang="zh-CN" altLang="en-US" sz="2400">
                <a:latin typeface="宋体" panose="02010600030101010101" pitchFamily="2" charset="-122"/>
              </a:rPr>
              <a:t>是一个封闭的代数系统，它由一个逻辑变量集</a:t>
            </a:r>
            <a:r>
              <a:rPr kumimoji="1" lang="en-US" altLang="zh-CN" sz="2400">
                <a:latin typeface="宋体" panose="02010600030101010101" pitchFamily="2" charset="-122"/>
              </a:rPr>
              <a:t>K</a:t>
            </a:r>
            <a:r>
              <a:rPr kumimoji="1" lang="zh-CN" altLang="en-US" sz="2400">
                <a:latin typeface="宋体" panose="02010600030101010101" pitchFamily="2" charset="-122"/>
              </a:rPr>
              <a:t>，常量</a:t>
            </a:r>
            <a:r>
              <a:rPr kumimoji="1" lang="en-US" altLang="zh-CN" sz="2400">
                <a:latin typeface="宋体" panose="02010600030101010101" pitchFamily="2" charset="-122"/>
              </a:rPr>
              <a:t>0</a:t>
            </a:r>
            <a:r>
              <a:rPr kumimoji="1" lang="zh-CN" altLang="en-US" sz="2400">
                <a:latin typeface="宋体" panose="02010600030101010101" pitchFamily="2" charset="-122"/>
              </a:rPr>
              <a:t>和</a:t>
            </a:r>
            <a:r>
              <a:rPr kumimoji="1" lang="en-US" altLang="zh-CN" sz="2400">
                <a:latin typeface="宋体" panose="02010600030101010101" pitchFamily="2" charset="-122"/>
              </a:rPr>
              <a:t>1</a:t>
            </a:r>
            <a:r>
              <a:rPr kumimoji="1" lang="zh-CN" altLang="en-US" sz="2400">
                <a:latin typeface="宋体" panose="02010600030101010101" pitchFamily="2" charset="-122"/>
              </a:rPr>
              <a:t>以及</a:t>
            </a:r>
            <a:r>
              <a:rPr kumimoji="1" lang="zh-CN" altLang="en-US" sz="2400">
                <a:latin typeface="Times New Roman" panose="02020603050405020304" pitchFamily="18" charset="0"/>
              </a:rPr>
              <a:t>“</a:t>
            </a:r>
            <a:r>
              <a:rPr kumimoji="1" lang="zh-CN" altLang="en-US" sz="2400">
                <a:latin typeface="宋体" panose="02010600030101010101" pitchFamily="2" charset="-122"/>
              </a:rPr>
              <a:t>或</a:t>
            </a:r>
            <a:r>
              <a:rPr kumimoji="1" lang="zh-CN" altLang="en-US" sz="2400">
                <a:latin typeface="Times New Roman" panose="02020603050405020304" pitchFamily="18" charset="0"/>
              </a:rPr>
              <a:t>”</a:t>
            </a:r>
            <a:r>
              <a:rPr kumimoji="1" lang="zh-CN" altLang="en-US" sz="2400">
                <a:latin typeface="宋体" panose="02010600030101010101" pitchFamily="2" charset="-122"/>
              </a:rPr>
              <a:t>、</a:t>
            </a:r>
            <a:r>
              <a:rPr kumimoji="1" lang="zh-CN" altLang="en-US" sz="2400">
                <a:latin typeface="Times New Roman" panose="02020603050405020304" pitchFamily="18" charset="0"/>
              </a:rPr>
              <a:t>“</a:t>
            </a:r>
            <a:r>
              <a:rPr kumimoji="1" lang="zh-CN" altLang="en-US" sz="2400">
                <a:latin typeface="宋体" panose="02010600030101010101" pitchFamily="2" charset="-122"/>
              </a:rPr>
              <a:t>与</a:t>
            </a:r>
            <a:r>
              <a:rPr kumimoji="1" lang="zh-CN" altLang="en-US" sz="2400">
                <a:latin typeface="Times New Roman" panose="02020603050405020304" pitchFamily="18" charset="0"/>
              </a:rPr>
              <a:t>”</a:t>
            </a:r>
            <a:r>
              <a:rPr kumimoji="1" lang="zh-CN" altLang="en-US" sz="2400">
                <a:latin typeface="宋体" panose="02010600030101010101" pitchFamily="2" charset="-122"/>
              </a:rPr>
              <a:t>、</a:t>
            </a:r>
            <a:r>
              <a:rPr kumimoji="1" lang="zh-CN" altLang="en-US" sz="2400">
                <a:latin typeface="Times New Roman" panose="02020603050405020304" pitchFamily="18" charset="0"/>
              </a:rPr>
              <a:t>“</a:t>
            </a:r>
            <a:r>
              <a:rPr kumimoji="1" lang="zh-CN" altLang="en-US" sz="2400">
                <a:latin typeface="宋体" panose="02010600030101010101" pitchFamily="2" charset="-122"/>
              </a:rPr>
              <a:t>非</a:t>
            </a:r>
            <a:r>
              <a:rPr kumimoji="1" lang="zh-CN" altLang="en-US" sz="2400">
                <a:latin typeface="Times New Roman" panose="02020603050405020304" pitchFamily="18" charset="0"/>
              </a:rPr>
              <a:t>”</a:t>
            </a:r>
            <a:r>
              <a:rPr kumimoji="1" lang="zh-CN" altLang="en-US" sz="2400">
                <a:latin typeface="宋体" panose="02010600030101010101" pitchFamily="2" charset="-122"/>
              </a:rPr>
              <a:t>三种基本运算所构成，记为</a:t>
            </a:r>
            <a:r>
              <a:rPr lang="en-US" altLang="zh-CN" sz="2400" b="1">
                <a:solidFill>
                  <a:srgbClr val="A60000"/>
                </a:solidFill>
                <a:latin typeface="宋体" panose="02010600030101010101" pitchFamily="2" charset="-122"/>
              </a:rPr>
              <a:t>L={K,+,</a:t>
            </a:r>
            <a:r>
              <a:rPr lang="en-US" altLang="zh-CN" sz="2400" b="1">
                <a:solidFill>
                  <a:srgbClr val="A60000"/>
                </a:solidFill>
              </a:rPr>
              <a:t>·</a:t>
            </a:r>
            <a:r>
              <a:rPr lang="en-US" altLang="zh-CN" sz="2400" b="1">
                <a:solidFill>
                  <a:srgbClr val="A60000"/>
                </a:solidFill>
                <a:latin typeface="宋体" panose="02010600030101010101" pitchFamily="2" charset="-122"/>
              </a:rPr>
              <a:t>,-,0,1}</a:t>
            </a:r>
            <a:r>
              <a:rPr lang="zh-CN" altLang="en-US" sz="2400" b="1">
                <a:solidFill>
                  <a:srgbClr val="A60000"/>
                </a:solidFill>
                <a:latin typeface="宋体" panose="02010600030101010101" pitchFamily="2" charset="-122"/>
              </a:rPr>
              <a:t>。</a:t>
            </a:r>
            <a:r>
              <a:rPr kumimoji="1" lang="zh-CN" altLang="en-US" sz="2400">
                <a:latin typeface="宋体" panose="02010600030101010101" pitchFamily="2" charset="-122"/>
              </a:rPr>
              <a:t>该系统应满足下列公理。</a:t>
            </a:r>
          </a:p>
        </p:txBody>
      </p:sp>
      <p:sp>
        <p:nvSpPr>
          <p:cNvPr id="6148" name="Text Box 4">
            <a:extLst>
              <a:ext uri="{FF2B5EF4-FFF2-40B4-BE49-F238E27FC236}">
                <a16:creationId xmlns:a16="http://schemas.microsoft.com/office/drawing/2014/main" id="{468A13DA-1A84-4E27-B291-965F98FE1A5E}"/>
              </a:ext>
            </a:extLst>
          </p:cNvPr>
          <p:cNvSpPr txBox="1">
            <a:spLocks noChangeArrowheads="1"/>
          </p:cNvSpPr>
          <p:nvPr/>
        </p:nvSpPr>
        <p:spPr bwMode="auto">
          <a:xfrm>
            <a:off x="1828800" y="800100"/>
            <a:ext cx="541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latin typeface="宋体" panose="02010600030101010101" pitchFamily="2" charset="-122"/>
              </a:rPr>
              <a:t>  </a:t>
            </a:r>
            <a:r>
              <a:rPr kumimoji="1" lang="en-US" altLang="zh-CN" sz="2800" b="1">
                <a:solidFill>
                  <a:srgbClr val="CC3300"/>
                </a:solidFill>
                <a:latin typeface="宋体" panose="02010600030101010101" pitchFamily="2" charset="-122"/>
              </a:rPr>
              <a:t>2.1  </a:t>
            </a:r>
            <a:r>
              <a:rPr kumimoji="1" lang="zh-CN" altLang="en-US" sz="2800" b="1">
                <a:solidFill>
                  <a:srgbClr val="CC3300"/>
                </a:solidFill>
                <a:latin typeface="宋体" panose="02010600030101010101" pitchFamily="2" charset="-122"/>
              </a:rPr>
              <a:t>逻辑代数的基本概念</a:t>
            </a:r>
          </a:p>
        </p:txBody>
      </p:sp>
      <p:sp>
        <p:nvSpPr>
          <p:cNvPr id="6149" name="Text Box 5">
            <a:extLst>
              <a:ext uri="{FF2B5EF4-FFF2-40B4-BE49-F238E27FC236}">
                <a16:creationId xmlns:a16="http://schemas.microsoft.com/office/drawing/2014/main" id="{00996F1B-DD49-4D75-B7B2-62DD6EC459C5}"/>
              </a:ext>
            </a:extLst>
          </p:cNvPr>
          <p:cNvSpPr txBox="1">
            <a:spLocks noChangeArrowheads="1"/>
          </p:cNvSpPr>
          <p:nvPr/>
        </p:nvSpPr>
        <p:spPr bwMode="auto">
          <a:xfrm>
            <a:off x="914400" y="2933700"/>
            <a:ext cx="64389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a:solidFill>
                  <a:srgbClr val="A60000"/>
                </a:solidFill>
                <a:latin typeface="宋体" panose="02010600030101010101" pitchFamily="2" charset="-122"/>
              </a:rPr>
              <a:t>公 理 </a:t>
            </a:r>
            <a:r>
              <a:rPr lang="en-US" altLang="zh-CN" sz="2400" b="1">
                <a:solidFill>
                  <a:srgbClr val="A60000"/>
                </a:solidFill>
                <a:latin typeface="宋体" panose="02010600030101010101" pitchFamily="2" charset="-122"/>
              </a:rPr>
              <a:t>1    </a:t>
            </a:r>
            <a:r>
              <a:rPr lang="zh-CN" altLang="en-US" sz="2400" b="1">
                <a:solidFill>
                  <a:srgbClr val="A60000"/>
                </a:solidFill>
                <a:latin typeface="宋体" panose="02010600030101010101" pitchFamily="2" charset="-122"/>
              </a:rPr>
              <a:t>交 换 律</a:t>
            </a:r>
          </a:p>
          <a:p>
            <a:pPr eaLnBrk="1" hangingPunct="1">
              <a:spcBef>
                <a:spcPct val="20000"/>
              </a:spcBef>
            </a:pPr>
            <a:r>
              <a:rPr kumimoji="1" lang="zh-CN" altLang="en-US" sz="2400" b="1">
                <a:latin typeface="Times New Roman" panose="02020603050405020304" pitchFamily="18" charset="0"/>
              </a:rPr>
              <a:t>　　　对于任意逻辑变量</a:t>
            </a:r>
            <a:r>
              <a:rPr kumimoji="1" lang="en-US" altLang="zh-CN" sz="2400" b="1">
                <a:latin typeface="Times New Roman" panose="02020603050405020304" pitchFamily="18" charset="0"/>
              </a:rPr>
              <a:t>A</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B</a:t>
            </a:r>
            <a:r>
              <a:rPr kumimoji="1" lang="zh-CN" altLang="en-US" sz="2400" b="1">
                <a:latin typeface="Times New Roman" panose="02020603050405020304" pitchFamily="18" charset="0"/>
              </a:rPr>
              <a:t>，有</a:t>
            </a:r>
          </a:p>
          <a:p>
            <a:pPr eaLnBrk="1" hangingPunct="1">
              <a:spcBef>
                <a:spcPct val="20000"/>
              </a:spcBef>
            </a:pPr>
            <a:r>
              <a:rPr kumimoji="1" lang="zh-CN" altLang="en-US" sz="2400" b="1">
                <a:latin typeface="Times New Roman" panose="02020603050405020304" pitchFamily="18" charset="0"/>
              </a:rPr>
              <a:t>　　　</a:t>
            </a:r>
            <a:r>
              <a:rPr kumimoji="1" lang="en-US" altLang="zh-CN" sz="2400" b="1">
                <a:solidFill>
                  <a:schemeClr val="accent2"/>
                </a:solidFill>
                <a:latin typeface="Times New Roman" panose="02020603050405020304" pitchFamily="18" charset="0"/>
              </a:rPr>
              <a:t>A + B = B + A</a:t>
            </a:r>
            <a:r>
              <a:rPr kumimoji="1" lang="zh-CN" altLang="en-US" sz="2400" b="1">
                <a:solidFill>
                  <a:schemeClr val="accent2"/>
                </a:solidFill>
                <a:latin typeface="Times New Roman" panose="02020603050405020304" pitchFamily="18" charset="0"/>
              </a:rPr>
              <a:t>　；　</a:t>
            </a:r>
            <a:r>
              <a:rPr kumimoji="1" lang="en-US" altLang="zh-CN" sz="2400" b="1">
                <a:solidFill>
                  <a:schemeClr val="accent2"/>
                </a:solidFill>
                <a:latin typeface="Times New Roman" panose="02020603050405020304" pitchFamily="18" charset="0"/>
              </a:rPr>
              <a:t>A·B = B ·A</a:t>
            </a:r>
          </a:p>
        </p:txBody>
      </p:sp>
      <p:sp>
        <p:nvSpPr>
          <p:cNvPr id="6153" name="Text Box 9">
            <a:extLst>
              <a:ext uri="{FF2B5EF4-FFF2-40B4-BE49-F238E27FC236}">
                <a16:creationId xmlns:a16="http://schemas.microsoft.com/office/drawing/2014/main" id="{272F9013-B53F-47A8-8F89-F2846575DD0D}"/>
              </a:ext>
            </a:extLst>
          </p:cNvPr>
          <p:cNvSpPr txBox="1">
            <a:spLocks noChangeArrowheads="1"/>
          </p:cNvSpPr>
          <p:nvPr/>
        </p:nvSpPr>
        <p:spPr bwMode="auto">
          <a:xfrm>
            <a:off x="869950" y="4386263"/>
            <a:ext cx="69342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a:solidFill>
                  <a:srgbClr val="A60000"/>
                </a:solidFill>
                <a:latin typeface="宋体" panose="02010600030101010101" pitchFamily="2" charset="-122"/>
              </a:rPr>
              <a:t>公 理 </a:t>
            </a:r>
            <a:r>
              <a:rPr lang="en-US" altLang="zh-CN" sz="2400" b="1">
                <a:solidFill>
                  <a:srgbClr val="A60000"/>
                </a:solidFill>
                <a:latin typeface="宋体" panose="02010600030101010101" pitchFamily="2" charset="-122"/>
              </a:rPr>
              <a:t>2    </a:t>
            </a:r>
            <a:r>
              <a:rPr lang="zh-CN" altLang="en-US" sz="2400" b="1">
                <a:solidFill>
                  <a:srgbClr val="A60000"/>
                </a:solidFill>
                <a:latin typeface="宋体" panose="02010600030101010101" pitchFamily="2" charset="-122"/>
              </a:rPr>
              <a:t>结 合 律</a:t>
            </a:r>
          </a:p>
          <a:p>
            <a:pPr eaLnBrk="1" hangingPunct="1">
              <a:spcBef>
                <a:spcPct val="20000"/>
              </a:spcBef>
            </a:pPr>
            <a:r>
              <a:rPr lang="zh-CN" altLang="en-US" sz="2400" b="1">
                <a:solidFill>
                  <a:srgbClr val="A60000"/>
                </a:solidFill>
                <a:latin typeface="宋体" panose="02010600030101010101" pitchFamily="2" charset="-122"/>
              </a:rPr>
              <a:t>　　　</a:t>
            </a:r>
            <a:r>
              <a:rPr lang="zh-CN" altLang="en-US" sz="2400" b="1">
                <a:latin typeface="宋体" panose="02010600030101010101" pitchFamily="2" charset="-122"/>
              </a:rPr>
              <a:t>对于任意的</a:t>
            </a:r>
            <a:r>
              <a:rPr kumimoji="1" lang="zh-CN" altLang="en-US" sz="2400" b="1">
                <a:latin typeface="Times New Roman" panose="02020603050405020304" pitchFamily="18" charset="0"/>
              </a:rPr>
              <a:t>逻辑变量</a:t>
            </a:r>
            <a:r>
              <a:rPr kumimoji="1" lang="en-US" altLang="zh-CN" sz="2400" b="1">
                <a:latin typeface="Times New Roman" panose="02020603050405020304" pitchFamily="18" charset="0"/>
              </a:rPr>
              <a:t>A</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B</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C</a:t>
            </a:r>
            <a:r>
              <a:rPr kumimoji="1" lang="zh-CN" altLang="en-US" sz="2400" b="1">
                <a:latin typeface="Times New Roman" panose="02020603050405020304" pitchFamily="18" charset="0"/>
              </a:rPr>
              <a:t>，有</a:t>
            </a:r>
          </a:p>
          <a:p>
            <a:pPr eaLnBrk="1" hangingPunct="1">
              <a:spcBef>
                <a:spcPct val="20000"/>
              </a:spcBef>
            </a:pPr>
            <a:r>
              <a:rPr kumimoji="1" lang="zh-CN" altLang="en-US" sz="2400" b="1">
                <a:latin typeface="Times New Roman" panose="02020603050405020304" pitchFamily="18" charset="0"/>
              </a:rPr>
              <a:t>　　　</a:t>
            </a:r>
            <a:r>
              <a:rPr kumimoji="1" lang="en-US" altLang="zh-CN" sz="2400" b="1">
                <a:solidFill>
                  <a:srgbClr val="0033CC"/>
                </a:solidFill>
                <a:latin typeface="宋体" panose="02010600030101010101" pitchFamily="2" charset="-122"/>
              </a:rPr>
              <a:t>(A + B) + C = A + ( B + C )</a:t>
            </a:r>
          </a:p>
          <a:p>
            <a:pPr eaLnBrk="1" hangingPunct="1">
              <a:spcBef>
                <a:spcPct val="20000"/>
              </a:spcBef>
            </a:pPr>
            <a:r>
              <a:rPr kumimoji="1" lang="zh-CN" altLang="en-US" sz="2400" b="1">
                <a:solidFill>
                  <a:srgbClr val="0033CC"/>
                </a:solidFill>
                <a:latin typeface="宋体" panose="02010600030101010101" pitchFamily="2" charset="-122"/>
              </a:rPr>
              <a:t>　　　</a:t>
            </a:r>
            <a:r>
              <a:rPr kumimoji="1" lang="en-US" altLang="zh-CN" sz="2400" b="1">
                <a:solidFill>
                  <a:srgbClr val="0033CC"/>
                </a:solidFill>
                <a:latin typeface="宋体" panose="02010600030101010101" pitchFamily="2" charset="-122"/>
              </a:rPr>
              <a:t>( A</a:t>
            </a:r>
            <a:r>
              <a:rPr kumimoji="1" lang="en-US" altLang="zh-CN" sz="2400" b="1">
                <a:solidFill>
                  <a:srgbClr val="0033CC"/>
                </a:solidFill>
                <a:latin typeface="Times New Roman" panose="02020603050405020304" pitchFamily="18" charset="0"/>
              </a:rPr>
              <a:t>·</a:t>
            </a:r>
            <a:r>
              <a:rPr kumimoji="1" lang="en-US" altLang="zh-CN" sz="2400" b="1">
                <a:solidFill>
                  <a:srgbClr val="0033CC"/>
                </a:solidFill>
                <a:latin typeface="宋体" panose="02010600030101010101" pitchFamily="2" charset="-122"/>
              </a:rPr>
              <a:t>B )</a:t>
            </a:r>
            <a:r>
              <a:rPr kumimoji="1" lang="en-US" altLang="zh-CN" sz="2400" b="1">
                <a:solidFill>
                  <a:srgbClr val="0033CC"/>
                </a:solidFill>
                <a:latin typeface="Times New Roman" panose="02020603050405020304" pitchFamily="18" charset="0"/>
              </a:rPr>
              <a:t>·</a:t>
            </a:r>
            <a:r>
              <a:rPr kumimoji="1" lang="en-US" altLang="zh-CN" sz="2400" b="1">
                <a:solidFill>
                  <a:srgbClr val="0033CC"/>
                </a:solidFill>
                <a:latin typeface="宋体" panose="02010600030101010101" pitchFamily="2" charset="-122"/>
              </a:rPr>
              <a:t> C = A</a:t>
            </a:r>
            <a:r>
              <a:rPr kumimoji="1" lang="en-US" altLang="zh-CN" sz="2400" b="1">
                <a:solidFill>
                  <a:srgbClr val="0033CC"/>
                </a:solidFill>
                <a:latin typeface="Times New Roman" panose="02020603050405020304" pitchFamily="18" charset="0"/>
              </a:rPr>
              <a:t>·</a:t>
            </a:r>
            <a:r>
              <a:rPr kumimoji="1" lang="en-US" altLang="zh-CN" sz="2400" b="1">
                <a:solidFill>
                  <a:srgbClr val="0033CC"/>
                </a:solidFill>
                <a:latin typeface="宋体" panose="02010600030101010101" pitchFamily="2" charset="-122"/>
              </a:rPr>
              <a:t>( B</a:t>
            </a:r>
            <a:r>
              <a:rPr kumimoji="1" lang="en-US" altLang="zh-CN" sz="2400" b="1">
                <a:solidFill>
                  <a:srgbClr val="0033CC"/>
                </a:solidFill>
                <a:latin typeface="Times New Roman" panose="02020603050405020304" pitchFamily="18" charset="0"/>
              </a:rPr>
              <a:t>·</a:t>
            </a:r>
            <a:r>
              <a:rPr kumimoji="1" lang="en-US" altLang="zh-CN" sz="2400" b="1">
                <a:solidFill>
                  <a:srgbClr val="0033CC"/>
                </a:solidFill>
                <a:latin typeface="宋体" panose="02010600030101010101" pitchFamily="2" charset="-122"/>
              </a:rPr>
              <a:t> C )</a:t>
            </a:r>
            <a:endParaRPr kumimoji="1" lang="en-US" altLang="zh-CN" sz="2400">
              <a:solidFill>
                <a:srgbClr val="0033CC"/>
              </a:solidFill>
              <a:latin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5" fill="hold" grpId="0" nodeType="click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checkerboard(down)">
                                      <p:cBhvr>
                                        <p:cTn id="11" dur="500"/>
                                        <p:tgtEl>
                                          <p:spTgt spid="6147"/>
                                        </p:tgtEl>
                                      </p:cBhvr>
                                    </p:animEffect>
                                  </p:childTnLst>
                                  <p:subTnLst>
                                    <p:audio>
                                      <p:cMediaNode>
                                        <p:cTn display="0" masterRel="sameClick">
                                          <p:stCondLst>
                                            <p:cond evt="begin" delay="0">
                                              <p:tn val="9"/>
                                            </p:cond>
                                          </p:stCondLst>
                                          <p:endCondLst>
                                            <p:cond evt="onStopAudio" delay="0">
                                              <p:tgtEl>
                                                <p:sldTgt/>
                                              </p:tgtEl>
                                            </p:cond>
                                          </p:endCondLst>
                                        </p:cTn>
                                        <p:tgtEl>
                                          <p:sndTgt r:embed="rId3" name="chimes.wav"/>
                                        </p:tgtEl>
                                      </p:cMediaNode>
                                    </p:audio>
                                  </p:sub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149"/>
                                        </p:tgtEl>
                                        <p:attrNameLst>
                                          <p:attrName>style.visibility</p:attrName>
                                        </p:attrNameLst>
                                      </p:cBhvr>
                                      <p:to>
                                        <p:strVal val="visible"/>
                                      </p:to>
                                    </p:set>
                                    <p:anim calcmode="lin" valueType="num">
                                      <p:cBhvr additive="base">
                                        <p:cTn id="16" dur="500" fill="hold"/>
                                        <p:tgtEl>
                                          <p:spTgt spid="6149"/>
                                        </p:tgtEl>
                                        <p:attrNameLst>
                                          <p:attrName>ppt_x</p:attrName>
                                        </p:attrNameLst>
                                      </p:cBhvr>
                                      <p:tavLst>
                                        <p:tav tm="0">
                                          <p:val>
                                            <p:strVal val="#ppt_x"/>
                                          </p:val>
                                        </p:tav>
                                        <p:tav tm="100000">
                                          <p:val>
                                            <p:strVal val="#ppt_x"/>
                                          </p:val>
                                        </p:tav>
                                      </p:tavLst>
                                    </p:anim>
                                    <p:anim calcmode="lin" valueType="num">
                                      <p:cBhvr additive="base">
                                        <p:cTn id="17"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153"/>
                                        </p:tgtEl>
                                        <p:attrNameLst>
                                          <p:attrName>style.visibility</p:attrName>
                                        </p:attrNameLst>
                                      </p:cBhvr>
                                      <p:to>
                                        <p:strVal val="visible"/>
                                      </p:to>
                                    </p:set>
                                    <p:anim calcmode="lin" valueType="num">
                                      <p:cBhvr additive="base">
                                        <p:cTn id="22" dur="500" fill="hold"/>
                                        <p:tgtEl>
                                          <p:spTgt spid="6153"/>
                                        </p:tgtEl>
                                        <p:attrNameLst>
                                          <p:attrName>ppt_x</p:attrName>
                                        </p:attrNameLst>
                                      </p:cBhvr>
                                      <p:tavLst>
                                        <p:tav tm="0">
                                          <p:val>
                                            <p:strVal val="#ppt_x"/>
                                          </p:val>
                                        </p:tav>
                                        <p:tav tm="100000">
                                          <p:val>
                                            <p:strVal val="#ppt_x"/>
                                          </p:val>
                                        </p:tav>
                                      </p:tavLst>
                                    </p:anim>
                                    <p:anim calcmode="lin" valueType="num">
                                      <p:cBhvr additive="base">
                                        <p:cTn id="23" dur="500" fill="hold"/>
                                        <p:tgtEl>
                                          <p:spTgt spid="6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utoUpdateAnimBg="0"/>
      <p:bldP spid="6148" grpId="0" autoUpdateAnimBg="0"/>
      <p:bldP spid="6149" grpId="0" autoUpdateAnimBg="0"/>
      <p:bldP spid="6153"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Text Box 3">
            <a:extLst>
              <a:ext uri="{FF2B5EF4-FFF2-40B4-BE49-F238E27FC236}">
                <a16:creationId xmlns:a16="http://schemas.microsoft.com/office/drawing/2014/main" id="{9FE1D87A-FC60-4C92-8257-1067CBE1501F}"/>
              </a:ext>
            </a:extLst>
          </p:cNvPr>
          <p:cNvSpPr txBox="1">
            <a:spLocks noChangeArrowheads="1"/>
          </p:cNvSpPr>
          <p:nvPr/>
        </p:nvSpPr>
        <p:spPr bwMode="auto">
          <a:xfrm>
            <a:off x="533400" y="777875"/>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0000"/>
                </a:solidFill>
                <a:latin typeface="宋体" panose="02010600030101010101" pitchFamily="2" charset="-122"/>
                <a:cs typeface="Times New Roman" panose="02020603050405020304" pitchFamily="18" charset="0"/>
              </a:rPr>
              <a:t>　　</a:t>
            </a:r>
            <a:r>
              <a:rPr kumimoji="1" lang="zh-CN" altLang="en-US" sz="2400" b="1">
                <a:solidFill>
                  <a:srgbClr val="CC3300"/>
                </a:solidFill>
                <a:latin typeface="宋体" panose="02010600030101010101" pitchFamily="2" charset="-122"/>
                <a:cs typeface="Times New Roman" panose="02020603050405020304" pitchFamily="18" charset="0"/>
              </a:rPr>
              <a:t>同或逻辑与异或逻辑的关系既互为相反，又互为对偶</a:t>
            </a:r>
            <a:r>
              <a:rPr kumimoji="1" lang="zh-CN" altLang="en-US" sz="2400" b="1">
                <a:solidFill>
                  <a:srgbClr val="CC3300"/>
                </a:solidFill>
                <a:latin typeface="宋体" panose="02010600030101010101" pitchFamily="2" charset="-122"/>
              </a:rPr>
              <a:t>。</a:t>
            </a:r>
            <a:r>
              <a:rPr kumimoji="1" lang="zh-CN" altLang="en-US" sz="2400">
                <a:latin typeface="宋体" panose="02010600030101010101" pitchFamily="2" charset="-122"/>
                <a:cs typeface="Times New Roman" panose="02020603050405020304" pitchFamily="18" charset="0"/>
              </a:rPr>
              <a:t>即有</a:t>
            </a:r>
            <a:r>
              <a:rPr kumimoji="1" lang="zh-CN" altLang="en-US" sz="2400">
                <a:latin typeface="宋体" panose="02010600030101010101" pitchFamily="2" charset="-122"/>
              </a:rPr>
              <a:t>：</a:t>
            </a:r>
          </a:p>
        </p:txBody>
      </p:sp>
      <p:sp>
        <p:nvSpPr>
          <p:cNvPr id="41988" name="Text Box 4">
            <a:extLst>
              <a:ext uri="{FF2B5EF4-FFF2-40B4-BE49-F238E27FC236}">
                <a16:creationId xmlns:a16="http://schemas.microsoft.com/office/drawing/2014/main" id="{AA65ADD7-83CD-427E-8F9D-1232722EB514}"/>
              </a:ext>
            </a:extLst>
          </p:cNvPr>
          <p:cNvSpPr txBox="1">
            <a:spLocks noChangeArrowheads="1"/>
          </p:cNvSpPr>
          <p:nvPr/>
        </p:nvSpPr>
        <p:spPr bwMode="auto">
          <a:xfrm>
            <a:off x="609600" y="5283200"/>
            <a:ext cx="800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rPr>
              <a:t>　　由于同或实际上是异或之非，所以实际应用中通常用异或门加非门实现同或运算。</a:t>
            </a:r>
            <a:r>
              <a:rPr kumimoji="1" lang="zh-CN" altLang="en-US" sz="2400">
                <a:latin typeface="宋体" panose="02010600030101010101" pitchFamily="2" charset="-122"/>
                <a:cs typeface="Times New Roman" panose="02020603050405020304" pitchFamily="18" charset="0"/>
              </a:rPr>
              <a:t> </a:t>
            </a:r>
          </a:p>
        </p:txBody>
      </p:sp>
      <p:sp>
        <p:nvSpPr>
          <p:cNvPr id="41990" name="Text Box 6">
            <a:extLst>
              <a:ext uri="{FF2B5EF4-FFF2-40B4-BE49-F238E27FC236}">
                <a16:creationId xmlns:a16="http://schemas.microsoft.com/office/drawing/2014/main" id="{AC536DF3-F2F6-4B15-869C-F4AD70901CA3}"/>
              </a:ext>
            </a:extLst>
          </p:cNvPr>
          <p:cNvSpPr txBox="1">
            <a:spLocks noChangeArrowheads="1"/>
          </p:cNvSpPr>
          <p:nvPr/>
        </p:nvSpPr>
        <p:spPr bwMode="auto">
          <a:xfrm>
            <a:off x="533400" y="3860800"/>
            <a:ext cx="8229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993300"/>
                </a:solidFill>
                <a:latin typeface="Times New Roman" panose="02020603050405020304" pitchFamily="18" charset="0"/>
              </a:rPr>
              <a:t>　　注意：</a:t>
            </a:r>
            <a:r>
              <a:rPr kumimoji="1" lang="zh-CN" altLang="en-US" sz="2400" b="1">
                <a:solidFill>
                  <a:srgbClr val="A60000"/>
                </a:solidFill>
                <a:latin typeface="Times New Roman" panose="02020603050405020304" pitchFamily="18" charset="0"/>
              </a:rPr>
              <a:t>当多个变量进行同或运算时，若有奇数个变量的值为</a:t>
            </a:r>
            <a:r>
              <a:rPr kumimoji="1" lang="en-US" altLang="zh-CN" sz="2400" b="1">
                <a:solidFill>
                  <a:srgbClr val="A60000"/>
                </a:solidFill>
                <a:latin typeface="Times New Roman" panose="02020603050405020304" pitchFamily="18" charset="0"/>
              </a:rPr>
              <a:t>0</a:t>
            </a:r>
            <a:r>
              <a:rPr kumimoji="1" lang="zh-CN" altLang="en-US" sz="2400" b="1">
                <a:solidFill>
                  <a:srgbClr val="A60000"/>
                </a:solidFill>
                <a:latin typeface="Times New Roman" panose="02020603050405020304" pitchFamily="18" charset="0"/>
              </a:rPr>
              <a:t>，则运算结果为</a:t>
            </a:r>
            <a:r>
              <a:rPr kumimoji="1" lang="en-US" altLang="zh-CN" sz="2400" b="1">
                <a:solidFill>
                  <a:srgbClr val="A60000"/>
                </a:solidFill>
                <a:latin typeface="Times New Roman" panose="02020603050405020304" pitchFamily="18" charset="0"/>
              </a:rPr>
              <a:t>0</a:t>
            </a:r>
            <a:r>
              <a:rPr kumimoji="1" lang="zh-CN" altLang="en-US" sz="2400" b="1">
                <a:solidFill>
                  <a:srgbClr val="A60000"/>
                </a:solidFill>
                <a:latin typeface="Times New Roman" panose="02020603050405020304" pitchFamily="18" charset="0"/>
              </a:rPr>
              <a:t>；反之，若有偶数个变量的值为</a:t>
            </a:r>
            <a:r>
              <a:rPr kumimoji="1" lang="en-US" altLang="zh-CN" sz="2400" b="1">
                <a:solidFill>
                  <a:srgbClr val="A60000"/>
                </a:solidFill>
                <a:latin typeface="Times New Roman" panose="02020603050405020304" pitchFamily="18" charset="0"/>
              </a:rPr>
              <a:t>0</a:t>
            </a:r>
            <a:r>
              <a:rPr kumimoji="1" lang="zh-CN" altLang="en-US" sz="2400" b="1">
                <a:solidFill>
                  <a:srgbClr val="A60000"/>
                </a:solidFill>
                <a:latin typeface="Times New Roman" panose="02020603050405020304" pitchFamily="18" charset="0"/>
              </a:rPr>
              <a:t>，则运算结果为</a:t>
            </a:r>
            <a:r>
              <a:rPr kumimoji="1" lang="en-US" altLang="zh-CN" sz="2400" b="1">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a:t>
            </a:r>
            <a:r>
              <a:rPr kumimoji="1" lang="zh-CN" altLang="en-US" sz="2400" b="1">
                <a:solidFill>
                  <a:srgbClr val="FF9900"/>
                </a:solidFill>
                <a:latin typeface="Times New Roman" panose="02020603050405020304" pitchFamily="18" charset="0"/>
              </a:rPr>
              <a:t> </a:t>
            </a:r>
          </a:p>
        </p:txBody>
      </p:sp>
      <p:graphicFrame>
        <p:nvGraphicFramePr>
          <p:cNvPr id="41993" name="Object 9">
            <a:extLst>
              <a:ext uri="{FF2B5EF4-FFF2-40B4-BE49-F238E27FC236}">
                <a16:creationId xmlns:a16="http://schemas.microsoft.com/office/drawing/2014/main" id="{06FECD6B-4AFC-478D-A9A7-9390599DBE8A}"/>
              </a:ext>
            </a:extLst>
          </p:cNvPr>
          <p:cNvGraphicFramePr>
            <a:graphicFrameLocks noChangeAspect="1"/>
          </p:cNvGraphicFramePr>
          <p:nvPr/>
        </p:nvGraphicFramePr>
        <p:xfrm>
          <a:off x="1524000" y="1752600"/>
          <a:ext cx="5680075" cy="1617663"/>
        </p:xfrm>
        <a:graphic>
          <a:graphicData uri="http://schemas.openxmlformats.org/presentationml/2006/ole">
            <mc:AlternateContent xmlns:mc="http://schemas.openxmlformats.org/markup-compatibility/2006">
              <mc:Choice xmlns:v="urn:schemas-microsoft-com:vml" Requires="v">
                <p:oleObj name="Equation" r:id="rId4" imgW="3390900" imgH="965200" progId="Equation.3">
                  <p:embed/>
                </p:oleObj>
              </mc:Choice>
              <mc:Fallback>
                <p:oleObj name="Equation" r:id="rId4" imgW="3390900" imgH="965200" progId="Equation.3">
                  <p:embed/>
                  <p:pic>
                    <p:nvPicPr>
                      <p:cNvPr id="0" name="Object 9"/>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524000" y="1752600"/>
                        <a:ext cx="5680075" cy="1617663"/>
                      </a:xfrm>
                      <a:prstGeom prst="rect">
                        <a:avLst/>
                      </a:prstGeom>
                      <a:gradFill rotWithShape="1">
                        <a:gsLst>
                          <a:gs pos="0">
                            <a:srgbClr val="767647"/>
                          </a:gs>
                          <a:gs pos="50000">
                            <a:srgbClr val="FFFF99"/>
                          </a:gs>
                          <a:gs pos="100000">
                            <a:srgbClr val="7676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blinds(vertical)">
                                      <p:cBhvr>
                                        <p:cTn id="7" dur="500"/>
                                        <p:tgtEl>
                                          <p:spTgt spid="41987"/>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41993"/>
                                        </p:tgtEl>
                                        <p:attrNameLst>
                                          <p:attrName>style.visibility</p:attrName>
                                        </p:attrNameLst>
                                      </p:cBhvr>
                                      <p:to>
                                        <p:strVal val="visible"/>
                                      </p:to>
                                    </p:set>
                                    <p:anim calcmode="lin" valueType="num">
                                      <p:cBhvr additive="base">
                                        <p:cTn id="11" dur="500" fill="hold"/>
                                        <p:tgtEl>
                                          <p:spTgt spid="41993"/>
                                        </p:tgtEl>
                                        <p:attrNameLst>
                                          <p:attrName>ppt_x</p:attrName>
                                        </p:attrNameLst>
                                      </p:cBhvr>
                                      <p:tavLst>
                                        <p:tav tm="0">
                                          <p:val>
                                            <p:strVal val="#ppt_x"/>
                                          </p:val>
                                        </p:tav>
                                        <p:tav tm="100000">
                                          <p:val>
                                            <p:strVal val="#ppt_x"/>
                                          </p:val>
                                        </p:tav>
                                      </p:tavLst>
                                    </p:anim>
                                    <p:anim calcmode="lin" valueType="num">
                                      <p:cBhvr additive="base">
                                        <p:cTn id="12" dur="500" fill="hold"/>
                                        <p:tgtEl>
                                          <p:spTgt spid="4199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990"/>
                                        </p:tgtEl>
                                        <p:attrNameLst>
                                          <p:attrName>style.visibility</p:attrName>
                                        </p:attrNameLst>
                                      </p:cBhvr>
                                      <p:to>
                                        <p:strVal val="visible"/>
                                      </p:to>
                                    </p:set>
                                    <p:animEffect transition="in" filter="blinds(vertical)">
                                      <p:cBhvr>
                                        <p:cTn id="17" dur="500"/>
                                        <p:tgtEl>
                                          <p:spTgt spid="419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1988"/>
                                        </p:tgtEl>
                                        <p:attrNameLst>
                                          <p:attrName>style.visibility</p:attrName>
                                        </p:attrNameLst>
                                      </p:cBhvr>
                                      <p:to>
                                        <p:strVal val="visible"/>
                                      </p:to>
                                    </p:set>
                                    <p:animEffect transition="in" filter="blinds(vertical)">
                                      <p:cBhvr>
                                        <p:cTn id="22"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utoUpdateAnimBg="0"/>
      <p:bldP spid="41988" grpId="0" autoUpdateAnimBg="0"/>
      <p:bldP spid="41990"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8DAE772C-03BC-4FB2-8082-2DC7C8984DFB}"/>
              </a:ext>
            </a:extLst>
          </p:cNvPr>
          <p:cNvSpPr>
            <a:spLocks noGrp="1"/>
          </p:cNvSpPr>
          <p:nvPr>
            <p:ph type="title"/>
          </p:nvPr>
        </p:nvSpPr>
        <p:spPr bwMode="auto">
          <a:xfrm>
            <a:off x="1042988" y="485775"/>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课间休息</a:t>
            </a:r>
          </a:p>
        </p:txBody>
      </p:sp>
      <p:sp>
        <p:nvSpPr>
          <p:cNvPr id="44035" name="灯片编号占位符 3">
            <a:extLst>
              <a:ext uri="{FF2B5EF4-FFF2-40B4-BE49-F238E27FC236}">
                <a16:creationId xmlns:a16="http://schemas.microsoft.com/office/drawing/2014/main" id="{340813CC-20DA-43E0-AEDF-F450D876A64F}"/>
              </a:ext>
            </a:extLst>
          </p:cNvPr>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6CB0FD-644D-4471-8642-9CEBADADAC89}" type="slidenum">
              <a:rPr lang="en-US" altLang="zh-CN"/>
              <a:pPr/>
              <a:t>41</a:t>
            </a:fld>
            <a:endParaRPr lang="en-US" altLang="zh-CN"/>
          </a:p>
        </p:txBody>
      </p:sp>
      <p:pic>
        <p:nvPicPr>
          <p:cNvPr id="44036" name="图片 4">
            <a:extLst>
              <a:ext uri="{FF2B5EF4-FFF2-40B4-BE49-F238E27FC236}">
                <a16:creationId xmlns:a16="http://schemas.microsoft.com/office/drawing/2014/main" id="{4ACD0A80-783C-40F4-B34D-F02ADBD38B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341438"/>
            <a:ext cx="7848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Text Box 3">
            <a:extLst>
              <a:ext uri="{FF2B5EF4-FFF2-40B4-BE49-F238E27FC236}">
                <a16:creationId xmlns:a16="http://schemas.microsoft.com/office/drawing/2014/main" id="{30042093-9999-4806-A17F-4EC620742E47}"/>
              </a:ext>
            </a:extLst>
          </p:cNvPr>
          <p:cNvSpPr txBox="1">
            <a:spLocks noChangeArrowheads="1"/>
          </p:cNvSpPr>
          <p:nvPr/>
        </p:nvSpPr>
        <p:spPr bwMode="auto">
          <a:xfrm>
            <a:off x="684213" y="549275"/>
            <a:ext cx="632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A60000"/>
                </a:solidFill>
                <a:latin typeface="宋体" panose="02010600030101010101" pitchFamily="2" charset="-122"/>
                <a:cs typeface="Times New Roman" panose="02020603050405020304" pitchFamily="18" charset="0"/>
              </a:rPr>
              <a:t>2.3  </a:t>
            </a:r>
            <a:r>
              <a:rPr kumimoji="1" lang="zh-CN" altLang="en-US" sz="2800" b="1">
                <a:solidFill>
                  <a:srgbClr val="A60000"/>
                </a:solidFill>
                <a:latin typeface="宋体" panose="02010600030101010101" pitchFamily="2" charset="-122"/>
                <a:cs typeface="Times New Roman" panose="02020603050405020304" pitchFamily="18" charset="0"/>
              </a:rPr>
              <a:t>逻辑函数表达式的形式与变换</a:t>
            </a:r>
            <a:endParaRPr kumimoji="1" lang="zh-CN" altLang="en-US" sz="2800" b="1">
              <a:solidFill>
                <a:srgbClr val="A60000"/>
              </a:solidFill>
              <a:latin typeface="宋体" panose="02010600030101010101" pitchFamily="2" charset="-122"/>
            </a:endParaRPr>
          </a:p>
        </p:txBody>
      </p:sp>
      <p:sp>
        <p:nvSpPr>
          <p:cNvPr id="43013" name="Text Box 5">
            <a:extLst>
              <a:ext uri="{FF2B5EF4-FFF2-40B4-BE49-F238E27FC236}">
                <a16:creationId xmlns:a16="http://schemas.microsoft.com/office/drawing/2014/main" id="{99CA629A-C4DA-465A-B50A-57729FF08884}"/>
              </a:ext>
            </a:extLst>
          </p:cNvPr>
          <p:cNvSpPr txBox="1">
            <a:spLocks noChangeArrowheads="1"/>
          </p:cNvSpPr>
          <p:nvPr/>
        </p:nvSpPr>
        <p:spPr bwMode="auto">
          <a:xfrm>
            <a:off x="684213" y="1196975"/>
            <a:ext cx="81216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任何一个逻辑函数，其表达式的形式都不是唯一的。下面介绍逻辑函数表达式的</a:t>
            </a:r>
            <a:r>
              <a:rPr kumimoji="1" lang="zh-CN" altLang="en-US" sz="2400" b="1">
                <a:solidFill>
                  <a:srgbClr val="0033CC"/>
                </a:solidFill>
                <a:latin typeface="Times New Roman" panose="02020603050405020304" pitchFamily="18" charset="0"/>
              </a:rPr>
              <a:t>基本形式、标准形式及其相互转换。 </a:t>
            </a:r>
          </a:p>
        </p:txBody>
      </p:sp>
      <p:sp>
        <p:nvSpPr>
          <p:cNvPr id="43014" name="Text Box 6">
            <a:extLst>
              <a:ext uri="{FF2B5EF4-FFF2-40B4-BE49-F238E27FC236}">
                <a16:creationId xmlns:a16="http://schemas.microsoft.com/office/drawing/2014/main" id="{F6F3450D-67FC-4E0D-BD30-F40A29BC7FF9}"/>
              </a:ext>
            </a:extLst>
          </p:cNvPr>
          <p:cNvSpPr txBox="1">
            <a:spLocks noChangeArrowheads="1"/>
          </p:cNvSpPr>
          <p:nvPr/>
        </p:nvSpPr>
        <p:spPr bwMode="auto">
          <a:xfrm>
            <a:off x="698500" y="2414588"/>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A60000"/>
                </a:solidFill>
                <a:latin typeface="宋体" panose="02010600030101010101" pitchFamily="2" charset="-122"/>
                <a:cs typeface="Times New Roman" panose="02020603050405020304" pitchFamily="18" charset="0"/>
              </a:rPr>
              <a:t>2.3.1  </a:t>
            </a:r>
            <a:r>
              <a:rPr kumimoji="1" lang="zh-CN" altLang="en-US" sz="2400" b="1">
                <a:solidFill>
                  <a:srgbClr val="A60000"/>
                </a:solidFill>
                <a:latin typeface="宋体" panose="02010600030101010101" pitchFamily="2" charset="-122"/>
                <a:cs typeface="Times New Roman" panose="02020603050405020304" pitchFamily="18" charset="0"/>
              </a:rPr>
              <a:t>逻辑函数表达式的</a:t>
            </a:r>
            <a:r>
              <a:rPr kumimoji="1" lang="zh-CN" altLang="en-US" sz="2400" b="1">
                <a:solidFill>
                  <a:srgbClr val="A60000"/>
                </a:solidFill>
                <a:latin typeface="宋体" panose="02010600030101010101" pitchFamily="2" charset="-122"/>
              </a:rPr>
              <a:t>两种</a:t>
            </a:r>
            <a:r>
              <a:rPr kumimoji="1" lang="zh-CN" altLang="en-US" sz="2400" b="1">
                <a:solidFill>
                  <a:srgbClr val="A60000"/>
                </a:solidFill>
                <a:latin typeface="宋体" panose="02010600030101010101" pitchFamily="2" charset="-122"/>
                <a:cs typeface="Times New Roman" panose="02020603050405020304" pitchFamily="18" charset="0"/>
              </a:rPr>
              <a:t>基本形式</a:t>
            </a:r>
            <a:r>
              <a:rPr kumimoji="1" lang="zh-CN" altLang="en-US" sz="2400" b="1">
                <a:solidFill>
                  <a:schemeClr val="accent1"/>
                </a:solidFill>
                <a:latin typeface="宋体" panose="02010600030101010101" pitchFamily="2" charset="-122"/>
              </a:rPr>
              <a:t> </a:t>
            </a:r>
          </a:p>
        </p:txBody>
      </p:sp>
      <p:sp>
        <p:nvSpPr>
          <p:cNvPr id="43015" name="Text Box 7">
            <a:extLst>
              <a:ext uri="{FF2B5EF4-FFF2-40B4-BE49-F238E27FC236}">
                <a16:creationId xmlns:a16="http://schemas.microsoft.com/office/drawing/2014/main" id="{C40EBF92-386B-4B80-83C6-F791DCEE7BE6}"/>
              </a:ext>
            </a:extLst>
          </p:cNvPr>
          <p:cNvSpPr txBox="1">
            <a:spLocks noChangeArrowheads="1"/>
          </p:cNvSpPr>
          <p:nvPr/>
        </p:nvSpPr>
        <p:spPr bwMode="auto">
          <a:xfrm>
            <a:off x="539750" y="3024188"/>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a:solidFill>
                  <a:srgbClr val="993300"/>
                </a:solidFill>
                <a:latin typeface="宋体" panose="02010600030101010101" pitchFamily="2" charset="-122"/>
              </a:rPr>
              <a:t> </a:t>
            </a:r>
            <a:r>
              <a:rPr kumimoji="1" lang="zh-CN" altLang="en-US" sz="2400" b="1">
                <a:solidFill>
                  <a:srgbClr val="0033CC"/>
                </a:solidFill>
                <a:latin typeface="宋体" panose="02010600030101010101" pitchFamily="2" charset="-122"/>
              </a:rPr>
              <a:t>两种基本形式：指</a:t>
            </a:r>
            <a:r>
              <a:rPr kumimoji="1" lang="zh-CN" altLang="en-US" sz="2400" b="1">
                <a:solidFill>
                  <a:srgbClr val="0033CC"/>
                </a:solidFill>
                <a:latin typeface="Times New Roman" panose="02020603050405020304" pitchFamily="18" charset="0"/>
              </a:rPr>
              <a:t>“</a:t>
            </a:r>
            <a:r>
              <a:rPr kumimoji="1" lang="zh-CN" altLang="en-US" sz="2400" b="1">
                <a:solidFill>
                  <a:srgbClr val="0033CC"/>
                </a:solidFill>
                <a:latin typeface="宋体" panose="02010600030101010101" pitchFamily="2" charset="-122"/>
              </a:rPr>
              <a:t>与</a:t>
            </a:r>
            <a:r>
              <a:rPr kumimoji="1" lang="en-US" altLang="zh-CN" sz="2400" b="1">
                <a:solidFill>
                  <a:srgbClr val="0033CC"/>
                </a:solidFill>
                <a:latin typeface="宋体" panose="02010600030101010101" pitchFamily="2" charset="-122"/>
              </a:rPr>
              <a:t>-</a:t>
            </a:r>
            <a:r>
              <a:rPr kumimoji="1" lang="zh-CN" altLang="en-US" sz="2400" b="1">
                <a:solidFill>
                  <a:srgbClr val="0033CC"/>
                </a:solidFill>
                <a:latin typeface="宋体" panose="02010600030101010101" pitchFamily="2" charset="-122"/>
              </a:rPr>
              <a:t>或</a:t>
            </a:r>
            <a:r>
              <a:rPr kumimoji="1" lang="zh-CN" altLang="en-US" sz="2400" b="1">
                <a:solidFill>
                  <a:srgbClr val="0033CC"/>
                </a:solidFill>
                <a:latin typeface="Times New Roman" panose="02020603050405020304" pitchFamily="18" charset="0"/>
              </a:rPr>
              <a:t>”</a:t>
            </a:r>
            <a:r>
              <a:rPr kumimoji="1" lang="zh-CN" altLang="en-US" sz="2400" b="1">
                <a:solidFill>
                  <a:srgbClr val="0033CC"/>
                </a:solidFill>
                <a:latin typeface="宋体" panose="02010600030101010101" pitchFamily="2" charset="-122"/>
              </a:rPr>
              <a:t>表达式和</a:t>
            </a:r>
            <a:r>
              <a:rPr kumimoji="1" lang="zh-CN" altLang="en-US" sz="2400" b="1">
                <a:solidFill>
                  <a:srgbClr val="0033CC"/>
                </a:solidFill>
                <a:latin typeface="Times New Roman" panose="02020603050405020304" pitchFamily="18" charset="0"/>
              </a:rPr>
              <a:t>“</a:t>
            </a:r>
            <a:r>
              <a:rPr kumimoji="1" lang="zh-CN" altLang="en-US" sz="2400" b="1">
                <a:solidFill>
                  <a:srgbClr val="0033CC"/>
                </a:solidFill>
                <a:latin typeface="宋体" panose="02010600030101010101" pitchFamily="2" charset="-122"/>
              </a:rPr>
              <a:t>或</a:t>
            </a:r>
            <a:r>
              <a:rPr kumimoji="1" lang="en-US" altLang="zh-CN" sz="2400" b="1">
                <a:solidFill>
                  <a:srgbClr val="0033CC"/>
                </a:solidFill>
                <a:latin typeface="宋体" panose="02010600030101010101" pitchFamily="2" charset="-122"/>
              </a:rPr>
              <a:t>-</a:t>
            </a:r>
            <a:r>
              <a:rPr kumimoji="1" lang="zh-CN" altLang="en-US" sz="2400" b="1">
                <a:solidFill>
                  <a:srgbClr val="0033CC"/>
                </a:solidFill>
                <a:latin typeface="宋体" panose="02010600030101010101" pitchFamily="2" charset="-122"/>
              </a:rPr>
              <a:t>与</a:t>
            </a:r>
            <a:r>
              <a:rPr kumimoji="1" lang="zh-CN" altLang="en-US" sz="2400" b="1">
                <a:solidFill>
                  <a:srgbClr val="0033CC"/>
                </a:solidFill>
                <a:latin typeface="Times New Roman" panose="02020603050405020304" pitchFamily="18" charset="0"/>
              </a:rPr>
              <a:t>”</a:t>
            </a:r>
            <a:r>
              <a:rPr kumimoji="1" lang="zh-CN" altLang="en-US" sz="2400" b="1">
                <a:solidFill>
                  <a:srgbClr val="0033CC"/>
                </a:solidFill>
                <a:latin typeface="宋体" panose="02010600030101010101" pitchFamily="2" charset="-122"/>
              </a:rPr>
              <a:t>表达式</a:t>
            </a:r>
            <a:r>
              <a:rPr kumimoji="1" lang="zh-CN" altLang="en-US" sz="2400">
                <a:solidFill>
                  <a:srgbClr val="0033CC"/>
                </a:solidFill>
                <a:latin typeface="宋体" panose="02010600030101010101" pitchFamily="2" charset="-122"/>
              </a:rPr>
              <a:t>。</a:t>
            </a:r>
            <a:r>
              <a:rPr kumimoji="1" lang="zh-CN" altLang="en-US" sz="2400">
                <a:solidFill>
                  <a:srgbClr val="0033CC"/>
                </a:solidFill>
                <a:latin typeface="Times New Roman" panose="02020603050405020304" pitchFamily="18" charset="0"/>
              </a:rPr>
              <a:t> </a:t>
            </a:r>
          </a:p>
        </p:txBody>
      </p:sp>
      <p:sp>
        <p:nvSpPr>
          <p:cNvPr id="43016" name="Text Box 8">
            <a:extLst>
              <a:ext uri="{FF2B5EF4-FFF2-40B4-BE49-F238E27FC236}">
                <a16:creationId xmlns:a16="http://schemas.microsoft.com/office/drawing/2014/main" id="{C8E82F18-094E-4027-A0B3-380378BB5B6A}"/>
              </a:ext>
            </a:extLst>
          </p:cNvPr>
          <p:cNvSpPr txBox="1">
            <a:spLocks noChangeArrowheads="1"/>
          </p:cNvSpPr>
          <p:nvPr/>
        </p:nvSpPr>
        <p:spPr bwMode="auto">
          <a:xfrm>
            <a:off x="755650" y="3600450"/>
            <a:ext cx="507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宋体" panose="02010600030101010101" pitchFamily="2" charset="-122"/>
                <a:cs typeface="Times New Roman" panose="02020603050405020304" pitchFamily="18" charset="0"/>
              </a:rPr>
              <a:t>一</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与</a:t>
            </a:r>
            <a:r>
              <a:rPr kumimoji="1" lang="en-US" altLang="zh-CN" sz="2400" b="1">
                <a:solidFill>
                  <a:srgbClr val="0033CC"/>
                </a:solidFill>
                <a:latin typeface="宋体" panose="02010600030101010101" pitchFamily="2" charset="-122"/>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或</a:t>
            </a:r>
            <a:r>
              <a:rPr kumimoji="1" lang="zh-CN" altLang="en-US" sz="2400" b="1">
                <a:solidFill>
                  <a:srgbClr val="0033CC"/>
                </a:solidFill>
                <a:latin typeface="Times New Roman" panose="02020603050405020304" pitchFamily="18" charset="0"/>
                <a:cs typeface="Times New Roman" panose="02020603050405020304" pitchFamily="18" charset="0"/>
              </a:rPr>
              <a:t>”</a:t>
            </a:r>
            <a:r>
              <a:rPr kumimoji="1" lang="zh-CN" altLang="en-US" sz="2400" b="1">
                <a:solidFill>
                  <a:srgbClr val="0033CC"/>
                </a:solidFill>
                <a:latin typeface="宋体" panose="02010600030101010101" pitchFamily="2" charset="-122"/>
                <a:cs typeface="Times New Roman" panose="02020603050405020304" pitchFamily="18" charset="0"/>
              </a:rPr>
              <a:t>表达式</a:t>
            </a:r>
            <a:r>
              <a:rPr kumimoji="1" lang="zh-CN" altLang="en-US" sz="2400" b="1" i="1">
                <a:solidFill>
                  <a:srgbClr val="0033CC"/>
                </a:solidFill>
                <a:latin typeface="宋体" panose="02010600030101010101" pitchFamily="2" charset="-122"/>
                <a:cs typeface="Times New Roman" panose="02020603050405020304" pitchFamily="18" charset="0"/>
              </a:rPr>
              <a:t> </a:t>
            </a:r>
          </a:p>
        </p:txBody>
      </p:sp>
      <p:sp>
        <p:nvSpPr>
          <p:cNvPr id="43019" name="Text Box 11">
            <a:extLst>
              <a:ext uri="{FF2B5EF4-FFF2-40B4-BE49-F238E27FC236}">
                <a16:creationId xmlns:a16="http://schemas.microsoft.com/office/drawing/2014/main" id="{1A4E63E8-4D60-40CA-B7A6-FF565B76A8CF}"/>
              </a:ext>
            </a:extLst>
          </p:cNvPr>
          <p:cNvSpPr txBox="1">
            <a:spLocks noChangeArrowheads="1"/>
          </p:cNvSpPr>
          <p:nvPr/>
        </p:nvSpPr>
        <p:spPr bwMode="auto">
          <a:xfrm>
            <a:off x="684213" y="4076700"/>
            <a:ext cx="8112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“与</a:t>
            </a:r>
            <a:r>
              <a:rPr kumimoji="1" lang="en-US" altLang="zh-CN" sz="2400" b="1">
                <a:solidFill>
                  <a:srgbClr val="A60000"/>
                </a:solidFill>
                <a:latin typeface="Times New Roman" panose="02020603050405020304" pitchFamily="18" charset="0"/>
              </a:rPr>
              <a:t>-</a:t>
            </a:r>
            <a:r>
              <a:rPr kumimoji="1" lang="zh-CN" altLang="en-US" sz="2400" b="1">
                <a:solidFill>
                  <a:srgbClr val="A60000"/>
                </a:solidFill>
                <a:latin typeface="Times New Roman" panose="02020603050405020304" pitchFamily="18" charset="0"/>
              </a:rPr>
              <a:t>或”表达式：是指由若干“与项”进行“或”运算构成的表达式。例如，</a:t>
            </a:r>
            <a:endParaRPr kumimoji="1" lang="zh-CN" altLang="en-US" sz="2400">
              <a:latin typeface="Times New Roman" panose="02020603050405020304" pitchFamily="18" charset="0"/>
            </a:endParaRPr>
          </a:p>
        </p:txBody>
      </p:sp>
      <p:graphicFrame>
        <p:nvGraphicFramePr>
          <p:cNvPr id="45064" name="Object 3">
            <a:extLst>
              <a:ext uri="{FF2B5EF4-FFF2-40B4-BE49-F238E27FC236}">
                <a16:creationId xmlns:a16="http://schemas.microsoft.com/office/drawing/2014/main" id="{C3FAAEF9-073A-4811-895A-1827FD560F10}"/>
              </a:ext>
            </a:extLst>
          </p:cNvPr>
          <p:cNvGraphicFramePr>
            <a:graphicFrameLocks noChangeAspect="1"/>
          </p:cNvGraphicFramePr>
          <p:nvPr/>
        </p:nvGraphicFramePr>
        <p:xfrm>
          <a:off x="2484438" y="5084763"/>
          <a:ext cx="2971800" cy="485775"/>
        </p:xfrm>
        <a:graphic>
          <a:graphicData uri="http://schemas.openxmlformats.org/presentationml/2006/ole">
            <mc:AlternateContent xmlns:mc="http://schemas.openxmlformats.org/markup-compatibility/2006">
              <mc:Choice xmlns:v="urn:schemas-microsoft-com:vml" Requires="v">
                <p:oleObj name="Equation" r:id="rId3" imgW="1548728" imgH="253890" progId="Equation.3">
                  <p:embed/>
                </p:oleObj>
              </mc:Choice>
              <mc:Fallback>
                <p:oleObj name="Equation" r:id="rId3" imgW="1548728" imgH="253890" progId="Equation.3">
                  <p:embed/>
                  <p:pic>
                    <p:nvPicPr>
                      <p:cNvPr id="0" name="Object 3"/>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484438" y="5084763"/>
                        <a:ext cx="29718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2" name="Rectangle 4">
            <a:extLst>
              <a:ext uri="{FF2B5EF4-FFF2-40B4-BE49-F238E27FC236}">
                <a16:creationId xmlns:a16="http://schemas.microsoft.com/office/drawing/2014/main" id="{DE65DECA-11FC-46F9-8842-7CC1BBB29B49}"/>
              </a:ext>
            </a:extLst>
          </p:cNvPr>
          <p:cNvSpPr>
            <a:spLocks noChangeArrowheads="1"/>
          </p:cNvSpPr>
          <p:nvPr/>
        </p:nvSpPr>
        <p:spPr bwMode="auto">
          <a:xfrm>
            <a:off x="611188" y="5734050"/>
            <a:ext cx="90893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b="1" dirty="0">
                <a:solidFill>
                  <a:srgbClr val="0033CC"/>
                </a:solidFill>
              </a:rPr>
              <a:t>“</a:t>
            </a:r>
            <a:r>
              <a:rPr kumimoji="1" lang="zh-CN" altLang="en-US" b="1" dirty="0">
                <a:solidFill>
                  <a:srgbClr val="0033CC"/>
                </a:solidFill>
              </a:rPr>
              <a:t>与项”有时又被称为“积项”，相应地“与</a:t>
            </a:r>
            <a:r>
              <a:rPr kumimoji="1" lang="en-US" altLang="zh-CN" b="1" dirty="0">
                <a:solidFill>
                  <a:srgbClr val="0033CC"/>
                </a:solidFill>
              </a:rPr>
              <a:t>—</a:t>
            </a:r>
            <a:r>
              <a:rPr kumimoji="1" lang="zh-CN" altLang="en-US" b="1" dirty="0">
                <a:solidFill>
                  <a:srgbClr val="0033CC"/>
                </a:solidFill>
              </a:rPr>
              <a:t>或”表达式又称为“积之和”表达式。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43013"/>
                                        </p:tgtEl>
                                        <p:attrNameLst>
                                          <p:attrName>style.visibility</p:attrName>
                                        </p:attrNameLst>
                                      </p:cBhvr>
                                      <p:to>
                                        <p:strVal val="visible"/>
                                      </p:to>
                                    </p:set>
                                    <p:animEffect transition="in" filter="randombar(horizontal)">
                                      <p:cBhvr>
                                        <p:cTn id="11" dur="500"/>
                                        <p:tgtEl>
                                          <p:spTgt spid="430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43014"/>
                                        </p:tgtEl>
                                        <p:attrNameLst>
                                          <p:attrName>style.visibility</p:attrName>
                                        </p:attrNameLst>
                                      </p:cBhvr>
                                      <p:to>
                                        <p:strVal val="visible"/>
                                      </p:to>
                                    </p:set>
                                    <p:animEffect transition="in" filter="randombar(horizontal)">
                                      <p:cBhvr>
                                        <p:cTn id="16" dur="500"/>
                                        <p:tgtEl>
                                          <p:spTgt spid="43014"/>
                                        </p:tgtEl>
                                      </p:cBhvr>
                                    </p:animEffect>
                                  </p:childTnLst>
                                </p:cTn>
                              </p:par>
                            </p:childTnLst>
                          </p:cTn>
                        </p:par>
                        <p:par>
                          <p:cTn id="17" fill="hold" nodeType="afterGroup">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43015"/>
                                        </p:tgtEl>
                                        <p:attrNameLst>
                                          <p:attrName>style.visibility</p:attrName>
                                        </p:attrNameLst>
                                      </p:cBhvr>
                                      <p:to>
                                        <p:strVal val="visible"/>
                                      </p:to>
                                    </p:set>
                                    <p:animEffect transition="in" filter="randombar(horizontal)">
                                      <p:cBhvr>
                                        <p:cTn id="20" dur="500"/>
                                        <p:tgtEl>
                                          <p:spTgt spid="430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3016"/>
                                        </p:tgtEl>
                                        <p:attrNameLst>
                                          <p:attrName>style.visibility</p:attrName>
                                        </p:attrNameLst>
                                      </p:cBhvr>
                                      <p:to>
                                        <p:strVal val="visible"/>
                                      </p:to>
                                    </p:set>
                                    <p:animEffect transition="in" filter="randombar(horizontal)">
                                      <p:cBhvr>
                                        <p:cTn id="25" dur="500"/>
                                        <p:tgtEl>
                                          <p:spTgt spid="43016"/>
                                        </p:tgtEl>
                                      </p:cBhvr>
                                    </p:animEffect>
                                  </p:childTnLst>
                                </p:cTn>
                              </p:par>
                            </p:childTnLst>
                          </p:cTn>
                        </p:par>
                        <p:par>
                          <p:cTn id="26" fill="hold" nodeType="afterGroup">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43019"/>
                                        </p:tgtEl>
                                        <p:attrNameLst>
                                          <p:attrName>style.visibility</p:attrName>
                                        </p:attrNameLst>
                                      </p:cBhvr>
                                      <p:to>
                                        <p:strVal val="visible"/>
                                      </p:to>
                                    </p:set>
                                    <p:animEffect transition="in" filter="blinds(horizontal)">
                                      <p:cBhvr>
                                        <p:cTn id="29" dur="500"/>
                                        <p:tgtEl>
                                          <p:spTgt spid="43019"/>
                                        </p:tgtEl>
                                      </p:cBhvr>
                                    </p:animEffect>
                                  </p:childTnLst>
                                </p:cTn>
                              </p:par>
                            </p:childTnLst>
                          </p:cTn>
                        </p:par>
                        <p:par>
                          <p:cTn id="30" fill="hold" nodeType="afterGroup">
                            <p:stCondLst>
                              <p:cond delay="1000"/>
                            </p:stCondLst>
                            <p:childTnLst>
                              <p:par>
                                <p:cTn id="31" presetID="1" presetClass="entr" presetSubtype="0" fill="hold" nodeType="afterEffect">
                                  <p:stCondLst>
                                    <p:cond delay="0"/>
                                  </p:stCondLst>
                                  <p:childTnLst>
                                    <p:set>
                                      <p:cBhvr>
                                        <p:cTn id="32" dur="1" fill="hold">
                                          <p:stCondLst>
                                            <p:cond delay="0"/>
                                          </p:stCondLst>
                                        </p:cTn>
                                        <p:tgtEl>
                                          <p:spTgt spid="43011"/>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43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14" grpId="0" autoUpdateAnimBg="0"/>
      <p:bldP spid="43015" grpId="0" autoUpdateAnimBg="0"/>
      <p:bldP spid="43016" grpId="0" autoUpdateAnimBg="0"/>
      <p:bldP spid="43019" grpId="0"/>
      <p:bldP spid="43012"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7" name="Text Box 5">
            <a:extLst>
              <a:ext uri="{FF2B5EF4-FFF2-40B4-BE49-F238E27FC236}">
                <a16:creationId xmlns:a16="http://schemas.microsoft.com/office/drawing/2014/main" id="{EE2BC258-AD57-48B8-AB22-E500FA652BEE}"/>
              </a:ext>
            </a:extLst>
          </p:cNvPr>
          <p:cNvSpPr txBox="1">
            <a:spLocks noChangeArrowheads="1"/>
          </p:cNvSpPr>
          <p:nvPr/>
        </p:nvSpPr>
        <p:spPr bwMode="auto">
          <a:xfrm>
            <a:off x="565150" y="944563"/>
            <a:ext cx="507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A60000"/>
                </a:solidFill>
                <a:latin typeface="宋体" panose="02010600030101010101" pitchFamily="2" charset="-122"/>
                <a:cs typeface="Times New Roman" panose="02020603050405020304" pitchFamily="18" charset="0"/>
              </a:rPr>
              <a:t>二、</a:t>
            </a:r>
            <a:r>
              <a:rPr kumimoji="1" lang="zh-CN" altLang="en-US" sz="2400" b="1">
                <a:solidFill>
                  <a:srgbClr val="A60000"/>
                </a:solidFill>
                <a:latin typeface="Times New Roman" panose="02020603050405020304" pitchFamily="18" charset="0"/>
                <a:cs typeface="Times New Roman" panose="02020603050405020304" pitchFamily="18" charset="0"/>
              </a:rPr>
              <a:t>“</a:t>
            </a:r>
            <a:r>
              <a:rPr kumimoji="1" lang="zh-CN" altLang="en-US" sz="2400" b="1">
                <a:solidFill>
                  <a:srgbClr val="A60000"/>
                </a:solidFill>
                <a:latin typeface="宋体" panose="02010600030101010101" pitchFamily="2" charset="-122"/>
                <a:cs typeface="Times New Roman" panose="02020603050405020304" pitchFamily="18" charset="0"/>
              </a:rPr>
              <a:t>或</a:t>
            </a:r>
            <a:r>
              <a:rPr kumimoji="1" lang="en-US" altLang="zh-CN" sz="2400" b="1">
                <a:solidFill>
                  <a:srgbClr val="A60000"/>
                </a:solidFill>
                <a:latin typeface="宋体" panose="02010600030101010101" pitchFamily="2" charset="-122"/>
                <a:cs typeface="Times New Roman" panose="02020603050405020304" pitchFamily="18" charset="0"/>
              </a:rPr>
              <a:t>-</a:t>
            </a:r>
            <a:r>
              <a:rPr kumimoji="1" lang="zh-CN" altLang="en-US" sz="2400" b="1">
                <a:solidFill>
                  <a:srgbClr val="A60000"/>
                </a:solidFill>
                <a:latin typeface="宋体" panose="02010600030101010101" pitchFamily="2" charset="-122"/>
                <a:cs typeface="Times New Roman" panose="02020603050405020304" pitchFamily="18" charset="0"/>
              </a:rPr>
              <a:t>与</a:t>
            </a:r>
            <a:r>
              <a:rPr kumimoji="1" lang="zh-CN" altLang="en-US" sz="2400" b="1">
                <a:solidFill>
                  <a:srgbClr val="A60000"/>
                </a:solidFill>
                <a:latin typeface="Times New Roman" panose="02020603050405020304" pitchFamily="18" charset="0"/>
                <a:cs typeface="Times New Roman" panose="02020603050405020304" pitchFamily="18" charset="0"/>
              </a:rPr>
              <a:t>”</a:t>
            </a:r>
            <a:r>
              <a:rPr kumimoji="1" lang="zh-CN" altLang="en-US" sz="2400" b="1">
                <a:solidFill>
                  <a:srgbClr val="A60000"/>
                </a:solidFill>
                <a:latin typeface="宋体" panose="02010600030101010101" pitchFamily="2" charset="-122"/>
                <a:cs typeface="Times New Roman" panose="02020603050405020304" pitchFamily="18" charset="0"/>
              </a:rPr>
              <a:t>表达式</a:t>
            </a:r>
            <a:r>
              <a:rPr kumimoji="1" lang="zh-CN" altLang="en-US" sz="2400" b="1">
                <a:solidFill>
                  <a:srgbClr val="0033CC"/>
                </a:solidFill>
                <a:latin typeface="宋体" panose="02010600030101010101" pitchFamily="2" charset="-122"/>
                <a:cs typeface="Times New Roman" panose="02020603050405020304" pitchFamily="18" charset="0"/>
              </a:rPr>
              <a:t> </a:t>
            </a:r>
          </a:p>
        </p:txBody>
      </p:sp>
      <p:sp>
        <p:nvSpPr>
          <p:cNvPr id="44038" name="Text Box 6">
            <a:extLst>
              <a:ext uri="{FF2B5EF4-FFF2-40B4-BE49-F238E27FC236}">
                <a16:creationId xmlns:a16="http://schemas.microsoft.com/office/drawing/2014/main" id="{F0904D74-CF4D-460B-B647-3C2195AA8D5C}"/>
              </a:ext>
            </a:extLst>
          </p:cNvPr>
          <p:cNvSpPr txBox="1">
            <a:spLocks noChangeArrowheads="1"/>
          </p:cNvSpPr>
          <p:nvPr/>
        </p:nvSpPr>
        <p:spPr bwMode="auto">
          <a:xfrm>
            <a:off x="539750" y="4868863"/>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或项</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有时又被称为</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和项</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，相应地</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或</a:t>
            </a:r>
            <a:r>
              <a:rPr kumimoji="1" lang="en-US" altLang="zh-CN"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与</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表达式又称为</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和之积</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表达式。</a:t>
            </a:r>
            <a:r>
              <a:rPr kumimoji="1" lang="zh-CN" altLang="en-US" sz="2400">
                <a:latin typeface="Times New Roman" panose="02020603050405020304" pitchFamily="18" charset="0"/>
              </a:rPr>
              <a:t> </a:t>
            </a:r>
          </a:p>
        </p:txBody>
      </p:sp>
      <p:graphicFrame>
        <p:nvGraphicFramePr>
          <p:cNvPr id="44039" name="Object 7">
            <a:extLst>
              <a:ext uri="{FF2B5EF4-FFF2-40B4-BE49-F238E27FC236}">
                <a16:creationId xmlns:a16="http://schemas.microsoft.com/office/drawing/2014/main" id="{E5447A2F-E7D0-4A40-8275-602CC679D3BD}"/>
              </a:ext>
            </a:extLst>
          </p:cNvPr>
          <p:cNvGraphicFramePr>
            <a:graphicFrameLocks noChangeAspect="1"/>
          </p:cNvGraphicFramePr>
          <p:nvPr/>
        </p:nvGraphicFramePr>
        <p:xfrm>
          <a:off x="1547813" y="3500438"/>
          <a:ext cx="6632575" cy="547687"/>
        </p:xfrm>
        <a:graphic>
          <a:graphicData uri="http://schemas.openxmlformats.org/presentationml/2006/ole">
            <mc:AlternateContent xmlns:mc="http://schemas.openxmlformats.org/markup-compatibility/2006">
              <mc:Choice xmlns:v="urn:schemas-microsoft-com:vml" Requires="v">
                <p:oleObj name="Equation" r:id="rId2" imgW="3543300" imgH="292100" progId="Equation.3">
                  <p:embed/>
                </p:oleObj>
              </mc:Choice>
              <mc:Fallback>
                <p:oleObj name="Equation" r:id="rId2" imgW="3543300" imgH="292100" progId="Equation.3">
                  <p:embed/>
                  <p:pic>
                    <p:nvPicPr>
                      <p:cNvPr id="0" name="Object 7"/>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547813" y="3500438"/>
                        <a:ext cx="663257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1" name="Text Box 9">
            <a:extLst>
              <a:ext uri="{FF2B5EF4-FFF2-40B4-BE49-F238E27FC236}">
                <a16:creationId xmlns:a16="http://schemas.microsoft.com/office/drawing/2014/main" id="{77F1C108-2381-4597-B748-4C9E8DF86D4E}"/>
              </a:ext>
            </a:extLst>
          </p:cNvPr>
          <p:cNvSpPr txBox="1">
            <a:spLocks noChangeArrowheads="1"/>
          </p:cNvSpPr>
          <p:nvPr/>
        </p:nvSpPr>
        <p:spPr bwMode="auto">
          <a:xfrm>
            <a:off x="250825" y="1557338"/>
            <a:ext cx="851535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pPr>
            <a:r>
              <a:rPr kumimoji="1" lang="zh-CN" altLang="en-US" sz="2400" b="1">
                <a:solidFill>
                  <a:srgbClr val="993300"/>
                </a:solidFill>
                <a:latin typeface="Times New Roman" panose="02020603050405020304" pitchFamily="18" charset="0"/>
              </a:rPr>
              <a:t>　　</a:t>
            </a:r>
            <a:r>
              <a:rPr kumimoji="1" lang="zh-CN" altLang="en-US" sz="2400" b="1">
                <a:solidFill>
                  <a:srgbClr val="0033CC"/>
                </a:solidFill>
                <a:latin typeface="宋体" panose="02010600030101010101" pitchFamily="2" charset="-122"/>
              </a:rPr>
              <a:t>“或</a:t>
            </a:r>
            <a:r>
              <a:rPr kumimoji="1" lang="en-US" altLang="zh-CN" sz="2400" b="1">
                <a:solidFill>
                  <a:srgbClr val="0033CC"/>
                </a:solidFill>
                <a:latin typeface="宋体" panose="02010600030101010101" pitchFamily="2" charset="-122"/>
              </a:rPr>
              <a:t>-</a:t>
            </a:r>
            <a:r>
              <a:rPr kumimoji="1" lang="zh-CN" altLang="en-US" sz="2400" b="1">
                <a:solidFill>
                  <a:srgbClr val="0033CC"/>
                </a:solidFill>
                <a:latin typeface="宋体" panose="02010600030101010101" pitchFamily="2" charset="-122"/>
              </a:rPr>
              <a:t>与”表达式：是指由若干“或项”进行“与”运算构成的表达式。例如，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slide(fromLeft)">
                                      <p:cBhvr>
                                        <p:cTn id="7" dur="500"/>
                                        <p:tgtEl>
                                          <p:spTgt spid="44037"/>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44041"/>
                                        </p:tgtEl>
                                        <p:attrNameLst>
                                          <p:attrName>style.visibility</p:attrName>
                                        </p:attrNameLst>
                                      </p:cBhvr>
                                      <p:to>
                                        <p:strVal val="visible"/>
                                      </p:to>
                                    </p:set>
                                    <p:animEffect transition="in" filter="box(in)">
                                      <p:cBhvr>
                                        <p:cTn id="11" dur="500"/>
                                        <p:tgtEl>
                                          <p:spTgt spid="4404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nodeType="clickEffect">
                                  <p:stCondLst>
                                    <p:cond delay="0"/>
                                  </p:stCondLst>
                                  <p:childTnLst>
                                    <p:set>
                                      <p:cBhvr>
                                        <p:cTn id="15" dur="1" fill="hold">
                                          <p:stCondLst>
                                            <p:cond delay="0"/>
                                          </p:stCondLst>
                                        </p:cTn>
                                        <p:tgtEl>
                                          <p:spTgt spid="44039"/>
                                        </p:tgtEl>
                                        <p:attrNameLst>
                                          <p:attrName>style.visibility</p:attrName>
                                        </p:attrNameLst>
                                      </p:cBhvr>
                                      <p:to>
                                        <p:strVal val="visible"/>
                                      </p:to>
                                    </p:set>
                                    <p:animEffect transition="in" filter="slide(fromBottom)">
                                      <p:cBhvr>
                                        <p:cTn id="16" dur="500"/>
                                        <p:tgtEl>
                                          <p:spTgt spid="440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4038"/>
                                        </p:tgtEl>
                                        <p:attrNameLst>
                                          <p:attrName>style.visibility</p:attrName>
                                        </p:attrNameLst>
                                      </p:cBhvr>
                                      <p:to>
                                        <p:strVal val="visible"/>
                                      </p:to>
                                    </p:set>
                                    <p:animEffect transition="in" filter="slide(fromBottom)">
                                      <p:cBhvr>
                                        <p:cTn id="21" dur="500"/>
                                        <p:tgtEl>
                                          <p:spTgt spid="4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p:bldP spid="44038" grpId="0" autoUpdateAnimBg="0"/>
      <p:bldP spid="44041"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Text Box 3">
            <a:extLst>
              <a:ext uri="{FF2B5EF4-FFF2-40B4-BE49-F238E27FC236}">
                <a16:creationId xmlns:a16="http://schemas.microsoft.com/office/drawing/2014/main" id="{4AB43D3D-BE7A-4C1E-845D-FEF355395342}"/>
              </a:ext>
            </a:extLst>
          </p:cNvPr>
          <p:cNvSpPr txBox="1">
            <a:spLocks noChangeArrowheads="1"/>
          </p:cNvSpPr>
          <p:nvPr/>
        </p:nvSpPr>
        <p:spPr bwMode="auto">
          <a:xfrm>
            <a:off x="468313" y="1773238"/>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a:t>
            </a:r>
            <a:r>
              <a:rPr kumimoji="1" lang="zh-CN" altLang="en-US" sz="2400" b="1">
                <a:solidFill>
                  <a:srgbClr val="0033CC"/>
                </a:solidFill>
                <a:latin typeface="Times New Roman" panose="02020603050405020304" pitchFamily="18" charset="0"/>
              </a:rPr>
              <a:t>该函数既不是</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与</a:t>
            </a:r>
            <a:r>
              <a:rPr kumimoji="1" lang="en-US" altLang="zh-CN"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或</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式？也不是</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或</a:t>
            </a:r>
            <a:r>
              <a:rPr kumimoji="1" lang="en-US" altLang="zh-CN"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与</a:t>
            </a:r>
            <a:r>
              <a:rPr kumimoji="1" lang="zh-CN" altLang="en-US" sz="2400" b="1">
                <a:solidFill>
                  <a:srgbClr val="0033CC"/>
                </a:solidFill>
                <a:latin typeface="宋体" panose="02010600030101010101" pitchFamily="2" charset="-122"/>
              </a:rPr>
              <a:t>”</a:t>
            </a:r>
            <a:r>
              <a:rPr kumimoji="1" lang="zh-CN" altLang="en-US" sz="2400" b="1">
                <a:solidFill>
                  <a:srgbClr val="0033CC"/>
                </a:solidFill>
                <a:latin typeface="Times New Roman" panose="02020603050405020304" pitchFamily="18" charset="0"/>
              </a:rPr>
              <a:t>式！</a:t>
            </a:r>
          </a:p>
        </p:txBody>
      </p:sp>
      <p:sp>
        <p:nvSpPr>
          <p:cNvPr id="45061" name="Text Box 5">
            <a:extLst>
              <a:ext uri="{FF2B5EF4-FFF2-40B4-BE49-F238E27FC236}">
                <a16:creationId xmlns:a16="http://schemas.microsoft.com/office/drawing/2014/main" id="{F7DFB2BB-560C-4345-BE8C-B5EB8F620B88}"/>
              </a:ext>
            </a:extLst>
          </p:cNvPr>
          <p:cNvSpPr txBox="1">
            <a:spLocks noChangeArrowheads="1"/>
          </p:cNvSpPr>
          <p:nvPr/>
        </p:nvSpPr>
        <p:spPr bwMode="auto">
          <a:xfrm>
            <a:off x="539750" y="3789363"/>
            <a:ext cx="530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A60000"/>
                </a:solidFill>
                <a:latin typeface="宋体" panose="02010600030101010101" pitchFamily="2" charset="-122"/>
                <a:cs typeface="Times New Roman" panose="02020603050405020304" pitchFamily="18" charset="0"/>
              </a:rPr>
              <a:t>2.3.2  </a:t>
            </a:r>
            <a:r>
              <a:rPr kumimoji="1" lang="zh-CN" altLang="en-US" sz="2400" b="1">
                <a:solidFill>
                  <a:srgbClr val="A60000"/>
                </a:solidFill>
                <a:latin typeface="宋体" panose="02010600030101010101" pitchFamily="2" charset="-122"/>
                <a:cs typeface="Times New Roman" panose="02020603050405020304" pitchFamily="18" charset="0"/>
              </a:rPr>
              <a:t>逻辑函数表达式的标准形式</a:t>
            </a:r>
            <a:r>
              <a:rPr kumimoji="1" lang="zh-CN" altLang="en-US" sz="2400" b="1">
                <a:latin typeface="宋体" panose="02010600030101010101" pitchFamily="2" charset="-122"/>
                <a:cs typeface="Times New Roman" panose="02020603050405020304" pitchFamily="18" charset="0"/>
              </a:rPr>
              <a:t> </a:t>
            </a:r>
          </a:p>
        </p:txBody>
      </p:sp>
      <p:grpSp>
        <p:nvGrpSpPr>
          <p:cNvPr id="45062" name="Group 6">
            <a:extLst>
              <a:ext uri="{FF2B5EF4-FFF2-40B4-BE49-F238E27FC236}">
                <a16:creationId xmlns:a16="http://schemas.microsoft.com/office/drawing/2014/main" id="{86461BB4-4A7A-4075-908F-2A77DAB7537B}"/>
              </a:ext>
            </a:extLst>
          </p:cNvPr>
          <p:cNvGrpSpPr>
            <a:grpSpLocks/>
          </p:cNvGrpSpPr>
          <p:nvPr/>
        </p:nvGrpSpPr>
        <p:grpSpPr bwMode="auto">
          <a:xfrm>
            <a:off x="323850" y="549275"/>
            <a:ext cx="8382000" cy="1552575"/>
            <a:chOff x="240" y="384"/>
            <a:chExt cx="5280" cy="978"/>
          </a:xfrm>
        </p:grpSpPr>
        <p:sp>
          <p:nvSpPr>
            <p:cNvPr id="47113" name="Text Box 7">
              <a:extLst>
                <a:ext uri="{FF2B5EF4-FFF2-40B4-BE49-F238E27FC236}">
                  <a16:creationId xmlns:a16="http://schemas.microsoft.com/office/drawing/2014/main" id="{C9928B31-C253-4FBC-BF97-694474A314DE}"/>
                </a:ext>
              </a:extLst>
            </p:cNvPr>
            <p:cNvSpPr txBox="1">
              <a:spLocks noChangeArrowheads="1"/>
            </p:cNvSpPr>
            <p:nvPr/>
          </p:nvSpPr>
          <p:spPr bwMode="auto">
            <a:xfrm>
              <a:off x="240" y="384"/>
              <a:ext cx="528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逻辑函数表达式可以被表示成任意的混合形式。例如，            </a:t>
              </a:r>
            </a:p>
            <a:p>
              <a:pPr algn="just" eaLnBrk="1" hangingPunct="1">
                <a:spcBef>
                  <a:spcPct val="50000"/>
                </a:spcBef>
              </a:pPr>
              <a:endParaRPr kumimoji="1" lang="zh-CN" altLang="en-US" sz="2400">
                <a:latin typeface="Times New Roman" panose="02020603050405020304" pitchFamily="18" charset="0"/>
              </a:endParaRPr>
            </a:p>
            <a:p>
              <a:pPr algn="just" eaLnBrk="1" hangingPunct="1">
                <a:spcBef>
                  <a:spcPct val="50000"/>
                </a:spcBef>
              </a:pPr>
              <a:endParaRPr kumimoji="1" lang="en-US" altLang="zh-CN" sz="2400">
                <a:latin typeface="Times New Roman" panose="02020603050405020304" pitchFamily="18" charset="0"/>
              </a:endParaRPr>
            </a:p>
          </p:txBody>
        </p:sp>
        <p:graphicFrame>
          <p:nvGraphicFramePr>
            <p:cNvPr id="47114" name="Object 8">
              <a:extLst>
                <a:ext uri="{FF2B5EF4-FFF2-40B4-BE49-F238E27FC236}">
                  <a16:creationId xmlns:a16="http://schemas.microsoft.com/office/drawing/2014/main" id="{B9F1F539-B2F0-4837-AB0C-BB6A6C4B5DBF}"/>
                </a:ext>
              </a:extLst>
            </p:cNvPr>
            <p:cNvGraphicFramePr>
              <a:graphicFrameLocks noChangeAspect="1"/>
            </p:cNvGraphicFramePr>
            <p:nvPr/>
          </p:nvGraphicFramePr>
          <p:xfrm>
            <a:off x="1536" y="864"/>
            <a:ext cx="2776" cy="256"/>
          </p:xfrm>
          <a:graphic>
            <a:graphicData uri="http://schemas.openxmlformats.org/presentationml/2006/ole">
              <mc:AlternateContent xmlns:mc="http://schemas.openxmlformats.org/markup-compatibility/2006">
                <mc:Choice xmlns:v="urn:schemas-microsoft-com:vml" Requires="v">
                  <p:oleObj name="Equation" r:id="rId3" imgW="4406900" imgH="406400" progId="Equation.3">
                    <p:embed/>
                  </p:oleObj>
                </mc:Choice>
                <mc:Fallback>
                  <p:oleObj name="Equation" r:id="rId3" imgW="4406900" imgH="406400" progId="Equation.3">
                    <p:embed/>
                    <p:pic>
                      <p:nvPicPr>
                        <p:cNvPr id="0" name="Object 8"/>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536" y="864"/>
                          <a:ext cx="27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5065" name="Group 9">
            <a:extLst>
              <a:ext uri="{FF2B5EF4-FFF2-40B4-BE49-F238E27FC236}">
                <a16:creationId xmlns:a16="http://schemas.microsoft.com/office/drawing/2014/main" id="{FF267379-9B1F-47C1-997E-02E63AB33F67}"/>
              </a:ext>
            </a:extLst>
          </p:cNvPr>
          <p:cNvGrpSpPr>
            <a:grpSpLocks/>
          </p:cNvGrpSpPr>
          <p:nvPr/>
        </p:nvGrpSpPr>
        <p:grpSpPr bwMode="auto">
          <a:xfrm>
            <a:off x="323850" y="2420938"/>
            <a:ext cx="8458200" cy="1004887"/>
            <a:chOff x="288" y="2496"/>
            <a:chExt cx="5328" cy="633"/>
          </a:xfrm>
        </p:grpSpPr>
        <p:sp>
          <p:nvSpPr>
            <p:cNvPr id="47111" name="Text Box 10">
              <a:extLst>
                <a:ext uri="{FF2B5EF4-FFF2-40B4-BE49-F238E27FC236}">
                  <a16:creationId xmlns:a16="http://schemas.microsoft.com/office/drawing/2014/main" id="{E182F939-9B72-4B23-9D0B-EC4859334542}"/>
                </a:ext>
              </a:extLst>
            </p:cNvPr>
            <p:cNvSpPr txBox="1">
              <a:spLocks noChangeArrowheads="1"/>
            </p:cNvSpPr>
            <p:nvPr/>
          </p:nvSpPr>
          <p:spPr bwMode="auto">
            <a:xfrm>
              <a:off x="288" y="2496"/>
              <a:ext cx="53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solidFill>
                    <a:srgbClr val="FF0000"/>
                  </a:solidFill>
                  <a:latin typeface="Times New Roman" panose="02020603050405020304" pitchFamily="18" charset="0"/>
                </a:rPr>
                <a:t>　　</a:t>
              </a:r>
              <a:r>
                <a:rPr kumimoji="1" lang="zh-CN" altLang="en-US" sz="2400" b="1">
                  <a:solidFill>
                    <a:srgbClr val="FF0000"/>
                  </a:solidFill>
                  <a:latin typeface="Times New Roman" panose="02020603050405020304" pitchFamily="18" charset="0"/>
                </a:rPr>
                <a:t>逻辑函数的基本形式都不是唯一的。</a:t>
              </a:r>
              <a:r>
                <a:rPr kumimoji="1" lang="zh-CN" altLang="en-US" sz="2400">
                  <a:latin typeface="Times New Roman" panose="02020603050405020304" pitchFamily="18" charset="0"/>
                </a:rPr>
                <a:t>例如</a:t>
              </a:r>
            </a:p>
            <a:p>
              <a:pPr algn="just" eaLnBrk="1" hangingPunct="1">
                <a:spcBef>
                  <a:spcPct val="50000"/>
                </a:spcBef>
              </a:pPr>
              <a:endParaRPr kumimoji="1" lang="en-US" altLang="zh-CN" sz="2400">
                <a:latin typeface="Times New Roman" panose="02020603050405020304" pitchFamily="18" charset="0"/>
              </a:endParaRPr>
            </a:p>
          </p:txBody>
        </p:sp>
        <p:graphicFrame>
          <p:nvGraphicFramePr>
            <p:cNvPr id="47112" name="Object 11">
              <a:extLst>
                <a:ext uri="{FF2B5EF4-FFF2-40B4-BE49-F238E27FC236}">
                  <a16:creationId xmlns:a16="http://schemas.microsoft.com/office/drawing/2014/main" id="{BADD814E-FC2D-4ECB-88A1-D93E067865E1}"/>
                </a:ext>
              </a:extLst>
            </p:cNvPr>
            <p:cNvGraphicFramePr>
              <a:graphicFrameLocks noChangeAspect="1"/>
            </p:cNvGraphicFramePr>
            <p:nvPr/>
          </p:nvGraphicFramePr>
          <p:xfrm>
            <a:off x="1584" y="2880"/>
            <a:ext cx="2416" cy="216"/>
          </p:xfrm>
          <a:graphic>
            <a:graphicData uri="http://schemas.openxmlformats.org/presentationml/2006/ole">
              <mc:AlternateContent xmlns:mc="http://schemas.openxmlformats.org/markup-compatibility/2006">
                <mc:Choice xmlns:v="urn:schemas-microsoft-com:vml" Requires="v">
                  <p:oleObj name="Equation" r:id="rId5" imgW="3835400" imgH="342900" progId="Equation.3">
                    <p:embed/>
                  </p:oleObj>
                </mc:Choice>
                <mc:Fallback>
                  <p:oleObj name="Equation" r:id="rId5" imgW="3835400" imgH="342900" progId="Equation.3">
                    <p:embed/>
                    <p:pic>
                      <p:nvPicPr>
                        <p:cNvPr id="0" name="Object 11"/>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584" y="2880"/>
                          <a:ext cx="24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5070" name="Text Box 14">
            <a:extLst>
              <a:ext uri="{FF2B5EF4-FFF2-40B4-BE49-F238E27FC236}">
                <a16:creationId xmlns:a16="http://schemas.microsoft.com/office/drawing/2014/main" id="{DDCAFE53-388C-4DCB-B0BD-5FC246F5AFE4}"/>
              </a:ext>
            </a:extLst>
          </p:cNvPr>
          <p:cNvSpPr txBox="1">
            <a:spLocks noChangeArrowheads="1"/>
          </p:cNvSpPr>
          <p:nvPr/>
        </p:nvSpPr>
        <p:spPr bwMode="auto">
          <a:xfrm>
            <a:off x="611188" y="4508500"/>
            <a:ext cx="80645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为了在逻辑问题的研究中使逻辑功能能和唯一的逻辑表达式对应，引入了逻辑函数表达式的标准形式。逻辑函数表达式的标准形式是建立在最小项和最大项概念的基础之上的。</a:t>
            </a:r>
            <a:endParaRPr kumimoji="1" lang="zh-CN" altLang="en-US" sz="200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062"/>
                                        </p:tgtEl>
                                        <p:attrNameLst>
                                          <p:attrName>style.visibility</p:attrName>
                                        </p:attrNameLst>
                                      </p:cBhvr>
                                      <p:to>
                                        <p:strVal val="visible"/>
                                      </p:to>
                                    </p:set>
                                    <p:anim calcmode="lin" valueType="num">
                                      <p:cBhvr additive="base">
                                        <p:cTn id="7" dur="500" fill="hold"/>
                                        <p:tgtEl>
                                          <p:spTgt spid="45062"/>
                                        </p:tgtEl>
                                        <p:attrNameLst>
                                          <p:attrName>ppt_x</p:attrName>
                                        </p:attrNameLst>
                                      </p:cBhvr>
                                      <p:tavLst>
                                        <p:tav tm="0">
                                          <p:val>
                                            <p:strVal val="#ppt_x"/>
                                          </p:val>
                                        </p:tav>
                                        <p:tav tm="100000">
                                          <p:val>
                                            <p:strVal val="#ppt_x"/>
                                          </p:val>
                                        </p:tav>
                                      </p:tavLst>
                                    </p:anim>
                                    <p:anim calcmode="lin" valueType="num">
                                      <p:cBhvr additive="base">
                                        <p:cTn id="8" dur="500" fill="hold"/>
                                        <p:tgtEl>
                                          <p:spTgt spid="4506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5059"/>
                                        </p:tgtEl>
                                        <p:attrNameLst>
                                          <p:attrName>style.visibility</p:attrName>
                                        </p:attrNameLst>
                                      </p:cBhvr>
                                      <p:to>
                                        <p:strVal val="visible"/>
                                      </p:to>
                                    </p:set>
                                    <p:animEffect transition="in" filter="box(in)">
                                      <p:cBhvr>
                                        <p:cTn id="13" dur="500"/>
                                        <p:tgtEl>
                                          <p:spTgt spid="4505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5065"/>
                                        </p:tgtEl>
                                        <p:attrNameLst>
                                          <p:attrName>style.visibility</p:attrName>
                                        </p:attrNameLst>
                                      </p:cBhvr>
                                      <p:to>
                                        <p:strVal val="visible"/>
                                      </p:to>
                                    </p:set>
                                    <p:anim calcmode="lin" valueType="num">
                                      <p:cBhvr additive="base">
                                        <p:cTn id="18" dur="500" fill="hold"/>
                                        <p:tgtEl>
                                          <p:spTgt spid="45065"/>
                                        </p:tgtEl>
                                        <p:attrNameLst>
                                          <p:attrName>ppt_x</p:attrName>
                                        </p:attrNameLst>
                                      </p:cBhvr>
                                      <p:tavLst>
                                        <p:tav tm="0">
                                          <p:val>
                                            <p:strVal val="#ppt_x"/>
                                          </p:val>
                                        </p:tav>
                                        <p:tav tm="100000">
                                          <p:val>
                                            <p:strVal val="#ppt_x"/>
                                          </p:val>
                                        </p:tav>
                                      </p:tavLst>
                                    </p:anim>
                                    <p:anim calcmode="lin" valueType="num">
                                      <p:cBhvr additive="base">
                                        <p:cTn id="19"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45061"/>
                                        </p:tgtEl>
                                        <p:attrNameLst>
                                          <p:attrName>style.visibility</p:attrName>
                                        </p:attrNameLst>
                                      </p:cBhvr>
                                      <p:to>
                                        <p:strVal val="visible"/>
                                      </p:to>
                                    </p:set>
                                    <p:animEffect transition="in" filter="box(in)">
                                      <p:cBhvr>
                                        <p:cTn id="24" dur="500"/>
                                        <p:tgtEl>
                                          <p:spTgt spid="45061"/>
                                        </p:tgtEl>
                                      </p:cBhvr>
                                    </p:animEffect>
                                  </p:childTnLst>
                                </p:cTn>
                              </p:par>
                            </p:childTnLst>
                          </p:cTn>
                        </p:par>
                        <p:par>
                          <p:cTn id="25" fill="hold" nodeType="afterGroup">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45070"/>
                                        </p:tgtEl>
                                        <p:attrNameLst>
                                          <p:attrName>style.visibility</p:attrName>
                                        </p:attrNameLst>
                                      </p:cBhvr>
                                      <p:to>
                                        <p:strVal val="visible"/>
                                      </p:to>
                                    </p:set>
                                    <p:anim calcmode="lin" valueType="num">
                                      <p:cBhvr additive="base">
                                        <p:cTn id="28" dur="500" fill="hold"/>
                                        <p:tgtEl>
                                          <p:spTgt spid="45070"/>
                                        </p:tgtEl>
                                        <p:attrNameLst>
                                          <p:attrName>ppt_x</p:attrName>
                                        </p:attrNameLst>
                                      </p:cBhvr>
                                      <p:tavLst>
                                        <p:tav tm="0">
                                          <p:val>
                                            <p:strVal val="#ppt_x"/>
                                          </p:val>
                                        </p:tav>
                                        <p:tav tm="100000">
                                          <p:val>
                                            <p:strVal val="#ppt_x"/>
                                          </p:val>
                                        </p:tav>
                                      </p:tavLst>
                                    </p:anim>
                                    <p:anim calcmode="lin" valueType="num">
                                      <p:cBhvr additive="base">
                                        <p:cTn id="29" dur="500" fill="hold"/>
                                        <p:tgtEl>
                                          <p:spTgt spid="450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utoUpdateAnimBg="0"/>
      <p:bldP spid="45061" grpId="0" autoUpdateAnimBg="0"/>
      <p:bldP spid="45070"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3" name="Text Box 3">
            <a:extLst>
              <a:ext uri="{FF2B5EF4-FFF2-40B4-BE49-F238E27FC236}">
                <a16:creationId xmlns:a16="http://schemas.microsoft.com/office/drawing/2014/main" id="{5FDAAC4F-3255-4D14-93A5-DB1D4AF50895}"/>
              </a:ext>
            </a:extLst>
          </p:cNvPr>
          <p:cNvSpPr txBox="1">
            <a:spLocks noChangeArrowheads="1"/>
          </p:cNvSpPr>
          <p:nvPr/>
        </p:nvSpPr>
        <p:spPr bwMode="auto">
          <a:xfrm>
            <a:off x="539750" y="620713"/>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宋体" panose="02010600030101010101" pitchFamily="2" charset="-122"/>
                <a:cs typeface="Times New Roman" panose="02020603050405020304" pitchFamily="18" charset="0"/>
              </a:rPr>
              <a:t>一、最小项和最大项</a:t>
            </a:r>
            <a:r>
              <a:rPr kumimoji="1" lang="zh-CN" altLang="en-US" sz="2400" b="1">
                <a:solidFill>
                  <a:srgbClr val="0033CC"/>
                </a:solidFill>
                <a:latin typeface="宋体" panose="02010600030101010101" pitchFamily="2" charset="-122"/>
                <a:cs typeface="Times New Roman" panose="02020603050405020304" pitchFamily="18" charset="0"/>
              </a:rPr>
              <a:t> </a:t>
            </a:r>
          </a:p>
        </p:txBody>
      </p:sp>
      <p:sp>
        <p:nvSpPr>
          <p:cNvPr id="46084" name="Text Box 4">
            <a:extLst>
              <a:ext uri="{FF2B5EF4-FFF2-40B4-BE49-F238E27FC236}">
                <a16:creationId xmlns:a16="http://schemas.microsoft.com/office/drawing/2014/main" id="{D3AA8356-9DDC-4ECB-BEE3-E12BB14EFEE2}"/>
              </a:ext>
            </a:extLst>
          </p:cNvPr>
          <p:cNvSpPr txBox="1">
            <a:spLocks noChangeArrowheads="1"/>
          </p:cNvSpPr>
          <p:nvPr/>
        </p:nvSpPr>
        <p:spPr bwMode="auto">
          <a:xfrm>
            <a:off x="457200" y="1676400"/>
            <a:ext cx="8229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1</a:t>
            </a:r>
            <a:r>
              <a:rPr kumimoji="1" lang="zh-CN" altLang="en-US" sz="2400" b="1">
                <a:solidFill>
                  <a:srgbClr val="FF0000"/>
                </a:solidFill>
                <a:latin typeface="Times New Roman" panose="02020603050405020304" pitchFamily="18" charset="0"/>
              </a:rPr>
              <a:t>）定义：</a:t>
            </a:r>
            <a:r>
              <a:rPr kumimoji="1" lang="zh-CN" altLang="en-US" sz="2400">
                <a:latin typeface="Times New Roman" panose="02020603050405020304" pitchFamily="18" charset="0"/>
              </a:rPr>
              <a:t>如果一个具有</a:t>
            </a:r>
            <a:r>
              <a:rPr kumimoji="1" lang="en-US" altLang="zh-CN" sz="2400">
                <a:latin typeface="Times New Roman" panose="02020603050405020304" pitchFamily="18" charset="0"/>
              </a:rPr>
              <a:t>n</a:t>
            </a:r>
            <a:r>
              <a:rPr kumimoji="1" lang="zh-CN" altLang="en-US" sz="2400">
                <a:latin typeface="Times New Roman" panose="02020603050405020304" pitchFamily="18" charset="0"/>
              </a:rPr>
              <a:t>个变量的函数的“与项”包含全部</a:t>
            </a:r>
            <a:r>
              <a:rPr kumimoji="1" lang="en-US" altLang="zh-CN" sz="2400">
                <a:latin typeface="Times New Roman" panose="02020603050405020304" pitchFamily="18" charset="0"/>
              </a:rPr>
              <a:t>n</a:t>
            </a:r>
            <a:r>
              <a:rPr kumimoji="1" lang="zh-CN" altLang="en-US" sz="2400">
                <a:latin typeface="Times New Roman" panose="02020603050405020304" pitchFamily="18" charset="0"/>
              </a:rPr>
              <a:t>个变量，每个变量都以原变量或反变量形式出现一次，且仅出现一次，则该“与项”被称为</a:t>
            </a:r>
            <a:r>
              <a:rPr kumimoji="1" lang="zh-CN" altLang="en-US" sz="2400" b="1">
                <a:solidFill>
                  <a:srgbClr val="0033CC"/>
                </a:solidFill>
                <a:latin typeface="Times New Roman" panose="02020603050405020304" pitchFamily="18" charset="0"/>
              </a:rPr>
              <a:t>最小项</a:t>
            </a:r>
            <a:r>
              <a:rPr kumimoji="1" lang="zh-CN" altLang="en-US" sz="2400">
                <a:solidFill>
                  <a:srgbClr val="0033CC"/>
                </a:solidFill>
                <a:latin typeface="Times New Roman" panose="02020603050405020304" pitchFamily="18" charset="0"/>
              </a:rPr>
              <a:t>。</a:t>
            </a:r>
            <a:r>
              <a:rPr kumimoji="1" lang="zh-CN" altLang="en-US" sz="2400">
                <a:latin typeface="Times New Roman" panose="02020603050405020304" pitchFamily="18" charset="0"/>
              </a:rPr>
              <a:t>有时又将最小项称为</a:t>
            </a:r>
            <a:r>
              <a:rPr kumimoji="1" lang="zh-CN" altLang="en-US" sz="2400" b="1">
                <a:solidFill>
                  <a:srgbClr val="0033CC"/>
                </a:solidFill>
                <a:latin typeface="Times New Roman" panose="02020603050405020304" pitchFamily="18" charset="0"/>
              </a:rPr>
              <a:t>标准“与项”</a:t>
            </a:r>
            <a:r>
              <a:rPr kumimoji="1" lang="zh-CN" altLang="en-US" sz="2400">
                <a:solidFill>
                  <a:srgbClr val="0033CC"/>
                </a:solidFill>
                <a:latin typeface="Times New Roman" panose="02020603050405020304" pitchFamily="18" charset="0"/>
              </a:rPr>
              <a:t>。</a:t>
            </a:r>
            <a:r>
              <a:rPr kumimoji="1" lang="zh-CN" altLang="en-US" sz="2400">
                <a:latin typeface="Times New Roman" panose="02020603050405020304" pitchFamily="18" charset="0"/>
              </a:rPr>
              <a:t> </a:t>
            </a:r>
          </a:p>
        </p:txBody>
      </p:sp>
      <p:sp>
        <p:nvSpPr>
          <p:cNvPr id="46085" name="Text Box 5">
            <a:extLst>
              <a:ext uri="{FF2B5EF4-FFF2-40B4-BE49-F238E27FC236}">
                <a16:creationId xmlns:a16="http://schemas.microsoft.com/office/drawing/2014/main" id="{E1960D93-2ACA-4E11-AE38-78E3A2C3BCF8}"/>
              </a:ext>
            </a:extLst>
          </p:cNvPr>
          <p:cNvSpPr txBox="1">
            <a:spLocks noChangeArrowheads="1"/>
          </p:cNvSpPr>
          <p:nvPr/>
        </p:nvSpPr>
        <p:spPr bwMode="auto">
          <a:xfrm>
            <a:off x="539750" y="1268413"/>
            <a:ext cx="275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．最小项</a:t>
            </a:r>
            <a:endParaRPr kumimoji="1" lang="zh-CN" altLang="en-US" sz="2400">
              <a:solidFill>
                <a:srgbClr val="0033CC"/>
              </a:solidFill>
              <a:latin typeface="Times New Roman" panose="02020603050405020304" pitchFamily="18" charset="0"/>
            </a:endParaRPr>
          </a:p>
        </p:txBody>
      </p:sp>
      <p:sp>
        <p:nvSpPr>
          <p:cNvPr id="46087" name="Text Box 7">
            <a:extLst>
              <a:ext uri="{FF2B5EF4-FFF2-40B4-BE49-F238E27FC236}">
                <a16:creationId xmlns:a16="http://schemas.microsoft.com/office/drawing/2014/main" id="{E5976C09-BCDB-44CD-9457-DAEF15D0FA8E}"/>
              </a:ext>
            </a:extLst>
          </p:cNvPr>
          <p:cNvSpPr txBox="1">
            <a:spLocks noChangeArrowheads="1"/>
          </p:cNvSpPr>
          <p:nvPr/>
        </p:nvSpPr>
        <p:spPr bwMode="auto">
          <a:xfrm>
            <a:off x="469900" y="4695825"/>
            <a:ext cx="8077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76263" algn="l"/>
              </a:tabLst>
              <a:defRPr>
                <a:solidFill>
                  <a:schemeClr val="tx1"/>
                </a:solidFill>
                <a:latin typeface="Arial" panose="020B0604020202020204" pitchFamily="34" charset="0"/>
                <a:ea typeface="宋体" panose="02010600030101010101" pitchFamily="2" charset="-122"/>
              </a:defRPr>
            </a:lvl1pPr>
            <a:lvl2pPr marL="742950" indent="-285750">
              <a:tabLst>
                <a:tab pos="576263" algn="l"/>
              </a:tabLst>
              <a:defRPr>
                <a:solidFill>
                  <a:schemeClr val="tx1"/>
                </a:solidFill>
                <a:latin typeface="Arial" panose="020B0604020202020204" pitchFamily="34" charset="0"/>
                <a:ea typeface="宋体" panose="02010600030101010101" pitchFamily="2" charset="-122"/>
              </a:defRPr>
            </a:lvl2pPr>
            <a:lvl3pPr marL="1143000" indent="-228600">
              <a:tabLst>
                <a:tab pos="576263" algn="l"/>
              </a:tabLst>
              <a:defRPr>
                <a:solidFill>
                  <a:schemeClr val="tx1"/>
                </a:solidFill>
                <a:latin typeface="Arial" panose="020B0604020202020204" pitchFamily="34" charset="0"/>
                <a:ea typeface="宋体" panose="02010600030101010101" pitchFamily="2" charset="-122"/>
              </a:defRPr>
            </a:lvl3pPr>
            <a:lvl4pPr marL="1600200" indent="-228600">
              <a:tabLst>
                <a:tab pos="576263" algn="l"/>
              </a:tabLst>
              <a:defRPr>
                <a:solidFill>
                  <a:schemeClr val="tx1"/>
                </a:solidFill>
                <a:latin typeface="Arial" panose="020B0604020202020204" pitchFamily="34" charset="0"/>
                <a:ea typeface="宋体" panose="02010600030101010101" pitchFamily="2" charset="-122"/>
              </a:defRPr>
            </a:lvl4pPr>
            <a:lvl5pPr marL="2057400" indent="-228600">
              <a:tabLst>
                <a:tab pos="5762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3</a:t>
            </a:r>
            <a:r>
              <a:rPr kumimoji="1" lang="zh-CN" altLang="en-US" sz="2400" b="1">
                <a:solidFill>
                  <a:srgbClr val="FF0000"/>
                </a:solidFill>
                <a:latin typeface="Times New Roman" panose="02020603050405020304" pitchFamily="18" charset="0"/>
              </a:rPr>
              <a:t>）简写：</a:t>
            </a:r>
            <a:r>
              <a:rPr kumimoji="1" lang="zh-CN" altLang="en-US" sz="2400">
                <a:latin typeface="Times New Roman" panose="02020603050405020304" pitchFamily="18" charset="0"/>
              </a:rPr>
              <a:t>用</a:t>
            </a:r>
            <a:r>
              <a:rPr kumimoji="1" lang="en-US" altLang="zh-CN" sz="2400" b="1">
                <a:solidFill>
                  <a:srgbClr val="0033CC"/>
                </a:solidFill>
                <a:latin typeface="Times New Roman" panose="02020603050405020304" pitchFamily="18" charset="0"/>
              </a:rPr>
              <a:t>m</a:t>
            </a:r>
            <a:r>
              <a:rPr kumimoji="1" lang="en-US" altLang="zh-CN" sz="2400" b="1" baseline="-30000">
                <a:solidFill>
                  <a:srgbClr val="0033CC"/>
                </a:solidFill>
                <a:latin typeface="Times New Roman" panose="02020603050405020304" pitchFamily="18" charset="0"/>
              </a:rPr>
              <a:t>i</a:t>
            </a:r>
            <a:r>
              <a:rPr kumimoji="1" lang="zh-CN" altLang="en-US" sz="2400">
                <a:latin typeface="Times New Roman" panose="02020603050405020304" pitchFamily="18" charset="0"/>
              </a:rPr>
              <a:t>表示最小项。</a:t>
            </a:r>
            <a:br>
              <a:rPr kumimoji="1" lang="zh-CN" altLang="en-US" sz="2400">
                <a:latin typeface="Times New Roman" panose="02020603050405020304" pitchFamily="18" charset="0"/>
              </a:rPr>
            </a:br>
            <a:r>
              <a:rPr kumimoji="1" lang="zh-CN" altLang="en-US" sz="2400">
                <a:latin typeface="Times New Roman" panose="02020603050405020304" pitchFamily="18" charset="0"/>
              </a:rPr>
              <a:t>　　</a:t>
            </a:r>
            <a:r>
              <a:rPr kumimoji="1" lang="zh-CN" altLang="en-US" sz="2400" b="1">
                <a:solidFill>
                  <a:srgbClr val="0033CC"/>
                </a:solidFill>
                <a:latin typeface="Times New Roman" panose="02020603050405020304" pitchFamily="18" charset="0"/>
              </a:rPr>
              <a:t>下标</a:t>
            </a:r>
            <a:r>
              <a:rPr kumimoji="1" lang="en-US" altLang="zh-CN" sz="2400" b="1">
                <a:solidFill>
                  <a:srgbClr val="0033CC"/>
                </a:solidFill>
                <a:latin typeface="Times New Roman" panose="02020603050405020304" pitchFamily="18" charset="0"/>
              </a:rPr>
              <a:t>i</a:t>
            </a:r>
            <a:r>
              <a:rPr kumimoji="1" lang="zh-CN" altLang="en-US" sz="2400" b="1">
                <a:solidFill>
                  <a:srgbClr val="0033CC"/>
                </a:solidFill>
                <a:latin typeface="Times New Roman" panose="02020603050405020304" pitchFamily="18" charset="0"/>
              </a:rPr>
              <a:t>的取值规则是：</a:t>
            </a:r>
            <a:r>
              <a:rPr kumimoji="1" lang="zh-CN" altLang="en-US" sz="2400">
                <a:latin typeface="Times New Roman" panose="02020603050405020304" pitchFamily="18" charset="0"/>
              </a:rPr>
              <a:t>按照变量顺序将最小项中的原变量用</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表示，反变量用</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表示，由此得到一个二进制数，与该二进制数对应的十进制数即下标</a:t>
            </a:r>
            <a:r>
              <a:rPr kumimoji="1" lang="en-US" altLang="zh-CN" sz="2400">
                <a:latin typeface="Times New Roman" panose="02020603050405020304" pitchFamily="18" charset="0"/>
              </a:rPr>
              <a:t>i</a:t>
            </a:r>
            <a:r>
              <a:rPr kumimoji="1" lang="zh-CN" altLang="en-US" sz="2400">
                <a:latin typeface="Times New Roman" panose="02020603050405020304" pitchFamily="18" charset="0"/>
              </a:rPr>
              <a:t>的值。 </a:t>
            </a:r>
          </a:p>
        </p:txBody>
      </p:sp>
      <p:sp>
        <p:nvSpPr>
          <p:cNvPr id="46088" name="Text Box 8">
            <a:extLst>
              <a:ext uri="{FF2B5EF4-FFF2-40B4-BE49-F238E27FC236}">
                <a16:creationId xmlns:a16="http://schemas.microsoft.com/office/drawing/2014/main" id="{67B5C71E-CDB9-4CBA-8A95-392A9554D10D}"/>
              </a:ext>
            </a:extLst>
          </p:cNvPr>
          <p:cNvSpPr txBox="1">
            <a:spLocks noChangeArrowheads="1"/>
          </p:cNvSpPr>
          <p:nvPr/>
        </p:nvSpPr>
        <p:spPr bwMode="auto">
          <a:xfrm>
            <a:off x="1060450" y="32131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0000"/>
                </a:solidFill>
                <a:latin typeface="Times New Roman" panose="02020603050405020304" pitchFamily="18" charset="0"/>
              </a:rPr>
              <a:t>（</a:t>
            </a:r>
            <a:r>
              <a:rPr kumimoji="1" lang="en-US" altLang="zh-CN" sz="2400" b="1">
                <a:solidFill>
                  <a:srgbClr val="FF0000"/>
                </a:solidFill>
                <a:latin typeface="Times New Roman" panose="02020603050405020304" pitchFamily="18" charset="0"/>
              </a:rPr>
              <a:t>2</a:t>
            </a:r>
            <a:r>
              <a:rPr kumimoji="1" lang="zh-CN" altLang="en-US" sz="2400" b="1">
                <a:solidFill>
                  <a:srgbClr val="FF0000"/>
                </a:solidFill>
                <a:latin typeface="Times New Roman" panose="02020603050405020304" pitchFamily="18" charset="0"/>
              </a:rPr>
              <a:t>）最小项的数目：</a:t>
            </a:r>
            <a:r>
              <a:rPr kumimoji="1" lang="en-US" altLang="zh-CN" sz="2400">
                <a:latin typeface="Times New Roman" panose="02020603050405020304" pitchFamily="18" charset="0"/>
              </a:rPr>
              <a:t>n</a:t>
            </a:r>
            <a:r>
              <a:rPr kumimoji="1" lang="zh-CN" altLang="en-US" sz="2400">
                <a:latin typeface="Times New Roman" panose="02020603050405020304" pitchFamily="18" charset="0"/>
              </a:rPr>
              <a:t>个变量可以构成</a:t>
            </a:r>
            <a:r>
              <a:rPr kumimoji="1" lang="en-US" altLang="zh-CN" sz="2400">
                <a:latin typeface="Times New Roman" panose="02020603050405020304" pitchFamily="18" charset="0"/>
              </a:rPr>
              <a:t>2</a:t>
            </a:r>
            <a:r>
              <a:rPr kumimoji="1" lang="en-US" altLang="zh-CN" sz="2400" baseline="30000">
                <a:latin typeface="Times New Roman" panose="02020603050405020304" pitchFamily="18" charset="0"/>
              </a:rPr>
              <a:t>n</a:t>
            </a:r>
            <a:r>
              <a:rPr kumimoji="1" lang="zh-CN" altLang="en-US" sz="2400">
                <a:latin typeface="Times New Roman" panose="02020603050405020304" pitchFamily="18" charset="0"/>
              </a:rPr>
              <a:t>个最小项。 </a:t>
            </a:r>
          </a:p>
        </p:txBody>
      </p:sp>
      <p:grpSp>
        <p:nvGrpSpPr>
          <p:cNvPr id="46089" name="Group 9">
            <a:extLst>
              <a:ext uri="{FF2B5EF4-FFF2-40B4-BE49-F238E27FC236}">
                <a16:creationId xmlns:a16="http://schemas.microsoft.com/office/drawing/2014/main" id="{BA0AFE0D-7CB1-4315-8452-D0329C501EB3}"/>
              </a:ext>
            </a:extLst>
          </p:cNvPr>
          <p:cNvGrpSpPr>
            <a:grpSpLocks/>
          </p:cNvGrpSpPr>
          <p:nvPr/>
        </p:nvGrpSpPr>
        <p:grpSpPr bwMode="auto">
          <a:xfrm>
            <a:off x="539750" y="3746500"/>
            <a:ext cx="8515350" cy="822325"/>
            <a:chOff x="204" y="2432"/>
            <a:chExt cx="5364" cy="518"/>
          </a:xfrm>
        </p:grpSpPr>
        <p:sp>
          <p:nvSpPr>
            <p:cNvPr id="48136" name="Text Box 10">
              <a:extLst>
                <a:ext uri="{FF2B5EF4-FFF2-40B4-BE49-F238E27FC236}">
                  <a16:creationId xmlns:a16="http://schemas.microsoft.com/office/drawing/2014/main" id="{B078D579-F1D7-44F3-9F7D-29BCF9D8B40E}"/>
                </a:ext>
              </a:extLst>
            </p:cNvPr>
            <p:cNvSpPr txBox="1">
              <a:spLocks noChangeArrowheads="1"/>
            </p:cNvSpPr>
            <p:nvPr/>
          </p:nvSpPr>
          <p:spPr bwMode="auto">
            <a:xfrm>
              <a:off x="204" y="2432"/>
              <a:ext cx="536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例如，</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个变量</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B</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C</a:t>
              </a:r>
              <a:r>
                <a:rPr kumimoji="1" lang="zh-CN" altLang="en-US" sz="2400">
                  <a:latin typeface="Times New Roman" panose="02020603050405020304" pitchFamily="18" charset="0"/>
                </a:rPr>
                <a:t>可以构成　　　、　　　、</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   </a:t>
              </a:r>
              <a:br>
                <a:rPr kumimoji="1" lang="zh-CN" altLang="en-US" sz="2400">
                  <a:latin typeface="Times New Roman" panose="02020603050405020304" pitchFamily="18" charset="0"/>
                </a:rPr>
              </a:br>
              <a:r>
                <a:rPr kumimoji="1" lang="zh-CN" altLang="en-US" sz="2400">
                  <a:latin typeface="Times New Roman" panose="02020603050405020304" pitchFamily="18" charset="0"/>
                </a:rPr>
                <a:t>  </a:t>
              </a:r>
              <a:r>
                <a:rPr kumimoji="1" lang="en-US" altLang="zh-CN" sz="2400">
                  <a:latin typeface="Times New Roman" panose="02020603050405020304" pitchFamily="18" charset="0"/>
                </a:rPr>
                <a:t>A B C</a:t>
              </a:r>
              <a:r>
                <a:rPr kumimoji="1" lang="zh-CN" altLang="en-US" sz="2400">
                  <a:latin typeface="Times New Roman" panose="02020603050405020304" pitchFamily="18" charset="0"/>
                </a:rPr>
                <a:t>共</a:t>
              </a:r>
              <a:r>
                <a:rPr kumimoji="1" lang="en-US" altLang="zh-CN" sz="2400">
                  <a:latin typeface="Times New Roman" panose="02020603050405020304" pitchFamily="18" charset="0"/>
                </a:rPr>
                <a:t>8</a:t>
              </a:r>
              <a:r>
                <a:rPr kumimoji="1" lang="zh-CN" altLang="en-US" sz="2400">
                  <a:latin typeface="Times New Roman" panose="02020603050405020304" pitchFamily="18" charset="0"/>
                </a:rPr>
                <a:t>个最小项。 </a:t>
              </a:r>
            </a:p>
          </p:txBody>
        </p:sp>
        <p:graphicFrame>
          <p:nvGraphicFramePr>
            <p:cNvPr id="48137" name="Object 11">
              <a:extLst>
                <a:ext uri="{FF2B5EF4-FFF2-40B4-BE49-F238E27FC236}">
                  <a16:creationId xmlns:a16="http://schemas.microsoft.com/office/drawing/2014/main" id="{4DFED3F7-93A9-49D2-9EC8-44688163E3FD}"/>
                </a:ext>
              </a:extLst>
            </p:cNvPr>
            <p:cNvGraphicFramePr>
              <a:graphicFrameLocks noChangeAspect="1"/>
            </p:cNvGraphicFramePr>
            <p:nvPr/>
          </p:nvGraphicFramePr>
          <p:xfrm>
            <a:off x="3515" y="2443"/>
            <a:ext cx="612" cy="261"/>
          </p:xfrm>
          <a:graphic>
            <a:graphicData uri="http://schemas.openxmlformats.org/presentationml/2006/ole">
              <mc:AlternateContent xmlns:mc="http://schemas.openxmlformats.org/markup-compatibility/2006">
                <mc:Choice xmlns:v="urn:schemas-microsoft-com:vml" Requires="v">
                  <p:oleObj name="Equation" r:id="rId3" imgW="507780" imgH="215806" progId="Equation.3">
                    <p:embed/>
                  </p:oleObj>
                </mc:Choice>
                <mc:Fallback>
                  <p:oleObj name="Equation" r:id="rId3" imgW="507780" imgH="215806" progId="Equation.3">
                    <p:embed/>
                    <p:pic>
                      <p:nvPicPr>
                        <p:cNvPr id="0" name="Object 11"/>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515" y="2443"/>
                          <a:ext cx="61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8" name="Object 12">
              <a:extLst>
                <a:ext uri="{FF2B5EF4-FFF2-40B4-BE49-F238E27FC236}">
                  <a16:creationId xmlns:a16="http://schemas.microsoft.com/office/drawing/2014/main" id="{457EB8F4-4726-463D-AF16-392D3C524229}"/>
                </a:ext>
              </a:extLst>
            </p:cNvPr>
            <p:cNvGraphicFramePr>
              <a:graphicFrameLocks noChangeAspect="1"/>
            </p:cNvGraphicFramePr>
            <p:nvPr/>
          </p:nvGraphicFramePr>
          <p:xfrm>
            <a:off x="4244" y="2448"/>
            <a:ext cx="632" cy="216"/>
          </p:xfrm>
          <a:graphic>
            <a:graphicData uri="http://schemas.openxmlformats.org/presentationml/2006/ole">
              <mc:AlternateContent xmlns:mc="http://schemas.openxmlformats.org/markup-compatibility/2006">
                <mc:Choice xmlns:v="urn:schemas-microsoft-com:vml" Requires="v">
                  <p:oleObj name="Equation" r:id="rId5" imgW="1002865" imgH="342751" progId="Equation.3">
                    <p:embed/>
                  </p:oleObj>
                </mc:Choice>
                <mc:Fallback>
                  <p:oleObj name="Equation" r:id="rId5" imgW="1002865" imgH="342751" progId="Equation.3">
                    <p:embed/>
                    <p:pic>
                      <p:nvPicPr>
                        <p:cNvPr id="0" name="Object 12"/>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244" y="2448"/>
                          <a:ext cx="63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6085"/>
                                        </p:tgtEl>
                                        <p:attrNameLst>
                                          <p:attrName>style.visibility</p:attrName>
                                        </p:attrNameLst>
                                      </p:cBhvr>
                                      <p:to>
                                        <p:strVal val="visible"/>
                                      </p:to>
                                    </p:set>
                                    <p:animEffect transition="in" filter="wipe(up)">
                                      <p:cBhvr>
                                        <p:cTn id="11" dur="500"/>
                                        <p:tgtEl>
                                          <p:spTgt spid="460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084"/>
                                        </p:tgtEl>
                                        <p:attrNameLst>
                                          <p:attrName>style.visibility</p:attrName>
                                        </p:attrNameLst>
                                      </p:cBhvr>
                                      <p:to>
                                        <p:strVal val="visible"/>
                                      </p:to>
                                    </p:set>
                                    <p:animEffect transition="in" filter="wipe(up)">
                                      <p:cBhvr>
                                        <p:cTn id="16" dur="500"/>
                                        <p:tgtEl>
                                          <p:spTgt spid="4608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08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608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46087"/>
                                        </p:tgtEl>
                                        <p:attrNameLst>
                                          <p:attrName>style.visibility</p:attrName>
                                        </p:attrNameLst>
                                      </p:cBhvr>
                                      <p:to>
                                        <p:strVal val="visible"/>
                                      </p:to>
                                    </p:set>
                                    <p:animEffect transition="in" filter="wipe(up)">
                                      <p:cBhvr>
                                        <p:cTn id="29"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autoUpdateAnimBg="0"/>
      <p:bldP spid="46084" grpId="0" autoUpdateAnimBg="0"/>
      <p:bldP spid="46085" grpId="0" autoUpdateAnimBg="0"/>
      <p:bldP spid="46087" grpId="0" autoUpdateAnimBg="0"/>
      <p:bldP spid="46088"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8" name="Text Box 4">
            <a:extLst>
              <a:ext uri="{FF2B5EF4-FFF2-40B4-BE49-F238E27FC236}">
                <a16:creationId xmlns:a16="http://schemas.microsoft.com/office/drawing/2014/main" id="{03F131C0-F1AF-418B-8506-F33BC7597CA4}"/>
              </a:ext>
            </a:extLst>
          </p:cNvPr>
          <p:cNvSpPr txBox="1">
            <a:spLocks noChangeArrowheads="1"/>
          </p:cNvSpPr>
          <p:nvPr/>
        </p:nvSpPr>
        <p:spPr bwMode="auto">
          <a:xfrm>
            <a:off x="546100" y="5232400"/>
            <a:ext cx="82296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在由</a:t>
            </a:r>
            <a:r>
              <a:rPr kumimoji="1" lang="en-US" altLang="zh-CN" sz="2400">
                <a:latin typeface="Times New Roman" panose="02020603050405020304" pitchFamily="18" charset="0"/>
              </a:rPr>
              <a:t>n</a:t>
            </a:r>
            <a:r>
              <a:rPr kumimoji="1" lang="zh-CN" altLang="en-US" sz="2400">
                <a:latin typeface="Times New Roman" panose="02020603050405020304" pitchFamily="18" charset="0"/>
              </a:rPr>
              <a:t>个变量构成的任意“与项”中，</a:t>
            </a:r>
            <a:r>
              <a:rPr kumimoji="1" lang="zh-CN" altLang="en-US" sz="2400">
                <a:solidFill>
                  <a:srgbClr val="FF0000"/>
                </a:solidFill>
                <a:latin typeface="Times New Roman" panose="02020603050405020304" pitchFamily="18" charset="0"/>
              </a:rPr>
              <a:t>最小项</a:t>
            </a:r>
            <a:r>
              <a:rPr kumimoji="1" lang="zh-CN" altLang="en-US" sz="2400">
                <a:latin typeface="Times New Roman" panose="02020603050405020304" pitchFamily="18" charset="0"/>
              </a:rPr>
              <a:t>是使其值为</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的变量取值组合数最少的一种“与项”，这也就是最小项名字的由来。 </a:t>
            </a:r>
          </a:p>
        </p:txBody>
      </p:sp>
      <p:sp>
        <p:nvSpPr>
          <p:cNvPr id="47109" name="Text Box 5">
            <a:extLst>
              <a:ext uri="{FF2B5EF4-FFF2-40B4-BE49-F238E27FC236}">
                <a16:creationId xmlns:a16="http://schemas.microsoft.com/office/drawing/2014/main" id="{96F3B311-A10D-49C4-8783-F3193D36A026}"/>
              </a:ext>
            </a:extLst>
          </p:cNvPr>
          <p:cNvSpPr txBox="1">
            <a:spLocks noChangeArrowheads="1"/>
          </p:cNvSpPr>
          <p:nvPr/>
        </p:nvSpPr>
        <p:spPr bwMode="auto">
          <a:xfrm>
            <a:off x="533400" y="3276600"/>
            <a:ext cx="8382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Times New Roman" panose="02020603050405020304" pitchFamily="18" charset="0"/>
              </a:rPr>
              <a:t>　　</a:t>
            </a:r>
            <a:r>
              <a:rPr kumimoji="1" lang="zh-CN" altLang="en-US" sz="2400" b="1">
                <a:solidFill>
                  <a:srgbClr val="FF0000"/>
                </a:solidFill>
                <a:latin typeface="Times New Roman" panose="02020603050405020304" pitchFamily="18" charset="0"/>
              </a:rPr>
              <a:t>（</a:t>
            </a:r>
            <a:r>
              <a:rPr kumimoji="1" lang="en-US" altLang="zh-CN" sz="2400" b="1">
                <a:solidFill>
                  <a:srgbClr val="FF0000"/>
                </a:solidFill>
                <a:latin typeface="Times New Roman" panose="02020603050405020304" pitchFamily="18" charset="0"/>
              </a:rPr>
              <a:t>4</a:t>
            </a:r>
            <a:r>
              <a:rPr kumimoji="1" lang="zh-CN" altLang="en-US" sz="2400" b="1">
                <a:solidFill>
                  <a:srgbClr val="FF0000"/>
                </a:solidFill>
                <a:latin typeface="Times New Roman" panose="02020603050405020304" pitchFamily="18" charset="0"/>
              </a:rPr>
              <a:t>） 性质</a:t>
            </a:r>
            <a:r>
              <a:rPr kumimoji="1" lang="en-US" altLang="zh-CN" sz="2400" b="1">
                <a:solidFill>
                  <a:srgbClr val="FF0000"/>
                </a:solidFill>
                <a:latin typeface="Times New Roman" panose="02020603050405020304" pitchFamily="18" charset="0"/>
              </a:rPr>
              <a:t>——</a:t>
            </a:r>
            <a:r>
              <a:rPr kumimoji="1" lang="en-US" altLang="zh-CN" sz="2400" b="1">
                <a:solidFill>
                  <a:srgbClr val="FFCC00"/>
                </a:solidFill>
                <a:latin typeface="Times New Roman" panose="02020603050405020304" pitchFamily="18" charset="0"/>
              </a:rPr>
              <a:t>  </a:t>
            </a:r>
            <a:r>
              <a:rPr kumimoji="1" lang="zh-CN" altLang="en-US" sz="2400">
                <a:latin typeface="Times New Roman" panose="02020603050405020304" pitchFamily="18" charset="0"/>
              </a:rPr>
              <a:t>最小项具有如下四条性质。</a:t>
            </a:r>
          </a:p>
          <a:p>
            <a:pPr eaLnBrk="1" hangingPunct="1"/>
            <a:r>
              <a:rPr kumimoji="1" lang="zh-CN" altLang="en-US" sz="2400">
                <a:latin typeface="Times New Roman" panose="02020603050405020304" pitchFamily="18" charset="0"/>
              </a:rPr>
              <a:t>        </a:t>
            </a:r>
          </a:p>
          <a:p>
            <a:pPr eaLnBrk="1" hangingPunct="1"/>
            <a:r>
              <a:rPr kumimoji="1" lang="zh-CN" altLang="en-US" sz="2400">
                <a:latin typeface="Times New Roman" panose="02020603050405020304" pitchFamily="18" charset="0"/>
              </a:rPr>
              <a:t>　　</a:t>
            </a:r>
            <a:r>
              <a:rPr kumimoji="1" lang="zh-CN" altLang="en-US" sz="2400">
                <a:solidFill>
                  <a:srgbClr val="0033CC"/>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性质</a:t>
            </a: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a:t>
            </a:r>
            <a:r>
              <a:rPr kumimoji="1" lang="zh-CN" altLang="en-US" sz="2400">
                <a:latin typeface="Times New Roman" panose="02020603050405020304" pitchFamily="18" charset="0"/>
              </a:rPr>
              <a:t> 任意一个最小项，其相应变量有且仅有一种取值使这个最小项的值为</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。并且，最小项不同，使其值为</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的变量取值不同。 </a:t>
            </a:r>
          </a:p>
        </p:txBody>
      </p:sp>
      <p:grpSp>
        <p:nvGrpSpPr>
          <p:cNvPr id="47110" name="Group 6">
            <a:extLst>
              <a:ext uri="{FF2B5EF4-FFF2-40B4-BE49-F238E27FC236}">
                <a16:creationId xmlns:a16="http://schemas.microsoft.com/office/drawing/2014/main" id="{4F0B1F3C-32AF-43C1-B825-2DD931DEA2D5}"/>
              </a:ext>
            </a:extLst>
          </p:cNvPr>
          <p:cNvGrpSpPr>
            <a:grpSpLocks/>
          </p:cNvGrpSpPr>
          <p:nvPr/>
        </p:nvGrpSpPr>
        <p:grpSpPr bwMode="auto">
          <a:xfrm>
            <a:off x="609600" y="914400"/>
            <a:ext cx="8001000" cy="2193925"/>
            <a:chOff x="384" y="576"/>
            <a:chExt cx="5040" cy="1382"/>
          </a:xfrm>
        </p:grpSpPr>
        <p:sp>
          <p:nvSpPr>
            <p:cNvPr id="49157" name="Text Box 7">
              <a:extLst>
                <a:ext uri="{FF2B5EF4-FFF2-40B4-BE49-F238E27FC236}">
                  <a16:creationId xmlns:a16="http://schemas.microsoft.com/office/drawing/2014/main" id="{BEE01E95-B2A9-4B39-A8C0-C1AABDE44FA8}"/>
                </a:ext>
              </a:extLst>
            </p:cNvPr>
            <p:cNvSpPr txBox="1">
              <a:spLocks noChangeArrowheads="1"/>
            </p:cNvSpPr>
            <p:nvPr/>
          </p:nvSpPr>
          <p:spPr bwMode="auto">
            <a:xfrm>
              <a:off x="384" y="576"/>
              <a:ext cx="504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76250" algn="l"/>
                  <a:tab pos="576263" algn="l"/>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476250" algn="l"/>
                  <a:tab pos="576263" algn="l"/>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476250" algn="l"/>
                  <a:tab pos="576263" algn="l"/>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476250" algn="l"/>
                  <a:tab pos="576263" algn="l"/>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476250" algn="l"/>
                  <a:tab pos="576263" algn="l"/>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76250" algn="l"/>
                  <a:tab pos="576263" algn="l"/>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76250" algn="l"/>
                  <a:tab pos="576263" algn="l"/>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76250" algn="l"/>
                  <a:tab pos="576263" algn="l"/>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76250" algn="l"/>
                  <a:tab pos="576263" algn="l"/>
                  <a:tab pos="663575"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latin typeface="Times New Roman" panose="02020603050405020304" pitchFamily="18" charset="0"/>
                </a:rPr>
                <a:t>　　例如，</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变量</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B</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C</a:t>
              </a:r>
              <a:r>
                <a:rPr kumimoji="1" lang="zh-CN" altLang="en-US" sz="2400">
                  <a:latin typeface="Times New Roman" panose="02020603050405020304" pitchFamily="18" charset="0"/>
                </a:rPr>
                <a:t>构成的最小项 </a:t>
              </a:r>
              <a:r>
                <a:rPr kumimoji="1" lang="en-US" altLang="zh-CN" sz="2400">
                  <a:latin typeface="Times New Roman" panose="02020603050405020304" pitchFamily="18" charset="0"/>
                </a:rPr>
                <a:t>A  C </a:t>
              </a:r>
              <a:r>
                <a:rPr kumimoji="1" lang="zh-CN" altLang="en-US" sz="2400">
                  <a:latin typeface="Times New Roman" panose="02020603050405020304" pitchFamily="18" charset="0"/>
                </a:rPr>
                <a:t>可用 </a:t>
              </a:r>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5 </a:t>
              </a:r>
              <a:r>
                <a:rPr kumimoji="1" lang="zh-CN" altLang="en-US" sz="2400">
                  <a:latin typeface="Times New Roman" panose="02020603050405020304" pitchFamily="18" charset="0"/>
                </a:rPr>
                <a:t>表示。因为 </a:t>
              </a:r>
            </a:p>
          </p:txBody>
        </p:sp>
        <p:sp>
          <p:nvSpPr>
            <p:cNvPr id="49158" name="Text Box 8">
              <a:extLst>
                <a:ext uri="{FF2B5EF4-FFF2-40B4-BE49-F238E27FC236}">
                  <a16:creationId xmlns:a16="http://schemas.microsoft.com/office/drawing/2014/main" id="{8F342802-D1CB-463B-81EF-9D3C8752E850}"/>
                </a:ext>
              </a:extLst>
            </p:cNvPr>
            <p:cNvSpPr txBox="1">
              <a:spLocks noChangeArrowheads="1"/>
            </p:cNvSpPr>
            <p:nvPr/>
          </p:nvSpPr>
          <p:spPr bwMode="auto">
            <a:xfrm>
              <a:off x="3360" y="110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5</a:t>
              </a:r>
              <a:r>
                <a:rPr kumimoji="1" lang="en-US" altLang="zh-CN" sz="2400">
                  <a:latin typeface="Times New Roman" panose="02020603050405020304" pitchFamily="18" charset="0"/>
                </a:rPr>
                <a:t> </a:t>
              </a:r>
            </a:p>
          </p:txBody>
        </p:sp>
        <p:sp>
          <p:nvSpPr>
            <p:cNvPr id="49159" name="Text Box 9">
              <a:extLst>
                <a:ext uri="{FF2B5EF4-FFF2-40B4-BE49-F238E27FC236}">
                  <a16:creationId xmlns:a16="http://schemas.microsoft.com/office/drawing/2014/main" id="{FAA55BD6-F6A4-4FD1-86AB-FBB9B0E53890}"/>
                </a:ext>
              </a:extLst>
            </p:cNvPr>
            <p:cNvSpPr txBox="1">
              <a:spLocks noChangeArrowheads="1"/>
            </p:cNvSpPr>
            <p:nvPr/>
          </p:nvSpPr>
          <p:spPr bwMode="auto">
            <a:xfrm>
              <a:off x="3360" y="1628"/>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(5)</a:t>
              </a:r>
              <a:r>
                <a:rPr kumimoji="1" lang="en-US" altLang="zh-CN" sz="2400" baseline="-30000">
                  <a:latin typeface="Times New Roman" panose="02020603050405020304" pitchFamily="18" charset="0"/>
                </a:rPr>
                <a:t>10 </a:t>
              </a:r>
            </a:p>
          </p:txBody>
        </p:sp>
        <p:sp>
          <p:nvSpPr>
            <p:cNvPr id="49160" name="Text Box 10">
              <a:extLst>
                <a:ext uri="{FF2B5EF4-FFF2-40B4-BE49-F238E27FC236}">
                  <a16:creationId xmlns:a16="http://schemas.microsoft.com/office/drawing/2014/main" id="{F39E0745-B887-4441-9B9C-E62EEF30DC2E}"/>
                </a:ext>
              </a:extLst>
            </p:cNvPr>
            <p:cNvSpPr txBox="1">
              <a:spLocks noChangeArrowheads="1"/>
            </p:cNvSpPr>
            <p:nvPr/>
          </p:nvSpPr>
          <p:spPr bwMode="auto">
            <a:xfrm>
              <a:off x="1911" y="166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sp>
          <p:nvSpPr>
            <p:cNvPr id="49161" name="Text Box 11">
              <a:extLst>
                <a:ext uri="{FF2B5EF4-FFF2-40B4-BE49-F238E27FC236}">
                  <a16:creationId xmlns:a16="http://schemas.microsoft.com/office/drawing/2014/main" id="{C586F160-CF57-47F6-B3A2-AFB7B96662C2}"/>
                </a:ext>
              </a:extLst>
            </p:cNvPr>
            <p:cNvSpPr txBox="1">
              <a:spLocks noChangeArrowheads="1"/>
            </p:cNvSpPr>
            <p:nvPr/>
          </p:nvSpPr>
          <p:spPr bwMode="auto">
            <a:xfrm>
              <a:off x="2208" y="1667"/>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sp>
          <p:nvSpPr>
            <p:cNvPr id="49162" name="Text Box 12">
              <a:extLst>
                <a:ext uri="{FF2B5EF4-FFF2-40B4-BE49-F238E27FC236}">
                  <a16:creationId xmlns:a16="http://schemas.microsoft.com/office/drawing/2014/main" id="{16C7E270-B38A-43C5-8F8E-4EE90917C952}"/>
                </a:ext>
              </a:extLst>
            </p:cNvPr>
            <p:cNvSpPr txBox="1">
              <a:spLocks noChangeArrowheads="1"/>
            </p:cNvSpPr>
            <p:nvPr/>
          </p:nvSpPr>
          <p:spPr bwMode="auto">
            <a:xfrm>
              <a:off x="2496" y="167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sp>
          <p:nvSpPr>
            <p:cNvPr id="49163" name="Text Box 13">
              <a:extLst>
                <a:ext uri="{FF2B5EF4-FFF2-40B4-BE49-F238E27FC236}">
                  <a16:creationId xmlns:a16="http://schemas.microsoft.com/office/drawing/2014/main" id="{2DD8DF42-44DE-4035-B051-88596AE1F384}"/>
                </a:ext>
              </a:extLst>
            </p:cNvPr>
            <p:cNvSpPr txBox="1">
              <a:spLocks noChangeArrowheads="1"/>
            </p:cNvSpPr>
            <p:nvPr/>
          </p:nvSpPr>
          <p:spPr bwMode="auto">
            <a:xfrm>
              <a:off x="1881" y="116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a:t>
              </a:r>
            </a:p>
          </p:txBody>
        </p:sp>
        <p:sp>
          <p:nvSpPr>
            <p:cNvPr id="49164" name="Text Box 14">
              <a:extLst>
                <a:ext uri="{FF2B5EF4-FFF2-40B4-BE49-F238E27FC236}">
                  <a16:creationId xmlns:a16="http://schemas.microsoft.com/office/drawing/2014/main" id="{2882BE05-EB8E-4AA6-8682-D8A55A33009B}"/>
                </a:ext>
              </a:extLst>
            </p:cNvPr>
            <p:cNvSpPr txBox="1">
              <a:spLocks noChangeArrowheads="1"/>
            </p:cNvSpPr>
            <p:nvPr/>
          </p:nvSpPr>
          <p:spPr bwMode="auto">
            <a:xfrm>
              <a:off x="2466" y="115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a:t>
              </a:r>
            </a:p>
          </p:txBody>
        </p:sp>
        <p:sp>
          <p:nvSpPr>
            <p:cNvPr id="49165" name="Line 15">
              <a:extLst>
                <a:ext uri="{FF2B5EF4-FFF2-40B4-BE49-F238E27FC236}">
                  <a16:creationId xmlns:a16="http://schemas.microsoft.com/office/drawing/2014/main" id="{EA58A36F-955B-45F0-B3DE-48C876246641}"/>
                </a:ext>
              </a:extLst>
            </p:cNvPr>
            <p:cNvSpPr>
              <a:spLocks noChangeShapeType="1"/>
            </p:cNvSpPr>
            <p:nvPr/>
          </p:nvSpPr>
          <p:spPr bwMode="auto">
            <a:xfrm>
              <a:off x="2016" y="1436"/>
              <a:ext cx="0" cy="24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6" name="Line 16">
              <a:extLst>
                <a:ext uri="{FF2B5EF4-FFF2-40B4-BE49-F238E27FC236}">
                  <a16:creationId xmlns:a16="http://schemas.microsoft.com/office/drawing/2014/main" id="{4F4F7F75-055A-4C47-9953-A3452EE3D95C}"/>
                </a:ext>
              </a:extLst>
            </p:cNvPr>
            <p:cNvSpPr>
              <a:spLocks noChangeShapeType="1"/>
            </p:cNvSpPr>
            <p:nvPr/>
          </p:nvSpPr>
          <p:spPr bwMode="auto">
            <a:xfrm>
              <a:off x="2304" y="1436"/>
              <a:ext cx="0" cy="24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7" name="Line 17">
              <a:extLst>
                <a:ext uri="{FF2B5EF4-FFF2-40B4-BE49-F238E27FC236}">
                  <a16:creationId xmlns:a16="http://schemas.microsoft.com/office/drawing/2014/main" id="{E6243238-001B-4408-9356-73B20B70EEBD}"/>
                </a:ext>
              </a:extLst>
            </p:cNvPr>
            <p:cNvSpPr>
              <a:spLocks noChangeShapeType="1"/>
            </p:cNvSpPr>
            <p:nvPr/>
          </p:nvSpPr>
          <p:spPr bwMode="auto">
            <a:xfrm>
              <a:off x="2592" y="1436"/>
              <a:ext cx="0" cy="24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18">
              <a:extLst>
                <a:ext uri="{FF2B5EF4-FFF2-40B4-BE49-F238E27FC236}">
                  <a16:creationId xmlns:a16="http://schemas.microsoft.com/office/drawing/2014/main" id="{F8D59D53-19C4-43C9-9B2D-FD03E0561BEC}"/>
                </a:ext>
              </a:extLst>
            </p:cNvPr>
            <p:cNvSpPr>
              <a:spLocks noChangeShapeType="1"/>
            </p:cNvSpPr>
            <p:nvPr/>
          </p:nvSpPr>
          <p:spPr bwMode="auto">
            <a:xfrm>
              <a:off x="2688" y="1292"/>
              <a:ext cx="720" cy="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9" name="Line 19">
              <a:extLst>
                <a:ext uri="{FF2B5EF4-FFF2-40B4-BE49-F238E27FC236}">
                  <a16:creationId xmlns:a16="http://schemas.microsoft.com/office/drawing/2014/main" id="{66905E01-4085-44B4-8466-0887A99E3AB6}"/>
                </a:ext>
              </a:extLst>
            </p:cNvPr>
            <p:cNvSpPr>
              <a:spLocks noChangeShapeType="1"/>
            </p:cNvSpPr>
            <p:nvPr/>
          </p:nvSpPr>
          <p:spPr bwMode="auto">
            <a:xfrm>
              <a:off x="2688" y="1772"/>
              <a:ext cx="720" cy="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9170" name="Object 20">
              <a:extLst>
                <a:ext uri="{FF2B5EF4-FFF2-40B4-BE49-F238E27FC236}">
                  <a16:creationId xmlns:a16="http://schemas.microsoft.com/office/drawing/2014/main" id="{9DE98080-ED70-428A-A285-131F795B038A}"/>
                </a:ext>
              </a:extLst>
            </p:cNvPr>
            <p:cNvGraphicFramePr>
              <a:graphicFrameLocks noChangeAspect="1"/>
            </p:cNvGraphicFramePr>
            <p:nvPr/>
          </p:nvGraphicFramePr>
          <p:xfrm>
            <a:off x="3972" y="590"/>
            <a:ext cx="152" cy="208"/>
          </p:xfrm>
          <a:graphic>
            <a:graphicData uri="http://schemas.openxmlformats.org/presentationml/2006/ole">
              <mc:AlternateContent xmlns:mc="http://schemas.openxmlformats.org/markup-compatibility/2006">
                <mc:Choice xmlns:v="urn:schemas-microsoft-com:vml" Requires="v">
                  <p:oleObj name="Equation" r:id="rId3" imgW="241195" imgH="330057" progId="Equation.3">
                    <p:embed/>
                  </p:oleObj>
                </mc:Choice>
                <mc:Fallback>
                  <p:oleObj name="Equation" r:id="rId3" imgW="241195" imgH="330057" progId="Equation.3">
                    <p:embed/>
                    <p:pic>
                      <p:nvPicPr>
                        <p:cNvPr id="0" name="Object 20"/>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972" y="590"/>
                          <a:ext cx="15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71" name="Object 21">
              <a:extLst>
                <a:ext uri="{FF2B5EF4-FFF2-40B4-BE49-F238E27FC236}">
                  <a16:creationId xmlns:a16="http://schemas.microsoft.com/office/drawing/2014/main" id="{D1A90B5B-AD4D-4CE3-A832-42049B332DC2}"/>
                </a:ext>
              </a:extLst>
            </p:cNvPr>
            <p:cNvGraphicFramePr>
              <a:graphicFrameLocks noChangeAspect="1"/>
            </p:cNvGraphicFramePr>
            <p:nvPr/>
          </p:nvGraphicFramePr>
          <p:xfrm>
            <a:off x="2232" y="1190"/>
            <a:ext cx="152" cy="208"/>
          </p:xfrm>
          <a:graphic>
            <a:graphicData uri="http://schemas.openxmlformats.org/presentationml/2006/ole">
              <mc:AlternateContent xmlns:mc="http://schemas.openxmlformats.org/markup-compatibility/2006">
                <mc:Choice xmlns:v="urn:schemas-microsoft-com:vml" Requires="v">
                  <p:oleObj name="Equation" r:id="rId5" imgW="241195" imgH="330057" progId="Equation.3">
                    <p:embed/>
                  </p:oleObj>
                </mc:Choice>
                <mc:Fallback>
                  <p:oleObj name="Equation" r:id="rId5" imgW="241195" imgH="330057" progId="Equation.3">
                    <p:embed/>
                    <p:pic>
                      <p:nvPicPr>
                        <p:cNvPr id="0" name="Object 21"/>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232" y="1190"/>
                          <a:ext cx="15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 calcmode="lin" valueType="num">
                                      <p:cBhvr additive="base">
                                        <p:cTn id="7" dur="500" fill="hold"/>
                                        <p:tgtEl>
                                          <p:spTgt spid="47110"/>
                                        </p:tgtEl>
                                        <p:attrNameLst>
                                          <p:attrName>ppt_x</p:attrName>
                                        </p:attrNameLst>
                                      </p:cBhvr>
                                      <p:tavLst>
                                        <p:tav tm="0">
                                          <p:val>
                                            <p:strVal val="#ppt_x"/>
                                          </p:val>
                                        </p:tav>
                                        <p:tav tm="100000">
                                          <p:val>
                                            <p:strVal val="#ppt_x"/>
                                          </p:val>
                                        </p:tav>
                                      </p:tavLst>
                                    </p:anim>
                                    <p:anim calcmode="lin" valueType="num">
                                      <p:cBhvr additive="base">
                                        <p:cTn id="8" dur="500" fill="hold"/>
                                        <p:tgtEl>
                                          <p:spTgt spid="471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7109">
                                            <p:txEl>
                                              <p:pRg st="0" end="0"/>
                                            </p:txEl>
                                          </p:spTgt>
                                        </p:tgtEl>
                                        <p:attrNameLst>
                                          <p:attrName>style.visibility</p:attrName>
                                        </p:attrNameLst>
                                      </p:cBhvr>
                                      <p:to>
                                        <p:strVal val="visible"/>
                                      </p:to>
                                    </p:set>
                                    <p:animEffect transition="in" filter="slide(fromBottom)">
                                      <p:cBhvr>
                                        <p:cTn id="13" dur="500"/>
                                        <p:tgtEl>
                                          <p:spTgt spid="4710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7109">
                                            <p:txEl>
                                              <p:pRg st="1" end="1"/>
                                            </p:txEl>
                                          </p:spTgt>
                                        </p:tgtEl>
                                        <p:attrNameLst>
                                          <p:attrName>style.visibility</p:attrName>
                                        </p:attrNameLst>
                                      </p:cBhvr>
                                      <p:to>
                                        <p:strVal val="visible"/>
                                      </p:to>
                                    </p:set>
                                    <p:animEffect transition="in" filter="slide(fromBottom)">
                                      <p:cBhvr>
                                        <p:cTn id="18" dur="500"/>
                                        <p:tgtEl>
                                          <p:spTgt spid="4710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7109">
                                            <p:txEl>
                                              <p:pRg st="2" end="2"/>
                                            </p:txEl>
                                          </p:spTgt>
                                        </p:tgtEl>
                                        <p:attrNameLst>
                                          <p:attrName>style.visibility</p:attrName>
                                        </p:attrNameLst>
                                      </p:cBhvr>
                                      <p:to>
                                        <p:strVal val="visible"/>
                                      </p:to>
                                    </p:set>
                                    <p:animEffect transition="in" filter="slide(fromBottom)">
                                      <p:cBhvr>
                                        <p:cTn id="23" dur="500"/>
                                        <p:tgtEl>
                                          <p:spTgt spid="47109">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7108"/>
                                        </p:tgtEl>
                                        <p:attrNameLst>
                                          <p:attrName>style.visibility</p:attrName>
                                        </p:attrNameLst>
                                      </p:cBhvr>
                                      <p:to>
                                        <p:strVal val="visible"/>
                                      </p:to>
                                    </p:set>
                                    <p:animEffect transition="in" filter="slide(fromBottom)">
                                      <p:cBhvr>
                                        <p:cTn id="28"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utoUpdateAnimBg="0"/>
      <p:bldP spid="47109"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8131" name="Group 3">
            <a:extLst>
              <a:ext uri="{FF2B5EF4-FFF2-40B4-BE49-F238E27FC236}">
                <a16:creationId xmlns:a16="http://schemas.microsoft.com/office/drawing/2014/main" id="{FC038ACE-ACCE-4102-AA30-C8F125F9770D}"/>
              </a:ext>
            </a:extLst>
          </p:cNvPr>
          <p:cNvGrpSpPr>
            <a:grpSpLocks/>
          </p:cNvGrpSpPr>
          <p:nvPr/>
        </p:nvGrpSpPr>
        <p:grpSpPr bwMode="auto">
          <a:xfrm>
            <a:off x="533400" y="2743200"/>
            <a:ext cx="8229600" cy="1739900"/>
            <a:chOff x="336" y="1728"/>
            <a:chExt cx="5184" cy="1096"/>
          </a:xfrm>
        </p:grpSpPr>
        <p:sp>
          <p:nvSpPr>
            <p:cNvPr id="50183" name="Text Box 4">
              <a:extLst>
                <a:ext uri="{FF2B5EF4-FFF2-40B4-BE49-F238E27FC236}">
                  <a16:creationId xmlns:a16="http://schemas.microsoft.com/office/drawing/2014/main" id="{A07BD457-E5A1-4A0F-839F-0A183B2DFE46}"/>
                </a:ext>
              </a:extLst>
            </p:cNvPr>
            <p:cNvSpPr txBox="1">
              <a:spLocks noChangeArrowheads="1"/>
            </p:cNvSpPr>
            <p:nvPr/>
          </p:nvSpPr>
          <p:spPr bwMode="auto">
            <a:xfrm>
              <a:off x="336" y="1728"/>
              <a:ext cx="518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993300"/>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性质</a:t>
              </a:r>
              <a:r>
                <a:rPr kumimoji="1" lang="en-US" altLang="zh-CN" sz="2400" b="1">
                  <a:solidFill>
                    <a:srgbClr val="0033CC"/>
                  </a:solidFill>
                  <a:latin typeface="Times New Roman" panose="02020603050405020304" pitchFamily="18" charset="0"/>
                </a:rPr>
                <a:t>3</a:t>
              </a:r>
              <a:r>
                <a:rPr kumimoji="1" lang="zh-CN" altLang="en-US" sz="2400" b="1">
                  <a:solidFill>
                    <a:srgbClr val="0033CC"/>
                  </a:solidFill>
                  <a:latin typeface="Times New Roman" panose="02020603050405020304" pitchFamily="18" charset="0"/>
                </a:rPr>
                <a:t>：</a:t>
              </a:r>
              <a:r>
                <a:rPr kumimoji="1" lang="zh-CN" altLang="en-US" sz="2400">
                  <a:solidFill>
                    <a:srgbClr val="FF0000"/>
                  </a:solidFill>
                  <a:latin typeface="Times New Roman" panose="02020603050405020304" pitchFamily="18" charset="0"/>
                </a:rPr>
                <a:t>  </a:t>
              </a:r>
              <a:r>
                <a:rPr kumimoji="1" lang="en-US" altLang="zh-CN" sz="2400">
                  <a:latin typeface="Times New Roman" panose="02020603050405020304" pitchFamily="18" charset="0"/>
                </a:rPr>
                <a:t>n</a:t>
              </a:r>
              <a:r>
                <a:rPr kumimoji="1" lang="zh-CN" altLang="en-US" sz="2400">
                  <a:latin typeface="Times New Roman" panose="02020603050405020304" pitchFamily="18" charset="0"/>
                </a:rPr>
                <a:t>个变量的全部最小项相“或”为</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a:t>
              </a:r>
            </a:p>
            <a:p>
              <a:pPr eaLnBrk="1" hangingPunct="1">
                <a:spcBef>
                  <a:spcPct val="50000"/>
                </a:spcBef>
              </a:pPr>
              <a:r>
                <a:rPr kumimoji="1" lang="zh-CN" altLang="en-US" sz="2400">
                  <a:latin typeface="Times New Roman" panose="02020603050405020304" pitchFamily="18" charset="0"/>
                </a:rPr>
                <a:t>　　通常借用数学中的累加符号“</a:t>
              </a:r>
              <a:r>
                <a:rPr kumimoji="1" lang="en-US" altLang="zh-CN" sz="2400">
                  <a:latin typeface="Times New Roman" panose="02020603050405020304" pitchFamily="18" charset="0"/>
                </a:rPr>
                <a:t>Σ”</a:t>
              </a:r>
              <a:r>
                <a:rPr kumimoji="1" lang="zh-CN" altLang="en-US" sz="2400">
                  <a:latin typeface="Times New Roman" panose="02020603050405020304" pitchFamily="18" charset="0"/>
                </a:rPr>
                <a:t>，将其记为</a:t>
              </a:r>
            </a:p>
          </p:txBody>
        </p:sp>
        <p:graphicFrame>
          <p:nvGraphicFramePr>
            <p:cNvPr id="50184" name="Object 5">
              <a:extLst>
                <a:ext uri="{FF2B5EF4-FFF2-40B4-BE49-F238E27FC236}">
                  <a16:creationId xmlns:a16="http://schemas.microsoft.com/office/drawing/2014/main" id="{CD787B24-7A40-4086-95DF-21051EF4EE79}"/>
                </a:ext>
              </a:extLst>
            </p:cNvPr>
            <p:cNvGraphicFramePr>
              <a:graphicFrameLocks noChangeAspect="1"/>
            </p:cNvGraphicFramePr>
            <p:nvPr/>
          </p:nvGraphicFramePr>
          <p:xfrm>
            <a:off x="1968" y="2304"/>
            <a:ext cx="1215" cy="520"/>
          </p:xfrm>
          <a:graphic>
            <a:graphicData uri="http://schemas.openxmlformats.org/presentationml/2006/ole">
              <mc:AlternateContent xmlns:mc="http://schemas.openxmlformats.org/markup-compatibility/2006">
                <mc:Choice xmlns:v="urn:schemas-microsoft-com:vml" Requires="v">
                  <p:oleObj name="Equation" r:id="rId3" imgW="748975" imgH="444307" progId="Equation.3">
                    <p:embed/>
                  </p:oleObj>
                </mc:Choice>
                <mc:Fallback>
                  <p:oleObj name="Equation" r:id="rId3" imgW="748975" imgH="444307" progId="Equation.3">
                    <p:embed/>
                    <p:pic>
                      <p:nvPicPr>
                        <p:cNvPr id="0" name="Object 5"/>
                        <p:cNvPicPr>
                          <a:picLocks noChangeAspect="1" noChangeArrowheads="1"/>
                        </p:cNvPicPr>
                        <p:nvPr/>
                      </p:nvPicPr>
                      <p:blipFill>
                        <a:blip r:embed="rId4">
                          <a:lum bright="-100000" contrast="-8000"/>
                          <a:grayscl/>
                          <a:biLevel thresh="50000"/>
                          <a:extLst>
                            <a:ext uri="{28A0092B-C50C-407E-A947-70E740481C1C}">
                              <a14:useLocalDpi xmlns:a14="http://schemas.microsoft.com/office/drawing/2010/main" val="0"/>
                            </a:ext>
                          </a:extLst>
                        </a:blip>
                        <a:srcRect/>
                        <a:stretch>
                          <a:fillRect/>
                        </a:stretch>
                      </p:blipFill>
                      <p:spPr bwMode="auto">
                        <a:xfrm>
                          <a:off x="1968" y="2304"/>
                          <a:ext cx="121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8135" name="Text Box 7">
            <a:extLst>
              <a:ext uri="{FF2B5EF4-FFF2-40B4-BE49-F238E27FC236}">
                <a16:creationId xmlns:a16="http://schemas.microsoft.com/office/drawing/2014/main" id="{4A2B18A9-990B-4B20-A8DB-021D888C299C}"/>
              </a:ext>
            </a:extLst>
          </p:cNvPr>
          <p:cNvSpPr txBox="1">
            <a:spLocks noChangeArrowheads="1"/>
          </p:cNvSpPr>
          <p:nvPr/>
        </p:nvSpPr>
        <p:spPr bwMode="auto">
          <a:xfrm>
            <a:off x="533400" y="838200"/>
            <a:ext cx="8305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993300"/>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性质</a:t>
            </a:r>
            <a:r>
              <a:rPr kumimoji="1" lang="en-US" altLang="zh-CN" sz="2400" b="1">
                <a:solidFill>
                  <a:srgbClr val="0033CC"/>
                </a:solidFill>
                <a:latin typeface="Times New Roman" panose="02020603050405020304" pitchFamily="18" charset="0"/>
              </a:rPr>
              <a:t>2</a:t>
            </a:r>
            <a:r>
              <a:rPr kumimoji="1" lang="zh-CN" altLang="en-US" sz="2400" b="1">
                <a:solidFill>
                  <a:srgbClr val="0033CC"/>
                </a:solidFill>
                <a:latin typeface="Times New Roman" panose="02020603050405020304" pitchFamily="18" charset="0"/>
              </a:rPr>
              <a:t>：</a:t>
            </a:r>
            <a:r>
              <a:rPr kumimoji="1" lang="zh-CN" altLang="en-US" sz="2400">
                <a:latin typeface="Times New Roman" panose="02020603050405020304" pitchFamily="18" charset="0"/>
              </a:rPr>
              <a:t> </a:t>
            </a:r>
            <a:r>
              <a:rPr kumimoji="1" lang="zh-CN" altLang="en-US" sz="2400" b="1">
                <a:solidFill>
                  <a:srgbClr val="0033CC"/>
                </a:solidFill>
                <a:latin typeface="Times New Roman" panose="02020603050405020304" pitchFamily="18" charset="0"/>
              </a:rPr>
              <a:t>相同变量构成的两个不同最小项相“与” 为</a:t>
            </a:r>
            <a:r>
              <a:rPr kumimoji="1" lang="en-US" altLang="zh-CN" sz="2400" b="1">
                <a:solidFill>
                  <a:srgbClr val="0033CC"/>
                </a:solidFill>
                <a:latin typeface="Times New Roman" panose="02020603050405020304" pitchFamily="18" charset="0"/>
              </a:rPr>
              <a:t>0</a:t>
            </a:r>
            <a:r>
              <a:rPr kumimoji="1" lang="zh-CN" altLang="en-US" sz="2400" b="1">
                <a:solidFill>
                  <a:srgbClr val="0033CC"/>
                </a:solidFill>
                <a:latin typeface="Times New Roman" panose="02020603050405020304" pitchFamily="18" charset="0"/>
              </a:rPr>
              <a:t>。</a:t>
            </a:r>
            <a:br>
              <a:rPr kumimoji="1" lang="zh-CN" altLang="en-US" sz="2400">
                <a:solidFill>
                  <a:srgbClr val="0033CC"/>
                </a:solidFill>
                <a:latin typeface="Times New Roman" panose="02020603050405020304" pitchFamily="18" charset="0"/>
              </a:rPr>
            </a:br>
            <a:r>
              <a:rPr kumimoji="1" lang="zh-CN" altLang="en-US" sz="2400">
                <a:latin typeface="Times New Roman" panose="02020603050405020304" pitchFamily="18" charset="0"/>
              </a:rPr>
              <a:t>　　因为任何一种变量取值都不可能使两个不同最小项同时为</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，故相“与”为</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a:t>
            </a:r>
            <a:br>
              <a:rPr kumimoji="1" lang="zh-CN" altLang="en-US" sz="2400">
                <a:latin typeface="Times New Roman" panose="02020603050405020304" pitchFamily="18" charset="0"/>
              </a:rPr>
            </a:br>
            <a:r>
              <a:rPr kumimoji="1" lang="zh-CN" altLang="en-US" sz="2400">
                <a:latin typeface="Times New Roman" panose="02020603050405020304" pitchFamily="18" charset="0"/>
              </a:rPr>
              <a:t>　　即　　　　　　</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i</a:t>
            </a:r>
            <a:r>
              <a:rPr kumimoji="1" lang="en-US" altLang="zh-CN" sz="2400">
                <a:latin typeface="Times New Roman" panose="02020603050405020304" pitchFamily="18" charset="0"/>
              </a:rPr>
              <a:t> · m</a:t>
            </a:r>
            <a:r>
              <a:rPr kumimoji="1" lang="en-US" altLang="zh-CN" sz="2400" baseline="-25000">
                <a:latin typeface="Times New Roman" panose="02020603050405020304" pitchFamily="18" charset="0"/>
              </a:rPr>
              <a:t>j</a:t>
            </a:r>
            <a:r>
              <a:rPr kumimoji="1" lang="en-US" altLang="zh-CN" sz="2400">
                <a:latin typeface="Times New Roman" panose="02020603050405020304" pitchFamily="18" charset="0"/>
              </a:rPr>
              <a:t> = 0 </a:t>
            </a:r>
          </a:p>
        </p:txBody>
      </p:sp>
      <p:grpSp>
        <p:nvGrpSpPr>
          <p:cNvPr id="48138" name="Group 10">
            <a:extLst>
              <a:ext uri="{FF2B5EF4-FFF2-40B4-BE49-F238E27FC236}">
                <a16:creationId xmlns:a16="http://schemas.microsoft.com/office/drawing/2014/main" id="{E6A37599-B694-4F76-9004-9F13201A8718}"/>
              </a:ext>
            </a:extLst>
          </p:cNvPr>
          <p:cNvGrpSpPr>
            <a:grpSpLocks/>
          </p:cNvGrpSpPr>
          <p:nvPr/>
        </p:nvGrpSpPr>
        <p:grpSpPr bwMode="auto">
          <a:xfrm>
            <a:off x="539750" y="4800600"/>
            <a:ext cx="8077200" cy="1552575"/>
            <a:chOff x="340" y="3024"/>
            <a:chExt cx="5088" cy="978"/>
          </a:xfrm>
        </p:grpSpPr>
        <p:sp>
          <p:nvSpPr>
            <p:cNvPr id="50181" name="Text Box 11">
              <a:extLst>
                <a:ext uri="{FF2B5EF4-FFF2-40B4-BE49-F238E27FC236}">
                  <a16:creationId xmlns:a16="http://schemas.microsoft.com/office/drawing/2014/main" id="{6A996BAD-3E3A-4A61-83AD-73FF2A9B939E}"/>
                </a:ext>
              </a:extLst>
            </p:cNvPr>
            <p:cNvSpPr txBox="1">
              <a:spLocks noChangeArrowheads="1"/>
            </p:cNvSpPr>
            <p:nvPr/>
          </p:nvSpPr>
          <p:spPr bwMode="auto">
            <a:xfrm>
              <a:off x="340" y="3024"/>
              <a:ext cx="508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993300"/>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性质</a:t>
              </a:r>
              <a:r>
                <a:rPr kumimoji="1" lang="en-US" altLang="zh-CN" sz="2400" b="1">
                  <a:solidFill>
                    <a:srgbClr val="0033CC"/>
                  </a:solidFill>
                  <a:latin typeface="Times New Roman" panose="02020603050405020304" pitchFamily="18" charset="0"/>
                </a:rPr>
                <a:t>4</a:t>
              </a:r>
              <a:r>
                <a:rPr kumimoji="1" lang="zh-CN" altLang="en-US" sz="2400" b="1">
                  <a:solidFill>
                    <a:srgbClr val="0033CC"/>
                  </a:solidFill>
                  <a:latin typeface="Times New Roman" panose="02020603050405020304" pitchFamily="18" charset="0"/>
                </a:rPr>
                <a:t>：</a:t>
              </a:r>
              <a:r>
                <a:rPr kumimoji="1" lang="zh-CN" altLang="en-US" sz="2400">
                  <a:latin typeface="Times New Roman" panose="02020603050405020304" pitchFamily="18" charset="0"/>
                </a:rPr>
                <a:t>  </a:t>
              </a:r>
              <a:r>
                <a:rPr kumimoji="1" lang="en-US" altLang="zh-CN" sz="2400" b="1">
                  <a:solidFill>
                    <a:srgbClr val="0033CC"/>
                  </a:solidFill>
                  <a:latin typeface="Times New Roman" panose="02020603050405020304" pitchFamily="18" charset="0"/>
                </a:rPr>
                <a:t>n</a:t>
              </a:r>
              <a:r>
                <a:rPr kumimoji="1" lang="zh-CN" altLang="en-US" sz="2400" b="1">
                  <a:solidFill>
                    <a:srgbClr val="0033CC"/>
                  </a:solidFill>
                  <a:latin typeface="Times New Roman" panose="02020603050405020304" pitchFamily="18" charset="0"/>
                </a:rPr>
                <a:t>个变量构成的最小项有</a:t>
              </a:r>
              <a:r>
                <a:rPr kumimoji="1" lang="en-US" altLang="zh-CN" sz="2400" b="1">
                  <a:solidFill>
                    <a:srgbClr val="0033CC"/>
                  </a:solidFill>
                  <a:latin typeface="Times New Roman" panose="02020603050405020304" pitchFamily="18" charset="0"/>
                </a:rPr>
                <a:t>n</a:t>
              </a:r>
              <a:r>
                <a:rPr kumimoji="1" lang="zh-CN" altLang="en-US" sz="2400" b="1">
                  <a:solidFill>
                    <a:srgbClr val="0033CC"/>
                  </a:solidFill>
                  <a:latin typeface="Times New Roman" panose="02020603050405020304" pitchFamily="18" charset="0"/>
                </a:rPr>
                <a:t>个相邻最小项。</a:t>
              </a:r>
              <a:br>
                <a:rPr kumimoji="1" lang="zh-CN" altLang="en-US" sz="2400">
                  <a:solidFill>
                    <a:srgbClr val="0033CC"/>
                  </a:solidFill>
                  <a:latin typeface="Times New Roman" panose="02020603050405020304" pitchFamily="18" charset="0"/>
                </a:rPr>
              </a:br>
              <a:r>
                <a:rPr kumimoji="1" lang="zh-CN" altLang="en-US" sz="2400" b="1">
                  <a:solidFill>
                    <a:srgbClr val="0033CC"/>
                  </a:solidFill>
                  <a:latin typeface="Times New Roman" panose="02020603050405020304" pitchFamily="18" charset="0"/>
                </a:rPr>
                <a:t>　　相邻最小项：</a:t>
              </a:r>
              <a:r>
                <a:rPr kumimoji="1" lang="zh-CN" altLang="en-US" sz="2400">
                  <a:latin typeface="Times New Roman" panose="02020603050405020304" pitchFamily="18" charset="0"/>
                </a:rPr>
                <a:t>是指除一个变量互为相反外，其余部分</a:t>
              </a:r>
            </a:p>
            <a:p>
              <a:pPr eaLnBrk="1" hangingPunct="1"/>
              <a:r>
                <a:rPr kumimoji="1" lang="zh-CN" altLang="en-US" sz="2400">
                  <a:latin typeface="Times New Roman" panose="02020603050405020304" pitchFamily="18" charset="0"/>
                </a:rPr>
                <a:t>均相同的最小项。例如 ，三变量最小项</a:t>
              </a:r>
              <a:r>
                <a:rPr kumimoji="1" lang="en-US" altLang="zh-CN" sz="2400">
                  <a:latin typeface="Times New Roman" panose="02020603050405020304" pitchFamily="18" charset="0"/>
                </a:rPr>
                <a:t>A B C</a:t>
              </a:r>
              <a:r>
                <a:rPr kumimoji="1" lang="zh-CN" altLang="en-US" sz="2400">
                  <a:latin typeface="Times New Roman" panose="02020603050405020304" pitchFamily="18" charset="0"/>
                </a:rPr>
                <a:t>和　　　相</a:t>
              </a:r>
            </a:p>
            <a:p>
              <a:pPr eaLnBrk="1" hangingPunct="1"/>
              <a:r>
                <a:rPr kumimoji="1" lang="zh-CN" altLang="en-US" sz="2400">
                  <a:latin typeface="Times New Roman" panose="02020603050405020304" pitchFamily="18" charset="0"/>
                </a:rPr>
                <a:t>邻 。 </a:t>
              </a:r>
            </a:p>
          </p:txBody>
        </p:sp>
        <p:graphicFrame>
          <p:nvGraphicFramePr>
            <p:cNvPr id="50182" name="Object 12">
              <a:extLst>
                <a:ext uri="{FF2B5EF4-FFF2-40B4-BE49-F238E27FC236}">
                  <a16:creationId xmlns:a16="http://schemas.microsoft.com/office/drawing/2014/main" id="{CFAC1F99-CD1A-4BA6-8240-31EC920ABBE8}"/>
                </a:ext>
              </a:extLst>
            </p:cNvPr>
            <p:cNvGraphicFramePr>
              <a:graphicFrameLocks noChangeAspect="1"/>
            </p:cNvGraphicFramePr>
            <p:nvPr/>
          </p:nvGraphicFramePr>
          <p:xfrm>
            <a:off x="4446" y="3504"/>
            <a:ext cx="384" cy="213"/>
          </p:xfrm>
          <a:graphic>
            <a:graphicData uri="http://schemas.openxmlformats.org/presentationml/2006/ole">
              <mc:AlternateContent xmlns:mc="http://schemas.openxmlformats.org/markup-compatibility/2006">
                <mc:Choice xmlns:v="urn:schemas-microsoft-com:vml" Requires="v">
                  <p:oleObj name="Equation" r:id="rId5" imgW="457002" imgH="253890" progId="Equation.3">
                    <p:embed/>
                  </p:oleObj>
                </mc:Choice>
                <mc:Fallback>
                  <p:oleObj name="Equation" r:id="rId5" imgW="457002" imgH="253890" progId="Equation.3">
                    <p:embed/>
                    <p:pic>
                      <p:nvPicPr>
                        <p:cNvPr id="0" name="Object 12"/>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446" y="3504"/>
                          <a:ext cx="38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8135"/>
                                        </p:tgtEl>
                                        <p:attrNameLst>
                                          <p:attrName>style.visibility</p:attrName>
                                        </p:attrNameLst>
                                      </p:cBhvr>
                                      <p:to>
                                        <p:strVal val="visible"/>
                                      </p:to>
                                    </p:set>
                                    <p:anim calcmode="lin" valueType="num">
                                      <p:cBhvr>
                                        <p:cTn id="7" dur="500" fill="hold"/>
                                        <p:tgtEl>
                                          <p:spTgt spid="48135"/>
                                        </p:tgtEl>
                                        <p:attrNameLst>
                                          <p:attrName>ppt_w</p:attrName>
                                        </p:attrNameLst>
                                      </p:cBhvr>
                                      <p:tavLst>
                                        <p:tav tm="0">
                                          <p:val>
                                            <p:fltVal val="0"/>
                                          </p:val>
                                        </p:tav>
                                        <p:tav tm="100000">
                                          <p:val>
                                            <p:strVal val="#ppt_w"/>
                                          </p:val>
                                        </p:tav>
                                      </p:tavLst>
                                    </p:anim>
                                    <p:anim calcmode="lin" valueType="num">
                                      <p:cBhvr>
                                        <p:cTn id="8" dur="500" fill="hold"/>
                                        <p:tgtEl>
                                          <p:spTgt spid="4813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8131"/>
                                        </p:tgtEl>
                                        <p:attrNameLst>
                                          <p:attrName>style.visibility</p:attrName>
                                        </p:attrNameLst>
                                      </p:cBhvr>
                                      <p:to>
                                        <p:strVal val="visible"/>
                                      </p:to>
                                    </p:set>
                                    <p:anim calcmode="lin" valueType="num">
                                      <p:cBhvr additive="base">
                                        <p:cTn id="13" dur="500" fill="hold"/>
                                        <p:tgtEl>
                                          <p:spTgt spid="48131"/>
                                        </p:tgtEl>
                                        <p:attrNameLst>
                                          <p:attrName>ppt_x</p:attrName>
                                        </p:attrNameLst>
                                      </p:cBhvr>
                                      <p:tavLst>
                                        <p:tav tm="0">
                                          <p:val>
                                            <p:strVal val="#ppt_x"/>
                                          </p:val>
                                        </p:tav>
                                        <p:tav tm="100000">
                                          <p:val>
                                            <p:strVal val="#ppt_x"/>
                                          </p:val>
                                        </p:tav>
                                      </p:tavLst>
                                    </p:anim>
                                    <p:anim calcmode="lin" valueType="num">
                                      <p:cBhvr additive="base">
                                        <p:cTn id="14" dur="500" fill="hold"/>
                                        <p:tgtEl>
                                          <p:spTgt spid="4813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8138"/>
                                        </p:tgtEl>
                                        <p:attrNameLst>
                                          <p:attrName>style.visibility</p:attrName>
                                        </p:attrNameLst>
                                      </p:cBhvr>
                                      <p:to>
                                        <p:strVal val="visible"/>
                                      </p:to>
                                    </p:set>
                                    <p:anim calcmode="lin" valueType="num">
                                      <p:cBhvr additive="base">
                                        <p:cTn id="19" dur="500" fill="hold"/>
                                        <p:tgtEl>
                                          <p:spTgt spid="48138"/>
                                        </p:tgtEl>
                                        <p:attrNameLst>
                                          <p:attrName>ppt_x</p:attrName>
                                        </p:attrNameLst>
                                      </p:cBhvr>
                                      <p:tavLst>
                                        <p:tav tm="0">
                                          <p:val>
                                            <p:strVal val="#ppt_x"/>
                                          </p:val>
                                        </p:tav>
                                        <p:tav tm="100000">
                                          <p:val>
                                            <p:strVal val="#ppt_x"/>
                                          </p:val>
                                        </p:tav>
                                      </p:tavLst>
                                    </p:anim>
                                    <p:anim calcmode="lin" valueType="num">
                                      <p:cBhvr additive="base">
                                        <p:cTn id="20" dur="500" fill="hold"/>
                                        <p:tgtEl>
                                          <p:spTgt spid="481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Text Box 3">
            <a:extLst>
              <a:ext uri="{FF2B5EF4-FFF2-40B4-BE49-F238E27FC236}">
                <a16:creationId xmlns:a16="http://schemas.microsoft.com/office/drawing/2014/main" id="{6A03C0A3-742B-43E3-A05A-210DF68D9B0B}"/>
              </a:ext>
            </a:extLst>
          </p:cNvPr>
          <p:cNvSpPr txBox="1">
            <a:spLocks noChangeArrowheads="1"/>
          </p:cNvSpPr>
          <p:nvPr/>
        </p:nvSpPr>
        <p:spPr bwMode="auto">
          <a:xfrm>
            <a:off x="533400" y="1752600"/>
            <a:ext cx="812006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76263" algn="l"/>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576263" algn="l"/>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576263" algn="l"/>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576263" algn="l"/>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576263" algn="l"/>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76263" algn="l"/>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76263" algn="l"/>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76263" algn="l"/>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76263" algn="l"/>
                <a:tab pos="6635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33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定义</a:t>
            </a:r>
            <a:r>
              <a:rPr kumimoji="1" lang="zh-CN" altLang="en-US" sz="2400">
                <a:solidFill>
                  <a:srgbClr val="A60000"/>
                </a:solidFill>
                <a:latin typeface="Times New Roman" panose="02020603050405020304" pitchFamily="18" charset="0"/>
              </a:rPr>
              <a:t>：</a:t>
            </a:r>
            <a:r>
              <a:rPr kumimoji="1" lang="zh-CN" altLang="en-US" sz="2400">
                <a:latin typeface="Times New Roman" panose="02020603050405020304" pitchFamily="18" charset="0"/>
              </a:rPr>
              <a:t>如果一个具有</a:t>
            </a:r>
            <a:r>
              <a:rPr kumimoji="1" lang="en-US" altLang="zh-CN" sz="2400">
                <a:latin typeface="Times New Roman" panose="02020603050405020304" pitchFamily="18" charset="0"/>
              </a:rPr>
              <a:t>n</a:t>
            </a:r>
            <a:r>
              <a:rPr kumimoji="1" lang="zh-CN" altLang="en-US" sz="2400">
                <a:latin typeface="Times New Roman" panose="02020603050405020304" pitchFamily="18" charset="0"/>
              </a:rPr>
              <a:t>个变量函数的“或项”包含全部</a:t>
            </a:r>
            <a:r>
              <a:rPr kumimoji="1" lang="en-US" altLang="zh-CN" sz="2400">
                <a:latin typeface="Times New Roman" panose="02020603050405020304" pitchFamily="18" charset="0"/>
              </a:rPr>
              <a:t>n</a:t>
            </a:r>
            <a:r>
              <a:rPr kumimoji="1" lang="zh-CN" altLang="en-US" sz="2400">
                <a:latin typeface="Times New Roman" panose="02020603050405020304" pitchFamily="18" charset="0"/>
              </a:rPr>
              <a:t>个变量，每个变量都以原变量或反变量形式出现一次，且仅出现一次，则该“或项”被称为最大项。有时又将最大项称为标准“或项”。 </a:t>
            </a:r>
          </a:p>
        </p:txBody>
      </p:sp>
      <p:sp>
        <p:nvSpPr>
          <p:cNvPr id="49156" name="Text Box 4">
            <a:extLst>
              <a:ext uri="{FF2B5EF4-FFF2-40B4-BE49-F238E27FC236}">
                <a16:creationId xmlns:a16="http://schemas.microsoft.com/office/drawing/2014/main" id="{F469FEB3-3B73-42BC-9892-421BB054E037}"/>
              </a:ext>
            </a:extLst>
          </p:cNvPr>
          <p:cNvSpPr txBox="1">
            <a:spLocks noChangeArrowheads="1"/>
          </p:cNvSpPr>
          <p:nvPr/>
        </p:nvSpPr>
        <p:spPr bwMode="auto">
          <a:xfrm>
            <a:off x="647700" y="1079500"/>
            <a:ext cx="2124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76263" algn="l"/>
              </a:tabLst>
              <a:defRPr>
                <a:solidFill>
                  <a:schemeClr val="tx1"/>
                </a:solidFill>
                <a:latin typeface="Arial" panose="020B0604020202020204" pitchFamily="34" charset="0"/>
                <a:ea typeface="宋体" panose="02010600030101010101" pitchFamily="2" charset="-122"/>
              </a:defRPr>
            </a:lvl1pPr>
            <a:lvl2pPr marL="742950" indent="-285750">
              <a:tabLst>
                <a:tab pos="576263" algn="l"/>
              </a:tabLst>
              <a:defRPr>
                <a:solidFill>
                  <a:schemeClr val="tx1"/>
                </a:solidFill>
                <a:latin typeface="Arial" panose="020B0604020202020204" pitchFamily="34" charset="0"/>
                <a:ea typeface="宋体" panose="02010600030101010101" pitchFamily="2" charset="-122"/>
              </a:defRPr>
            </a:lvl2pPr>
            <a:lvl3pPr marL="1143000" indent="-228600">
              <a:tabLst>
                <a:tab pos="576263" algn="l"/>
              </a:tabLst>
              <a:defRPr>
                <a:solidFill>
                  <a:schemeClr val="tx1"/>
                </a:solidFill>
                <a:latin typeface="Arial" panose="020B0604020202020204" pitchFamily="34" charset="0"/>
                <a:ea typeface="宋体" panose="02010600030101010101" pitchFamily="2" charset="-122"/>
              </a:defRPr>
            </a:lvl3pPr>
            <a:lvl4pPr marL="1600200" indent="-228600">
              <a:tabLst>
                <a:tab pos="576263" algn="l"/>
              </a:tabLst>
              <a:defRPr>
                <a:solidFill>
                  <a:schemeClr val="tx1"/>
                </a:solidFill>
                <a:latin typeface="Arial" panose="020B0604020202020204" pitchFamily="34" charset="0"/>
                <a:ea typeface="宋体" panose="02010600030101010101" pitchFamily="2" charset="-122"/>
              </a:defRPr>
            </a:lvl4pPr>
            <a:lvl5pPr marL="2057400" indent="-228600">
              <a:tabLst>
                <a:tab pos="5762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0033CC"/>
                </a:solidFill>
                <a:latin typeface="宋体" panose="02010600030101010101" pitchFamily="2" charset="-122"/>
              </a:rPr>
              <a:t>2</a:t>
            </a:r>
            <a:r>
              <a:rPr kumimoji="1" lang="zh-CN" altLang="en-US" sz="2400" b="1">
                <a:solidFill>
                  <a:srgbClr val="0033CC"/>
                </a:solidFill>
                <a:latin typeface="宋体" panose="02010600030101010101" pitchFamily="2" charset="-122"/>
              </a:rPr>
              <a:t>．最大项</a:t>
            </a:r>
            <a:endParaRPr kumimoji="1" lang="zh-CN" altLang="en-US" sz="2400">
              <a:solidFill>
                <a:srgbClr val="0033CC"/>
              </a:solidFill>
              <a:latin typeface="宋体" panose="02010600030101010101" pitchFamily="2" charset="-122"/>
            </a:endParaRPr>
          </a:p>
        </p:txBody>
      </p:sp>
      <p:grpSp>
        <p:nvGrpSpPr>
          <p:cNvPr id="49158" name="Group 6">
            <a:extLst>
              <a:ext uri="{FF2B5EF4-FFF2-40B4-BE49-F238E27FC236}">
                <a16:creationId xmlns:a16="http://schemas.microsoft.com/office/drawing/2014/main" id="{486101FE-B784-4A31-B83F-DBDCB0105F94}"/>
              </a:ext>
            </a:extLst>
          </p:cNvPr>
          <p:cNvGrpSpPr>
            <a:grpSpLocks/>
          </p:cNvGrpSpPr>
          <p:nvPr/>
        </p:nvGrpSpPr>
        <p:grpSpPr bwMode="auto">
          <a:xfrm>
            <a:off x="571500" y="3579813"/>
            <a:ext cx="8893175" cy="1552575"/>
            <a:chOff x="136" y="2287"/>
            <a:chExt cx="5602" cy="978"/>
          </a:xfrm>
        </p:grpSpPr>
        <p:grpSp>
          <p:nvGrpSpPr>
            <p:cNvPr id="51205" name="Group 7">
              <a:extLst>
                <a:ext uri="{FF2B5EF4-FFF2-40B4-BE49-F238E27FC236}">
                  <a16:creationId xmlns:a16="http://schemas.microsoft.com/office/drawing/2014/main" id="{37464108-8925-4FBE-A263-28D134F39186}"/>
                </a:ext>
              </a:extLst>
            </p:cNvPr>
            <p:cNvGrpSpPr>
              <a:grpSpLocks/>
            </p:cNvGrpSpPr>
            <p:nvPr/>
          </p:nvGrpSpPr>
          <p:grpSpPr bwMode="auto">
            <a:xfrm>
              <a:off x="136" y="2287"/>
              <a:ext cx="5602" cy="978"/>
              <a:chOff x="136" y="2287"/>
              <a:chExt cx="5602" cy="978"/>
            </a:xfrm>
          </p:grpSpPr>
          <p:sp>
            <p:nvSpPr>
              <p:cNvPr id="51207" name="Text Box 8">
                <a:extLst>
                  <a:ext uri="{FF2B5EF4-FFF2-40B4-BE49-F238E27FC236}">
                    <a16:creationId xmlns:a16="http://schemas.microsoft.com/office/drawing/2014/main" id="{2AA8DDA7-7115-483E-8472-3DFDB453A369}"/>
                  </a:ext>
                </a:extLst>
              </p:cNvPr>
              <p:cNvSpPr txBox="1">
                <a:spLocks noChangeArrowheads="1"/>
              </p:cNvSpPr>
              <p:nvPr/>
            </p:nvSpPr>
            <p:spPr bwMode="auto">
              <a:xfrm>
                <a:off x="136" y="2287"/>
                <a:ext cx="5602"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9933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数目：</a:t>
                </a:r>
                <a:r>
                  <a:rPr kumimoji="1" lang="en-US" altLang="zh-CN" sz="2400" b="1">
                    <a:solidFill>
                      <a:srgbClr val="0033CC"/>
                    </a:solidFill>
                    <a:latin typeface="Times New Roman" panose="02020603050405020304" pitchFamily="18" charset="0"/>
                  </a:rPr>
                  <a:t>n</a:t>
                </a:r>
                <a:r>
                  <a:rPr kumimoji="1" lang="zh-CN" altLang="en-US" sz="2400" b="1">
                    <a:solidFill>
                      <a:srgbClr val="0033CC"/>
                    </a:solidFill>
                    <a:latin typeface="Times New Roman" panose="02020603050405020304" pitchFamily="18" charset="0"/>
                  </a:rPr>
                  <a:t>个变量可以构成</a:t>
                </a:r>
                <a:r>
                  <a:rPr kumimoji="1" lang="en-US" altLang="zh-CN" sz="2400" b="1">
                    <a:solidFill>
                      <a:srgbClr val="0033CC"/>
                    </a:solidFill>
                    <a:latin typeface="Times New Roman" panose="02020603050405020304" pitchFamily="18" charset="0"/>
                  </a:rPr>
                  <a:t>2</a:t>
                </a:r>
                <a:r>
                  <a:rPr kumimoji="1" lang="en-US" altLang="zh-CN" sz="2400" b="1" baseline="30000">
                    <a:solidFill>
                      <a:srgbClr val="0033CC"/>
                    </a:solidFill>
                    <a:latin typeface="Times New Roman" panose="02020603050405020304" pitchFamily="18" charset="0"/>
                  </a:rPr>
                  <a:t>n </a:t>
                </a:r>
                <a:r>
                  <a:rPr kumimoji="1" lang="zh-CN" altLang="en-US" sz="2400" b="1">
                    <a:solidFill>
                      <a:srgbClr val="0033CC"/>
                    </a:solidFill>
                    <a:latin typeface="Times New Roman" panose="02020603050405020304" pitchFamily="18" charset="0"/>
                  </a:rPr>
                  <a:t>个最大项。</a:t>
                </a:r>
              </a:p>
              <a:p>
                <a:pPr algn="just" eaLnBrk="1" hangingPunct="1"/>
                <a:endParaRPr kumimoji="1" lang="zh-CN" altLang="en-US" sz="2400" b="1">
                  <a:latin typeface="Times New Roman" panose="02020603050405020304" pitchFamily="18" charset="0"/>
                </a:endParaRPr>
              </a:p>
              <a:p>
                <a:pPr algn="just" eaLnBrk="1" hangingPunct="1"/>
                <a:r>
                  <a:rPr kumimoji="1" lang="zh-CN" altLang="en-US" sz="2400">
                    <a:latin typeface="Times New Roman" panose="02020603050405020304" pitchFamily="18" charset="0"/>
                  </a:rPr>
                  <a:t>　　例如，</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个变量</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B</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C</a:t>
                </a:r>
                <a:r>
                  <a:rPr kumimoji="1" lang="zh-CN" altLang="en-US" sz="2400">
                    <a:latin typeface="Times New Roman" panose="02020603050405020304" pitchFamily="18" charset="0"/>
                  </a:rPr>
                  <a:t>可构成　　　　、　　　　、</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a:t>
                </a:r>
              </a:p>
              <a:p>
                <a:pPr algn="just" eaLnBrk="1" hangingPunct="1"/>
                <a:r>
                  <a:rPr kumimoji="1" lang="zh-CN" altLang="en-US" sz="2400">
                    <a:latin typeface="Times New Roman" panose="02020603050405020304" pitchFamily="18" charset="0"/>
                  </a:rPr>
                  <a:t>　　　　　共</a:t>
                </a:r>
                <a:r>
                  <a:rPr kumimoji="1" lang="en-US" altLang="zh-CN" sz="2400">
                    <a:latin typeface="Times New Roman" panose="02020603050405020304" pitchFamily="18" charset="0"/>
                  </a:rPr>
                  <a:t>8</a:t>
                </a:r>
                <a:r>
                  <a:rPr kumimoji="1" lang="zh-CN" altLang="en-US" sz="2400">
                    <a:latin typeface="Times New Roman" panose="02020603050405020304" pitchFamily="18" charset="0"/>
                  </a:rPr>
                  <a:t>个最大项。 </a:t>
                </a:r>
              </a:p>
            </p:txBody>
          </p:sp>
          <p:graphicFrame>
            <p:nvGraphicFramePr>
              <p:cNvPr id="51208" name="Object 9">
                <a:extLst>
                  <a:ext uri="{FF2B5EF4-FFF2-40B4-BE49-F238E27FC236}">
                    <a16:creationId xmlns:a16="http://schemas.microsoft.com/office/drawing/2014/main" id="{DAF47168-69DB-4D98-BD6E-B6B0F86022E7}"/>
                  </a:ext>
                </a:extLst>
              </p:cNvPr>
              <p:cNvGraphicFramePr>
                <a:graphicFrameLocks noChangeAspect="1"/>
              </p:cNvGraphicFramePr>
              <p:nvPr/>
            </p:nvGraphicFramePr>
            <p:xfrm>
              <a:off x="4059" y="2750"/>
              <a:ext cx="728" cy="208"/>
            </p:xfrm>
            <a:graphic>
              <a:graphicData uri="http://schemas.openxmlformats.org/presentationml/2006/ole">
                <mc:AlternateContent xmlns:mc="http://schemas.openxmlformats.org/markup-compatibility/2006">
                  <mc:Choice xmlns:v="urn:schemas-microsoft-com:vml" Requires="v">
                    <p:oleObj name="Equation" r:id="rId3" imgW="1269449" imgH="342751" progId="Equation.3">
                      <p:embed/>
                    </p:oleObj>
                  </mc:Choice>
                  <mc:Fallback>
                    <p:oleObj name="Equation" r:id="rId3" imgW="1269449" imgH="342751" progId="Equation.3">
                      <p:embed/>
                      <p:pic>
                        <p:nvPicPr>
                          <p:cNvPr id="0" name="Object 9"/>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4059" y="2750"/>
                            <a:ext cx="72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09" name="Object 10">
                <a:extLst>
                  <a:ext uri="{FF2B5EF4-FFF2-40B4-BE49-F238E27FC236}">
                    <a16:creationId xmlns:a16="http://schemas.microsoft.com/office/drawing/2014/main" id="{11ECDF4A-6F9F-4269-BA41-90155561CC82}"/>
                  </a:ext>
                </a:extLst>
              </p:cNvPr>
              <p:cNvGraphicFramePr>
                <a:graphicFrameLocks noChangeAspect="1"/>
              </p:cNvGraphicFramePr>
              <p:nvPr/>
            </p:nvGraphicFramePr>
            <p:xfrm>
              <a:off x="3198" y="2795"/>
              <a:ext cx="624" cy="194"/>
            </p:xfrm>
            <a:graphic>
              <a:graphicData uri="http://schemas.openxmlformats.org/presentationml/2006/ole">
                <mc:AlternateContent xmlns:mc="http://schemas.openxmlformats.org/markup-compatibility/2006">
                  <mc:Choice xmlns:v="urn:schemas-microsoft-com:vml" Requires="v">
                    <p:oleObj name="Equation" r:id="rId5" imgW="1269449" imgH="291973" progId="Equation.3">
                      <p:embed/>
                    </p:oleObj>
                  </mc:Choice>
                  <mc:Fallback>
                    <p:oleObj name="Equation" r:id="rId5" imgW="1269449" imgH="291973" progId="Equation.3">
                      <p:embed/>
                      <p:pic>
                        <p:nvPicPr>
                          <p:cNvPr id="0" name="Object 10"/>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3198" y="2795"/>
                            <a:ext cx="62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1206" name="Object 11">
              <a:extLst>
                <a:ext uri="{FF2B5EF4-FFF2-40B4-BE49-F238E27FC236}">
                  <a16:creationId xmlns:a16="http://schemas.microsoft.com/office/drawing/2014/main" id="{B7F0410D-570A-4B16-AA35-D5F92BEAF310}"/>
                </a:ext>
              </a:extLst>
            </p:cNvPr>
            <p:cNvGraphicFramePr>
              <a:graphicFrameLocks noChangeAspect="1"/>
            </p:cNvGraphicFramePr>
            <p:nvPr/>
          </p:nvGraphicFramePr>
          <p:xfrm>
            <a:off x="273" y="3022"/>
            <a:ext cx="705" cy="214"/>
          </p:xfrm>
          <a:graphic>
            <a:graphicData uri="http://schemas.openxmlformats.org/presentationml/2006/ole">
              <mc:AlternateContent xmlns:mc="http://schemas.openxmlformats.org/markup-compatibility/2006">
                <mc:Choice xmlns:v="urn:schemas-microsoft-com:vml" Requires="v">
                  <p:oleObj name="Equation" r:id="rId7" imgW="1269449" imgH="342751" progId="Equation.3">
                    <p:embed/>
                  </p:oleObj>
                </mc:Choice>
                <mc:Fallback>
                  <p:oleObj name="Equation" r:id="rId7" imgW="1269449" imgH="342751" progId="Equation.3">
                    <p:embed/>
                    <p:pic>
                      <p:nvPicPr>
                        <p:cNvPr id="0" name="Object 11"/>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273" y="3022"/>
                          <a:ext cx="705"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56"/>
                                        </p:tgtEl>
                                        <p:attrNameLst>
                                          <p:attrName>style.visibility</p:attrName>
                                        </p:attrNameLst>
                                      </p:cBhvr>
                                      <p:to>
                                        <p:strVal val="visible"/>
                                      </p:to>
                                    </p:set>
                                    <p:anim calcmode="lin" valueType="num">
                                      <p:cBhvr additive="base">
                                        <p:cTn id="7" dur="500" fill="hold"/>
                                        <p:tgtEl>
                                          <p:spTgt spid="49156"/>
                                        </p:tgtEl>
                                        <p:attrNameLst>
                                          <p:attrName>ppt_x</p:attrName>
                                        </p:attrNameLst>
                                      </p:cBhvr>
                                      <p:tavLst>
                                        <p:tav tm="0">
                                          <p:val>
                                            <p:strVal val="#ppt_x"/>
                                          </p:val>
                                        </p:tav>
                                        <p:tav tm="100000">
                                          <p:val>
                                            <p:strVal val="#ppt_x"/>
                                          </p:val>
                                        </p:tav>
                                      </p:tavLst>
                                    </p:anim>
                                    <p:anim calcmode="lin" valueType="num">
                                      <p:cBhvr additive="base">
                                        <p:cTn id="8" dur="500" fill="hold"/>
                                        <p:tgtEl>
                                          <p:spTgt spid="4915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155"/>
                                        </p:tgtEl>
                                        <p:attrNameLst>
                                          <p:attrName>style.visibility</p:attrName>
                                        </p:attrNameLst>
                                      </p:cBhvr>
                                      <p:to>
                                        <p:strVal val="visible"/>
                                      </p:to>
                                    </p:set>
                                    <p:anim calcmode="lin" valueType="num">
                                      <p:cBhvr additive="base">
                                        <p:cTn id="13" dur="500" fill="hold"/>
                                        <p:tgtEl>
                                          <p:spTgt spid="49155"/>
                                        </p:tgtEl>
                                        <p:attrNameLst>
                                          <p:attrName>ppt_x</p:attrName>
                                        </p:attrNameLst>
                                      </p:cBhvr>
                                      <p:tavLst>
                                        <p:tav tm="0">
                                          <p:val>
                                            <p:strVal val="#ppt_x"/>
                                          </p:val>
                                        </p:tav>
                                        <p:tav tm="100000">
                                          <p:val>
                                            <p:strVal val="#ppt_x"/>
                                          </p:val>
                                        </p:tav>
                                      </p:tavLst>
                                    </p:anim>
                                    <p:anim calcmode="lin" valueType="num">
                                      <p:cBhvr additive="base">
                                        <p:cTn id="14" dur="500" fill="hold"/>
                                        <p:tgtEl>
                                          <p:spTgt spid="491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9158"/>
                                        </p:tgtEl>
                                        <p:attrNameLst>
                                          <p:attrName>style.visibility</p:attrName>
                                        </p:attrNameLst>
                                      </p:cBhvr>
                                      <p:to>
                                        <p:strVal val="visible"/>
                                      </p:to>
                                    </p:set>
                                    <p:anim calcmode="lin" valueType="num">
                                      <p:cBhvr additive="base">
                                        <p:cTn id="19" dur="500" fill="hold"/>
                                        <p:tgtEl>
                                          <p:spTgt spid="49158"/>
                                        </p:tgtEl>
                                        <p:attrNameLst>
                                          <p:attrName>ppt_x</p:attrName>
                                        </p:attrNameLst>
                                      </p:cBhvr>
                                      <p:tavLst>
                                        <p:tav tm="0">
                                          <p:val>
                                            <p:strVal val="#ppt_x"/>
                                          </p:val>
                                        </p:tav>
                                        <p:tav tm="100000">
                                          <p:val>
                                            <p:strVal val="#ppt_x"/>
                                          </p:val>
                                        </p:tav>
                                      </p:tavLst>
                                    </p:anim>
                                    <p:anim calcmode="lin" valueType="num">
                                      <p:cBhvr additive="base">
                                        <p:cTn id="20" dur="500" fill="hold"/>
                                        <p:tgtEl>
                                          <p:spTgt spid="49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utoUpdateAnimBg="0"/>
      <p:bldP spid="49156"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80" name="Text Box 4">
            <a:extLst>
              <a:ext uri="{FF2B5EF4-FFF2-40B4-BE49-F238E27FC236}">
                <a16:creationId xmlns:a16="http://schemas.microsoft.com/office/drawing/2014/main" id="{90C719CE-8246-49AC-8694-F180BF1B1AE9}"/>
              </a:ext>
            </a:extLst>
          </p:cNvPr>
          <p:cNvSpPr txBox="1">
            <a:spLocks noChangeArrowheads="1"/>
          </p:cNvSpPr>
          <p:nvPr/>
        </p:nvSpPr>
        <p:spPr bwMode="auto">
          <a:xfrm>
            <a:off x="1181100" y="38354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Times New Roman" panose="02020603050405020304" pitchFamily="18" charset="0"/>
              </a:rPr>
              <a:t>性质：</a:t>
            </a:r>
            <a:r>
              <a:rPr kumimoji="1" lang="zh-CN" altLang="en-US" sz="2400">
                <a:latin typeface="Times New Roman" panose="02020603050405020304" pitchFamily="18" charset="0"/>
              </a:rPr>
              <a:t>最大项具有如下四条性质。 </a:t>
            </a:r>
          </a:p>
        </p:txBody>
      </p:sp>
      <p:sp>
        <p:nvSpPr>
          <p:cNvPr id="50181" name="Text Box 5">
            <a:extLst>
              <a:ext uri="{FF2B5EF4-FFF2-40B4-BE49-F238E27FC236}">
                <a16:creationId xmlns:a16="http://schemas.microsoft.com/office/drawing/2014/main" id="{14510B36-8A55-492C-95D3-737E5424987F}"/>
              </a:ext>
            </a:extLst>
          </p:cNvPr>
          <p:cNvSpPr txBox="1">
            <a:spLocks noChangeArrowheads="1"/>
          </p:cNvSpPr>
          <p:nvPr/>
        </p:nvSpPr>
        <p:spPr bwMode="auto">
          <a:xfrm>
            <a:off x="533400" y="4279900"/>
            <a:ext cx="8382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9933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性质</a:t>
            </a:r>
            <a:r>
              <a:rPr kumimoji="1" lang="en-US" altLang="zh-CN" sz="2400" b="1">
                <a:solidFill>
                  <a:srgbClr val="A60000"/>
                </a:solidFill>
                <a:latin typeface="Times New Roman" panose="02020603050405020304" pitchFamily="18" charset="0"/>
              </a:rPr>
              <a:t>1</a:t>
            </a:r>
            <a:r>
              <a:rPr kumimoji="1" lang="en-US" altLang="zh-CN" sz="2400">
                <a:latin typeface="Times New Roman" panose="02020603050405020304" pitchFamily="18" charset="0"/>
              </a:rPr>
              <a:t>  </a:t>
            </a:r>
            <a:r>
              <a:rPr kumimoji="1" lang="zh-CN" altLang="en-US" sz="2400">
                <a:latin typeface="Times New Roman" panose="02020603050405020304" pitchFamily="18" charset="0"/>
              </a:rPr>
              <a:t>任意一个最大项，其相应变量有且仅有一种取值使这个最大项的值为</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。并且，最大项不同，使其值为</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的变量取值不同。 </a:t>
            </a:r>
          </a:p>
        </p:txBody>
      </p:sp>
      <p:grpSp>
        <p:nvGrpSpPr>
          <p:cNvPr id="50182" name="Group 6">
            <a:extLst>
              <a:ext uri="{FF2B5EF4-FFF2-40B4-BE49-F238E27FC236}">
                <a16:creationId xmlns:a16="http://schemas.microsoft.com/office/drawing/2014/main" id="{CEE36AD6-A1D3-4364-899A-F09A80BFCFE4}"/>
              </a:ext>
            </a:extLst>
          </p:cNvPr>
          <p:cNvGrpSpPr>
            <a:grpSpLocks/>
          </p:cNvGrpSpPr>
          <p:nvPr/>
        </p:nvGrpSpPr>
        <p:grpSpPr bwMode="auto">
          <a:xfrm>
            <a:off x="508000" y="571500"/>
            <a:ext cx="8382000" cy="3213100"/>
            <a:chOff x="288" y="432"/>
            <a:chExt cx="5280" cy="2024"/>
          </a:xfrm>
        </p:grpSpPr>
        <p:sp>
          <p:nvSpPr>
            <p:cNvPr id="52230" name="Text Box 7">
              <a:extLst>
                <a:ext uri="{FF2B5EF4-FFF2-40B4-BE49-F238E27FC236}">
                  <a16:creationId xmlns:a16="http://schemas.microsoft.com/office/drawing/2014/main" id="{943DBA73-900D-42A8-893C-6668E7CDA942}"/>
                </a:ext>
              </a:extLst>
            </p:cNvPr>
            <p:cNvSpPr txBox="1">
              <a:spLocks noChangeArrowheads="1"/>
            </p:cNvSpPr>
            <p:nvPr/>
          </p:nvSpPr>
          <p:spPr bwMode="auto">
            <a:xfrm>
              <a:off x="288" y="432"/>
              <a:ext cx="5280"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Times New Roman" panose="02020603050405020304" pitchFamily="18" charset="0"/>
                </a:rPr>
                <a:t>　　简写：用</a:t>
              </a:r>
              <a:r>
                <a:rPr kumimoji="1" lang="en-US" altLang="zh-CN" sz="2400" b="1">
                  <a:solidFill>
                    <a:srgbClr val="0033CC"/>
                  </a:solidFill>
                  <a:latin typeface="Times New Roman" panose="02020603050405020304" pitchFamily="18" charset="0"/>
                </a:rPr>
                <a:t>M</a:t>
              </a:r>
              <a:r>
                <a:rPr kumimoji="1" lang="en-US" altLang="zh-CN" sz="2400" b="1" baseline="-25000">
                  <a:solidFill>
                    <a:srgbClr val="0033CC"/>
                  </a:solidFill>
                  <a:latin typeface="Times New Roman" panose="02020603050405020304" pitchFamily="18" charset="0"/>
                </a:rPr>
                <a:t>i</a:t>
              </a:r>
              <a:r>
                <a:rPr kumimoji="1" lang="zh-CN" altLang="en-US" sz="2400" b="1">
                  <a:solidFill>
                    <a:srgbClr val="0033CC"/>
                  </a:solidFill>
                  <a:latin typeface="Times New Roman" panose="02020603050405020304" pitchFamily="18" charset="0"/>
                </a:rPr>
                <a:t>表示最大项。</a:t>
              </a:r>
              <a:br>
                <a:rPr kumimoji="1" lang="zh-CN" altLang="en-US" sz="2400">
                  <a:solidFill>
                    <a:srgbClr val="FFCC00"/>
                  </a:solidFill>
                  <a:latin typeface="Times New Roman" panose="02020603050405020304" pitchFamily="18" charset="0"/>
                </a:rPr>
              </a:br>
              <a:r>
                <a:rPr kumimoji="1" lang="zh-CN" altLang="en-US" sz="2400">
                  <a:solidFill>
                    <a:srgbClr val="FFCC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下标</a:t>
              </a:r>
              <a:r>
                <a:rPr kumimoji="1" lang="en-US" altLang="zh-CN" sz="2400" b="1">
                  <a:solidFill>
                    <a:srgbClr val="A60000"/>
                  </a:solidFill>
                  <a:latin typeface="Times New Roman" panose="02020603050405020304" pitchFamily="18" charset="0"/>
                </a:rPr>
                <a:t>i</a:t>
              </a:r>
              <a:r>
                <a:rPr kumimoji="1" lang="zh-CN" altLang="en-US" sz="2400" b="1">
                  <a:solidFill>
                    <a:srgbClr val="A60000"/>
                  </a:solidFill>
                  <a:latin typeface="Times New Roman" panose="02020603050405020304" pitchFamily="18" charset="0"/>
                </a:rPr>
                <a:t>的取值规则是</a:t>
              </a:r>
              <a:r>
                <a:rPr kumimoji="1" lang="zh-CN" altLang="en-US" sz="2400">
                  <a:solidFill>
                    <a:srgbClr val="A60000"/>
                  </a:solidFill>
                  <a:latin typeface="Times New Roman" panose="02020603050405020304" pitchFamily="18" charset="0"/>
                </a:rPr>
                <a:t>：</a:t>
              </a:r>
              <a:r>
                <a:rPr kumimoji="1" lang="zh-CN" altLang="en-US" sz="2400">
                  <a:latin typeface="Times New Roman" panose="02020603050405020304" pitchFamily="18" charset="0"/>
                </a:rPr>
                <a:t>将最大项中的原变量用</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表示，反变量用</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表示，由此得到一个二进制数，与该二进制数对应的十进制数即下标 </a:t>
              </a:r>
              <a:r>
                <a:rPr kumimoji="1" lang="en-US" altLang="zh-CN" sz="2400">
                  <a:latin typeface="Times New Roman" panose="02020603050405020304" pitchFamily="18" charset="0"/>
                </a:rPr>
                <a:t>i </a:t>
              </a:r>
              <a:r>
                <a:rPr kumimoji="1" lang="zh-CN" altLang="en-US" sz="2400">
                  <a:latin typeface="Times New Roman" panose="02020603050405020304" pitchFamily="18" charset="0"/>
                </a:rPr>
                <a:t>的值。例如，</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变量</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B</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C</a:t>
              </a:r>
              <a:r>
                <a:rPr kumimoji="1" lang="zh-CN" altLang="en-US" sz="2400">
                  <a:latin typeface="Times New Roman" panose="02020603050405020304" pitchFamily="18" charset="0"/>
                </a:rPr>
                <a:t>构成的最大项 </a:t>
              </a:r>
            </a:p>
            <a:p>
              <a:pPr eaLnBrk="1" hangingPunct="1"/>
              <a:r>
                <a:rPr kumimoji="1" lang="zh-CN" altLang="en-US" sz="2400">
                  <a:latin typeface="Times New Roman" panose="02020603050405020304" pitchFamily="18" charset="0"/>
                </a:rPr>
                <a:t>　　　　　　可用 </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5</a:t>
              </a:r>
              <a:r>
                <a:rPr kumimoji="1" lang="en-US" altLang="zh-CN" sz="2400">
                  <a:latin typeface="Times New Roman" panose="02020603050405020304" pitchFamily="18" charset="0"/>
                </a:rPr>
                <a:t> </a:t>
              </a:r>
              <a:r>
                <a:rPr kumimoji="1" lang="zh-CN" altLang="en-US" sz="2400">
                  <a:latin typeface="Times New Roman" panose="02020603050405020304" pitchFamily="18" charset="0"/>
                </a:rPr>
                <a:t>表示。因为 </a:t>
              </a:r>
            </a:p>
          </p:txBody>
        </p:sp>
        <p:grpSp>
          <p:nvGrpSpPr>
            <p:cNvPr id="52231" name="Group 8">
              <a:extLst>
                <a:ext uri="{FF2B5EF4-FFF2-40B4-BE49-F238E27FC236}">
                  <a16:creationId xmlns:a16="http://schemas.microsoft.com/office/drawing/2014/main" id="{C82BA659-709D-4617-A27E-E46BB4A75FEF}"/>
                </a:ext>
              </a:extLst>
            </p:cNvPr>
            <p:cNvGrpSpPr>
              <a:grpSpLocks/>
            </p:cNvGrpSpPr>
            <p:nvPr/>
          </p:nvGrpSpPr>
          <p:grpSpPr bwMode="auto">
            <a:xfrm>
              <a:off x="1860" y="1646"/>
              <a:ext cx="1932" cy="810"/>
              <a:chOff x="1860" y="1686"/>
              <a:chExt cx="1932" cy="810"/>
            </a:xfrm>
          </p:grpSpPr>
          <p:sp>
            <p:nvSpPr>
              <p:cNvPr id="52233" name="Line 9">
                <a:extLst>
                  <a:ext uri="{FF2B5EF4-FFF2-40B4-BE49-F238E27FC236}">
                    <a16:creationId xmlns:a16="http://schemas.microsoft.com/office/drawing/2014/main" id="{15CD246B-B655-4613-907C-07376A4F4498}"/>
                  </a:ext>
                </a:extLst>
              </p:cNvPr>
              <p:cNvSpPr>
                <a:spLocks noChangeShapeType="1"/>
              </p:cNvSpPr>
              <p:nvPr/>
            </p:nvSpPr>
            <p:spPr bwMode="auto">
              <a:xfrm>
                <a:off x="1968" y="1974"/>
                <a:ext cx="0" cy="24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34" name="Line 10">
                <a:extLst>
                  <a:ext uri="{FF2B5EF4-FFF2-40B4-BE49-F238E27FC236}">
                    <a16:creationId xmlns:a16="http://schemas.microsoft.com/office/drawing/2014/main" id="{0D69E212-3DBC-4664-8B0F-E5D849912236}"/>
                  </a:ext>
                </a:extLst>
              </p:cNvPr>
              <p:cNvSpPr>
                <a:spLocks noChangeShapeType="1"/>
              </p:cNvSpPr>
              <p:nvPr/>
            </p:nvSpPr>
            <p:spPr bwMode="auto">
              <a:xfrm>
                <a:off x="2256" y="1974"/>
                <a:ext cx="0" cy="24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35" name="Line 11">
                <a:extLst>
                  <a:ext uri="{FF2B5EF4-FFF2-40B4-BE49-F238E27FC236}">
                    <a16:creationId xmlns:a16="http://schemas.microsoft.com/office/drawing/2014/main" id="{B41CEC13-E0F7-413E-AEF6-67699C20B8BD}"/>
                  </a:ext>
                </a:extLst>
              </p:cNvPr>
              <p:cNvSpPr>
                <a:spLocks noChangeShapeType="1"/>
              </p:cNvSpPr>
              <p:nvPr/>
            </p:nvSpPr>
            <p:spPr bwMode="auto">
              <a:xfrm>
                <a:off x="2544" y="1974"/>
                <a:ext cx="0" cy="24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36" name="Text Box 12">
                <a:extLst>
                  <a:ext uri="{FF2B5EF4-FFF2-40B4-BE49-F238E27FC236}">
                    <a16:creationId xmlns:a16="http://schemas.microsoft.com/office/drawing/2014/main" id="{7759EDE3-835D-4C9F-8425-578A8457CD24}"/>
                  </a:ext>
                </a:extLst>
              </p:cNvPr>
              <p:cNvSpPr txBox="1">
                <a:spLocks noChangeArrowheads="1"/>
              </p:cNvSpPr>
              <p:nvPr/>
            </p:nvSpPr>
            <p:spPr bwMode="auto">
              <a:xfrm>
                <a:off x="3312" y="168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5</a:t>
                </a:r>
                <a:r>
                  <a:rPr kumimoji="1" lang="en-US" altLang="zh-CN" sz="2400">
                    <a:latin typeface="Times New Roman" panose="02020603050405020304" pitchFamily="18" charset="0"/>
                  </a:rPr>
                  <a:t> </a:t>
                </a:r>
              </a:p>
            </p:txBody>
          </p:sp>
          <p:sp>
            <p:nvSpPr>
              <p:cNvPr id="52237" name="Text Box 13">
                <a:extLst>
                  <a:ext uri="{FF2B5EF4-FFF2-40B4-BE49-F238E27FC236}">
                    <a16:creationId xmlns:a16="http://schemas.microsoft.com/office/drawing/2014/main" id="{30C297D2-650B-4D30-8694-37027B51FF2F}"/>
                  </a:ext>
                </a:extLst>
              </p:cNvPr>
              <p:cNvSpPr txBox="1">
                <a:spLocks noChangeArrowheads="1"/>
              </p:cNvSpPr>
              <p:nvPr/>
            </p:nvSpPr>
            <p:spPr bwMode="auto">
              <a:xfrm>
                <a:off x="3264" y="216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(5)</a:t>
                </a:r>
                <a:r>
                  <a:rPr kumimoji="1" lang="en-US" altLang="zh-CN" sz="2400" baseline="-30000">
                    <a:latin typeface="Times New Roman" panose="02020603050405020304" pitchFamily="18" charset="0"/>
                  </a:rPr>
                  <a:t>10 </a:t>
                </a:r>
              </a:p>
            </p:txBody>
          </p:sp>
          <p:sp>
            <p:nvSpPr>
              <p:cNvPr id="52238" name="Text Box 14">
                <a:extLst>
                  <a:ext uri="{FF2B5EF4-FFF2-40B4-BE49-F238E27FC236}">
                    <a16:creationId xmlns:a16="http://schemas.microsoft.com/office/drawing/2014/main" id="{FEA1A1BA-E547-46BF-AB5C-84FD39EB86DE}"/>
                  </a:ext>
                </a:extLst>
              </p:cNvPr>
              <p:cNvSpPr txBox="1">
                <a:spLocks noChangeArrowheads="1"/>
              </p:cNvSpPr>
              <p:nvPr/>
            </p:nvSpPr>
            <p:spPr bwMode="auto">
              <a:xfrm>
                <a:off x="1863" y="220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sp>
            <p:nvSpPr>
              <p:cNvPr id="52239" name="Text Box 15">
                <a:extLst>
                  <a:ext uri="{FF2B5EF4-FFF2-40B4-BE49-F238E27FC236}">
                    <a16:creationId xmlns:a16="http://schemas.microsoft.com/office/drawing/2014/main" id="{7017DC5B-FAB3-4864-A553-816E514D1F4B}"/>
                  </a:ext>
                </a:extLst>
              </p:cNvPr>
              <p:cNvSpPr txBox="1">
                <a:spLocks noChangeArrowheads="1"/>
              </p:cNvSpPr>
              <p:nvPr/>
            </p:nvSpPr>
            <p:spPr bwMode="auto">
              <a:xfrm>
                <a:off x="2160" y="220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sp>
            <p:nvSpPr>
              <p:cNvPr id="52240" name="Text Box 16">
                <a:extLst>
                  <a:ext uri="{FF2B5EF4-FFF2-40B4-BE49-F238E27FC236}">
                    <a16:creationId xmlns:a16="http://schemas.microsoft.com/office/drawing/2014/main" id="{E4A32A62-C162-4419-A0E5-B622E8B500A0}"/>
                  </a:ext>
                </a:extLst>
              </p:cNvPr>
              <p:cNvSpPr txBox="1">
                <a:spLocks noChangeArrowheads="1"/>
              </p:cNvSpPr>
              <p:nvPr/>
            </p:nvSpPr>
            <p:spPr bwMode="auto">
              <a:xfrm>
                <a:off x="2448" y="220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sp>
            <p:nvSpPr>
              <p:cNvPr id="52241" name="Line 17">
                <a:extLst>
                  <a:ext uri="{FF2B5EF4-FFF2-40B4-BE49-F238E27FC236}">
                    <a16:creationId xmlns:a16="http://schemas.microsoft.com/office/drawing/2014/main" id="{18AACDCA-D3A8-4504-B5A4-AD80BCB81CD1}"/>
                  </a:ext>
                </a:extLst>
              </p:cNvPr>
              <p:cNvSpPr>
                <a:spLocks noChangeShapeType="1"/>
              </p:cNvSpPr>
              <p:nvPr/>
            </p:nvSpPr>
            <p:spPr bwMode="auto">
              <a:xfrm>
                <a:off x="2640" y="1830"/>
                <a:ext cx="576" cy="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2" name="Line 18">
                <a:extLst>
                  <a:ext uri="{FF2B5EF4-FFF2-40B4-BE49-F238E27FC236}">
                    <a16:creationId xmlns:a16="http://schemas.microsoft.com/office/drawing/2014/main" id="{11C41C0E-080F-48C4-8B0D-645BEB4622B1}"/>
                  </a:ext>
                </a:extLst>
              </p:cNvPr>
              <p:cNvSpPr>
                <a:spLocks noChangeShapeType="1"/>
              </p:cNvSpPr>
              <p:nvPr/>
            </p:nvSpPr>
            <p:spPr bwMode="auto">
              <a:xfrm>
                <a:off x="2640" y="2310"/>
                <a:ext cx="576" cy="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2243" name="Object 19">
                <a:extLst>
                  <a:ext uri="{FF2B5EF4-FFF2-40B4-BE49-F238E27FC236}">
                    <a16:creationId xmlns:a16="http://schemas.microsoft.com/office/drawing/2014/main" id="{AC271A73-AC4E-488B-AA76-F28BC277AD1A}"/>
                  </a:ext>
                </a:extLst>
              </p:cNvPr>
              <p:cNvGraphicFramePr>
                <a:graphicFrameLocks noChangeAspect="1"/>
              </p:cNvGraphicFramePr>
              <p:nvPr/>
            </p:nvGraphicFramePr>
            <p:xfrm>
              <a:off x="1860" y="1728"/>
              <a:ext cx="800" cy="216"/>
            </p:xfrm>
            <a:graphic>
              <a:graphicData uri="http://schemas.openxmlformats.org/presentationml/2006/ole">
                <mc:AlternateContent xmlns:mc="http://schemas.openxmlformats.org/markup-compatibility/2006">
                  <mc:Choice xmlns:v="urn:schemas-microsoft-com:vml" Requires="v">
                    <p:oleObj name="Equation" r:id="rId3" imgW="1269449" imgH="342751" progId="Equation.3">
                      <p:embed/>
                    </p:oleObj>
                  </mc:Choice>
                  <mc:Fallback>
                    <p:oleObj name="Equation" r:id="rId3" imgW="1269449" imgH="342751" progId="Equation.3">
                      <p:embed/>
                      <p:pic>
                        <p:nvPicPr>
                          <p:cNvPr id="0" name="Object 19"/>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860" y="1728"/>
                            <a:ext cx="80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2232" name="Object 20">
              <a:extLst>
                <a:ext uri="{FF2B5EF4-FFF2-40B4-BE49-F238E27FC236}">
                  <a16:creationId xmlns:a16="http://schemas.microsoft.com/office/drawing/2014/main" id="{CA7D9782-15E7-4863-B0CF-B5C0DF4C6375}"/>
                </a:ext>
              </a:extLst>
            </p:cNvPr>
            <p:cNvGraphicFramePr>
              <a:graphicFrameLocks noChangeAspect="1"/>
            </p:cNvGraphicFramePr>
            <p:nvPr/>
          </p:nvGraphicFramePr>
          <p:xfrm>
            <a:off x="540" y="1376"/>
            <a:ext cx="800" cy="216"/>
          </p:xfrm>
          <a:graphic>
            <a:graphicData uri="http://schemas.openxmlformats.org/presentationml/2006/ole">
              <mc:AlternateContent xmlns:mc="http://schemas.openxmlformats.org/markup-compatibility/2006">
                <mc:Choice xmlns:v="urn:schemas-microsoft-com:vml" Requires="v">
                  <p:oleObj name="Equation" r:id="rId5" imgW="1269449" imgH="342751" progId="Equation.3">
                    <p:embed/>
                  </p:oleObj>
                </mc:Choice>
                <mc:Fallback>
                  <p:oleObj name="Equation" r:id="rId5" imgW="1269449" imgH="342751" progId="Equation.3">
                    <p:embed/>
                    <p:pic>
                      <p:nvPicPr>
                        <p:cNvPr id="0" name="Object 20"/>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40" y="1376"/>
                          <a:ext cx="80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0199" name="Text Box 23">
            <a:extLst>
              <a:ext uri="{FF2B5EF4-FFF2-40B4-BE49-F238E27FC236}">
                <a16:creationId xmlns:a16="http://schemas.microsoft.com/office/drawing/2014/main" id="{27AA4AAB-7823-4703-B7BA-57750F7D577C}"/>
              </a:ext>
            </a:extLst>
          </p:cNvPr>
          <p:cNvSpPr txBox="1">
            <a:spLocks noChangeArrowheads="1"/>
          </p:cNvSpPr>
          <p:nvPr/>
        </p:nvSpPr>
        <p:spPr bwMode="auto">
          <a:xfrm>
            <a:off x="533400" y="5432425"/>
            <a:ext cx="8534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76263" algn="l"/>
                <a:tab pos="7721600" algn="l"/>
              </a:tabLst>
              <a:defRPr>
                <a:solidFill>
                  <a:schemeClr val="tx1"/>
                </a:solidFill>
                <a:latin typeface="Arial" panose="020B0604020202020204" pitchFamily="34" charset="0"/>
                <a:ea typeface="宋体" panose="02010600030101010101" pitchFamily="2" charset="-122"/>
              </a:defRPr>
            </a:lvl1pPr>
            <a:lvl2pPr marL="742950" indent="-285750">
              <a:tabLst>
                <a:tab pos="576263" algn="l"/>
                <a:tab pos="7721600" algn="l"/>
              </a:tabLst>
              <a:defRPr>
                <a:solidFill>
                  <a:schemeClr val="tx1"/>
                </a:solidFill>
                <a:latin typeface="Arial" panose="020B0604020202020204" pitchFamily="34" charset="0"/>
                <a:ea typeface="宋体" panose="02010600030101010101" pitchFamily="2" charset="-122"/>
              </a:defRPr>
            </a:lvl2pPr>
            <a:lvl3pPr marL="1143000" indent="-228600">
              <a:tabLst>
                <a:tab pos="576263" algn="l"/>
                <a:tab pos="7721600" algn="l"/>
              </a:tabLst>
              <a:defRPr>
                <a:solidFill>
                  <a:schemeClr val="tx1"/>
                </a:solidFill>
                <a:latin typeface="Arial" panose="020B0604020202020204" pitchFamily="34" charset="0"/>
                <a:ea typeface="宋体" panose="02010600030101010101" pitchFamily="2" charset="-122"/>
              </a:defRPr>
            </a:lvl3pPr>
            <a:lvl4pPr marL="1600200" indent="-228600">
              <a:tabLst>
                <a:tab pos="576263" algn="l"/>
                <a:tab pos="7721600" algn="l"/>
              </a:tabLst>
              <a:defRPr>
                <a:solidFill>
                  <a:schemeClr val="tx1"/>
                </a:solidFill>
                <a:latin typeface="Arial" panose="020B0604020202020204" pitchFamily="34" charset="0"/>
                <a:ea typeface="宋体" panose="02010600030101010101" pitchFamily="2" charset="-122"/>
              </a:defRPr>
            </a:lvl4pPr>
            <a:lvl5pPr marL="2057400" indent="-228600">
              <a:tabLst>
                <a:tab pos="576263" algn="l"/>
                <a:tab pos="772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76263" algn="l"/>
                <a:tab pos="772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76263" algn="l"/>
                <a:tab pos="772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76263" algn="l"/>
                <a:tab pos="772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76263" algn="l"/>
                <a:tab pos="7721600"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000">
                <a:latin typeface="Times New Roman" panose="02020603050405020304" pitchFamily="18" charset="0"/>
              </a:rPr>
              <a:t>　　</a:t>
            </a:r>
            <a:r>
              <a:rPr kumimoji="1" lang="zh-CN" altLang="en-US" sz="2400">
                <a:latin typeface="Times New Roman" panose="02020603050405020304" pitchFamily="18" charset="0"/>
              </a:rPr>
              <a:t>在</a:t>
            </a:r>
            <a:r>
              <a:rPr kumimoji="1" lang="en-US" altLang="zh-CN" sz="2400">
                <a:latin typeface="Times New Roman" panose="02020603050405020304" pitchFamily="18" charset="0"/>
              </a:rPr>
              <a:t>n</a:t>
            </a:r>
            <a:r>
              <a:rPr kumimoji="1" lang="zh-CN" altLang="en-US" sz="2400">
                <a:latin typeface="Times New Roman" panose="02020603050405020304" pitchFamily="18" charset="0"/>
              </a:rPr>
              <a:t>个变量构成的任意“或项”中，最大项是使其值为</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的变量取值组合数最多的一种“或项”，因而将其称为</a:t>
            </a:r>
            <a:r>
              <a:rPr kumimoji="1" lang="zh-CN" altLang="en-US" sz="2400" b="1">
                <a:solidFill>
                  <a:srgbClr val="A60000"/>
                </a:solidFill>
                <a:latin typeface="Times New Roman" panose="02020603050405020304" pitchFamily="18" charset="0"/>
              </a:rPr>
              <a:t>最大项。</a:t>
            </a:r>
            <a:r>
              <a:rPr kumimoji="1" lang="zh-CN" altLang="en-US" sz="240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182"/>
                                        </p:tgtEl>
                                        <p:attrNameLst>
                                          <p:attrName>style.visibility</p:attrName>
                                        </p:attrNameLst>
                                      </p:cBhvr>
                                      <p:to>
                                        <p:strVal val="visible"/>
                                      </p:to>
                                    </p:set>
                                    <p:anim calcmode="lin" valueType="num">
                                      <p:cBhvr additive="base">
                                        <p:cTn id="7" dur="500" fill="hold"/>
                                        <p:tgtEl>
                                          <p:spTgt spid="50182"/>
                                        </p:tgtEl>
                                        <p:attrNameLst>
                                          <p:attrName>ppt_x</p:attrName>
                                        </p:attrNameLst>
                                      </p:cBhvr>
                                      <p:tavLst>
                                        <p:tav tm="0">
                                          <p:val>
                                            <p:strVal val="#ppt_x"/>
                                          </p:val>
                                        </p:tav>
                                        <p:tav tm="100000">
                                          <p:val>
                                            <p:strVal val="#ppt_x"/>
                                          </p:val>
                                        </p:tav>
                                      </p:tavLst>
                                    </p:anim>
                                    <p:anim calcmode="lin" valueType="num">
                                      <p:cBhvr additive="base">
                                        <p:cTn id="8" dur="500" fill="hold"/>
                                        <p:tgtEl>
                                          <p:spTgt spid="5018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0180"/>
                                        </p:tgtEl>
                                        <p:attrNameLst>
                                          <p:attrName>style.visibility</p:attrName>
                                        </p:attrNameLst>
                                      </p:cBhvr>
                                      <p:to>
                                        <p:strVal val="visible"/>
                                      </p:to>
                                    </p:set>
                                    <p:animEffect transition="in" filter="dissolve">
                                      <p:cBhvr>
                                        <p:cTn id="13" dur="500"/>
                                        <p:tgtEl>
                                          <p:spTgt spid="501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0181"/>
                                        </p:tgtEl>
                                        <p:attrNameLst>
                                          <p:attrName>style.visibility</p:attrName>
                                        </p:attrNameLst>
                                      </p:cBhvr>
                                      <p:to>
                                        <p:strVal val="visible"/>
                                      </p:to>
                                    </p:set>
                                    <p:animEffect transition="in" filter="dissolve">
                                      <p:cBhvr>
                                        <p:cTn id="18" dur="500"/>
                                        <p:tgtEl>
                                          <p:spTgt spid="50181"/>
                                        </p:tgtEl>
                                      </p:cBhvr>
                                    </p:animEffect>
                                  </p:childTnLst>
                                </p:cTn>
                              </p:par>
                            </p:childTnLst>
                          </p:cTn>
                        </p:par>
                        <p:par>
                          <p:cTn id="19" fill="hold" nodeType="afterGroup">
                            <p:stCondLst>
                              <p:cond delay="500"/>
                            </p:stCondLst>
                            <p:childTnLst>
                              <p:par>
                                <p:cTn id="20" presetID="5" presetClass="entr" presetSubtype="10" fill="hold" grpId="0" nodeType="afterEffect">
                                  <p:stCondLst>
                                    <p:cond delay="0"/>
                                  </p:stCondLst>
                                  <p:childTnLst>
                                    <p:set>
                                      <p:cBhvr>
                                        <p:cTn id="21" dur="1" fill="hold">
                                          <p:stCondLst>
                                            <p:cond delay="0"/>
                                          </p:stCondLst>
                                        </p:cTn>
                                        <p:tgtEl>
                                          <p:spTgt spid="50199"/>
                                        </p:tgtEl>
                                        <p:attrNameLst>
                                          <p:attrName>style.visibility</p:attrName>
                                        </p:attrNameLst>
                                      </p:cBhvr>
                                      <p:to>
                                        <p:strVal val="visible"/>
                                      </p:to>
                                    </p:set>
                                    <p:animEffect transition="in" filter="checkerboard(across)">
                                      <p:cBhvr>
                                        <p:cTn id="22" dur="500"/>
                                        <p:tgtEl>
                                          <p:spTgt spid="50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utoUpdateAnimBg="0"/>
      <p:bldP spid="50181" grpId="0" autoUpdateAnimBg="0"/>
      <p:bldP spid="5019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3">
            <a:extLst>
              <a:ext uri="{FF2B5EF4-FFF2-40B4-BE49-F238E27FC236}">
                <a16:creationId xmlns:a16="http://schemas.microsoft.com/office/drawing/2014/main" id="{F84C5055-9D67-4C76-A07D-79E18374F70F}"/>
              </a:ext>
            </a:extLst>
          </p:cNvPr>
          <p:cNvSpPr txBox="1">
            <a:spLocks noChangeArrowheads="1"/>
          </p:cNvSpPr>
          <p:nvPr/>
        </p:nvSpPr>
        <p:spPr bwMode="auto">
          <a:xfrm>
            <a:off x="990600" y="990600"/>
            <a:ext cx="72390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zh-CN" altLang="en-US" sz="2400" b="1">
                <a:solidFill>
                  <a:srgbClr val="A60000"/>
                </a:solidFill>
                <a:latin typeface="宋体" panose="02010600030101010101" pitchFamily="2" charset="-122"/>
              </a:rPr>
              <a:t>公 理 </a:t>
            </a:r>
            <a:r>
              <a:rPr lang="en-US" altLang="zh-CN" sz="2400" b="1">
                <a:solidFill>
                  <a:srgbClr val="A60000"/>
                </a:solidFill>
                <a:latin typeface="宋体" panose="02010600030101010101" pitchFamily="2" charset="-122"/>
              </a:rPr>
              <a:t>3   </a:t>
            </a:r>
            <a:r>
              <a:rPr lang="zh-CN" altLang="en-US" sz="2400" b="1">
                <a:solidFill>
                  <a:srgbClr val="A60000"/>
                </a:solidFill>
                <a:latin typeface="宋体" panose="02010600030101010101" pitchFamily="2" charset="-122"/>
              </a:rPr>
              <a:t>分 配 律</a:t>
            </a:r>
          </a:p>
          <a:p>
            <a:pPr eaLnBrk="1" hangingPunct="1">
              <a:lnSpc>
                <a:spcPct val="90000"/>
              </a:lnSpc>
              <a:spcBef>
                <a:spcPct val="20000"/>
              </a:spcBef>
            </a:pPr>
            <a:r>
              <a:rPr kumimoji="1" lang="zh-CN" altLang="en-US" sz="2400" b="1">
                <a:solidFill>
                  <a:srgbClr val="CC3300"/>
                </a:solidFill>
                <a:latin typeface="Times New Roman" panose="02020603050405020304" pitchFamily="18" charset="0"/>
              </a:rPr>
              <a:t>　　　</a:t>
            </a:r>
            <a:r>
              <a:rPr kumimoji="1" lang="zh-CN" altLang="en-US" sz="2400" b="1">
                <a:latin typeface="Times New Roman" panose="02020603050405020304" pitchFamily="18" charset="0"/>
              </a:rPr>
              <a:t>对于任意的逻辑变量</a:t>
            </a:r>
            <a:r>
              <a:rPr kumimoji="1" lang="en-US" altLang="zh-CN" sz="2400" b="1">
                <a:latin typeface="Times New Roman" panose="02020603050405020304" pitchFamily="18" charset="0"/>
              </a:rPr>
              <a:t>A</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B</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C</a:t>
            </a:r>
            <a:r>
              <a:rPr kumimoji="1" lang="zh-CN" altLang="en-US" sz="2400" b="1">
                <a:latin typeface="Times New Roman" panose="02020603050405020304" pitchFamily="18" charset="0"/>
              </a:rPr>
              <a:t>，有</a:t>
            </a:r>
          </a:p>
          <a:p>
            <a:pPr eaLnBrk="1" hangingPunct="1">
              <a:lnSpc>
                <a:spcPct val="90000"/>
              </a:lnSpc>
              <a:spcBef>
                <a:spcPct val="20000"/>
              </a:spcBef>
            </a:pP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A + ( B·C ) = (A + B)·(A + C) </a:t>
            </a:r>
            <a:r>
              <a:rPr kumimoji="1" lang="zh-CN" altLang="en-US" sz="2400" b="1">
                <a:latin typeface="Times New Roman" panose="02020603050405020304" pitchFamily="18" charset="0"/>
              </a:rPr>
              <a:t>；</a:t>
            </a:r>
          </a:p>
          <a:p>
            <a:pPr eaLnBrk="1" hangingPunct="1">
              <a:lnSpc>
                <a:spcPct val="90000"/>
              </a:lnSpc>
              <a:spcBef>
                <a:spcPct val="20000"/>
              </a:spcBef>
            </a:pP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A·( B + C) = A·B + A·C</a:t>
            </a:r>
          </a:p>
        </p:txBody>
      </p:sp>
      <p:sp>
        <p:nvSpPr>
          <p:cNvPr id="7172" name="Rectangle 4">
            <a:extLst>
              <a:ext uri="{FF2B5EF4-FFF2-40B4-BE49-F238E27FC236}">
                <a16:creationId xmlns:a16="http://schemas.microsoft.com/office/drawing/2014/main" id="{7D3A989F-7331-4B75-B99E-564F0FFC218C}"/>
              </a:ext>
            </a:extLst>
          </p:cNvPr>
          <p:cNvSpPr>
            <a:spLocks noChangeArrowheads="1"/>
          </p:cNvSpPr>
          <p:nvPr/>
        </p:nvSpPr>
        <p:spPr bwMode="auto">
          <a:xfrm>
            <a:off x="990600" y="2679700"/>
            <a:ext cx="76962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zh-CN" altLang="en-US" sz="2400" b="1">
                <a:solidFill>
                  <a:srgbClr val="A60000"/>
                </a:solidFill>
                <a:latin typeface="宋体" panose="02010600030101010101" pitchFamily="2" charset="-122"/>
              </a:rPr>
              <a:t>公 理 </a:t>
            </a:r>
            <a:r>
              <a:rPr lang="en-US" altLang="zh-CN" sz="2400" b="1">
                <a:solidFill>
                  <a:srgbClr val="A60000"/>
                </a:solidFill>
                <a:latin typeface="宋体" panose="02010600030101010101" pitchFamily="2" charset="-122"/>
              </a:rPr>
              <a:t>4    0─1 </a:t>
            </a:r>
            <a:r>
              <a:rPr lang="zh-CN" altLang="en-US" sz="2400" b="1">
                <a:solidFill>
                  <a:srgbClr val="A60000"/>
                </a:solidFill>
                <a:latin typeface="宋体" panose="02010600030101010101" pitchFamily="2" charset="-122"/>
              </a:rPr>
              <a:t>律</a:t>
            </a:r>
          </a:p>
          <a:p>
            <a:pPr eaLnBrk="1" hangingPunct="1">
              <a:lnSpc>
                <a:spcPct val="90000"/>
              </a:lnSpc>
              <a:spcBef>
                <a:spcPct val="20000"/>
              </a:spcBef>
            </a:pPr>
            <a:r>
              <a:rPr kumimoji="1" lang="zh-CN" altLang="en-US" sz="2400" b="1">
                <a:solidFill>
                  <a:srgbClr val="CC3300"/>
                </a:solidFill>
                <a:latin typeface="Times New Roman" panose="02020603050405020304" pitchFamily="18" charset="0"/>
              </a:rPr>
              <a:t>　　　</a:t>
            </a:r>
            <a:r>
              <a:rPr kumimoji="1" lang="zh-CN" altLang="en-US" sz="2400" b="1">
                <a:latin typeface="Times New Roman" panose="02020603050405020304" pitchFamily="18" charset="0"/>
              </a:rPr>
              <a:t>对于任意逻辑变量</a:t>
            </a:r>
            <a:r>
              <a:rPr kumimoji="1" lang="en-US" altLang="zh-CN" sz="2400" b="1">
                <a:latin typeface="Times New Roman" panose="02020603050405020304" pitchFamily="18" charset="0"/>
              </a:rPr>
              <a:t>A</a:t>
            </a:r>
            <a:r>
              <a:rPr kumimoji="1" lang="zh-CN" altLang="en-US" sz="2400" b="1">
                <a:latin typeface="Times New Roman" panose="02020603050405020304" pitchFamily="18" charset="0"/>
              </a:rPr>
              <a:t>，有</a:t>
            </a:r>
          </a:p>
          <a:p>
            <a:pPr eaLnBrk="1" hangingPunct="1">
              <a:lnSpc>
                <a:spcPct val="90000"/>
              </a:lnSpc>
              <a:spcBef>
                <a:spcPct val="20000"/>
              </a:spcBef>
            </a:pPr>
            <a:r>
              <a:rPr kumimoji="1" lang="zh-CN" altLang="en-US" sz="2400" b="1">
                <a:latin typeface="宋体" panose="02010600030101010101" pitchFamily="2" charset="-122"/>
              </a:rPr>
              <a:t>      </a:t>
            </a:r>
            <a:r>
              <a:rPr kumimoji="1" lang="en-US" altLang="zh-CN" sz="2400" b="1">
                <a:latin typeface="宋体" panose="02010600030101010101" pitchFamily="2" charset="-122"/>
              </a:rPr>
              <a:t>A + 0 = A  </a:t>
            </a:r>
            <a:r>
              <a:rPr kumimoji="1" lang="zh-CN" altLang="en-US" sz="2400" b="1">
                <a:latin typeface="宋体" panose="02010600030101010101" pitchFamily="2" charset="-122"/>
              </a:rPr>
              <a:t>； </a:t>
            </a:r>
            <a:r>
              <a:rPr kumimoji="1" lang="en-US" altLang="zh-CN" sz="2400" b="1">
                <a:latin typeface="宋体" panose="02010600030101010101" pitchFamily="2" charset="-122"/>
              </a:rPr>
              <a:t>A </a:t>
            </a:r>
            <a:r>
              <a:rPr kumimoji="1" lang="en-US" altLang="zh-CN" sz="2400" b="1">
                <a:latin typeface="Times New Roman" panose="02020603050405020304" pitchFamily="18" charset="0"/>
              </a:rPr>
              <a:t>·</a:t>
            </a:r>
            <a:r>
              <a:rPr kumimoji="1" lang="en-US" altLang="zh-CN" sz="2400" b="1">
                <a:latin typeface="宋体" panose="02010600030101010101" pitchFamily="2" charset="-122"/>
              </a:rPr>
              <a:t> 1 = A</a:t>
            </a:r>
          </a:p>
          <a:p>
            <a:pPr eaLnBrk="1" hangingPunct="1">
              <a:lnSpc>
                <a:spcPct val="90000"/>
              </a:lnSpc>
              <a:spcBef>
                <a:spcPct val="20000"/>
              </a:spcBef>
            </a:pPr>
            <a:r>
              <a:rPr kumimoji="1" lang="en-US" altLang="zh-CN" sz="2400" b="1">
                <a:latin typeface="宋体" panose="02010600030101010101" pitchFamily="2" charset="-122"/>
              </a:rPr>
              <a:t>      A + 1 = 1  </a:t>
            </a:r>
            <a:r>
              <a:rPr kumimoji="1" lang="zh-CN" altLang="en-US" sz="2400" b="1">
                <a:latin typeface="宋体" panose="02010600030101010101" pitchFamily="2" charset="-122"/>
              </a:rPr>
              <a:t>； </a:t>
            </a:r>
            <a:r>
              <a:rPr kumimoji="1" lang="en-US" altLang="zh-CN" sz="2400" b="1">
                <a:latin typeface="宋体" panose="02010600030101010101" pitchFamily="2" charset="-122"/>
              </a:rPr>
              <a:t>A </a:t>
            </a:r>
            <a:r>
              <a:rPr kumimoji="1" lang="en-US" altLang="zh-CN" sz="2400" b="1">
                <a:latin typeface="Times New Roman" panose="02020603050405020304" pitchFamily="18" charset="0"/>
              </a:rPr>
              <a:t>·</a:t>
            </a:r>
            <a:r>
              <a:rPr kumimoji="1" lang="en-US" altLang="zh-CN" sz="2400" b="1">
                <a:latin typeface="宋体" panose="02010600030101010101" pitchFamily="2" charset="-122"/>
              </a:rPr>
              <a:t> 0 = 0</a:t>
            </a:r>
            <a:r>
              <a:rPr kumimoji="1" lang="en-US" altLang="zh-CN" sz="2400" b="1">
                <a:solidFill>
                  <a:srgbClr val="0033CC"/>
                </a:solidFill>
                <a:latin typeface="Times New Roman" panose="02020603050405020304" pitchFamily="18" charset="0"/>
              </a:rPr>
              <a:t> </a:t>
            </a:r>
          </a:p>
        </p:txBody>
      </p:sp>
      <p:sp>
        <p:nvSpPr>
          <p:cNvPr id="7173" name="Rectangle 5">
            <a:extLst>
              <a:ext uri="{FF2B5EF4-FFF2-40B4-BE49-F238E27FC236}">
                <a16:creationId xmlns:a16="http://schemas.microsoft.com/office/drawing/2014/main" id="{9B2F849D-B3B0-4BDE-9A80-DE284A19D734}"/>
              </a:ext>
            </a:extLst>
          </p:cNvPr>
          <p:cNvSpPr>
            <a:spLocks noChangeArrowheads="1"/>
          </p:cNvSpPr>
          <p:nvPr/>
        </p:nvSpPr>
        <p:spPr bwMode="auto">
          <a:xfrm>
            <a:off x="971550" y="5765800"/>
            <a:ext cx="7329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2800"/>
                </a:solidFill>
                <a:latin typeface="宋体" panose="02010600030101010101" pitchFamily="2" charset="-122"/>
              </a:rPr>
              <a:t>公理是一个代数系统的基本出发点，无需加以证明。</a:t>
            </a:r>
          </a:p>
        </p:txBody>
      </p:sp>
      <p:grpSp>
        <p:nvGrpSpPr>
          <p:cNvPr id="2" name="Group 0">
            <a:extLst>
              <a:ext uri="{FF2B5EF4-FFF2-40B4-BE49-F238E27FC236}">
                <a16:creationId xmlns:a16="http://schemas.microsoft.com/office/drawing/2014/main" id="{59740A12-B730-4B75-A55C-09FCBC6C2BCF}"/>
              </a:ext>
            </a:extLst>
          </p:cNvPr>
          <p:cNvGrpSpPr>
            <a:grpSpLocks/>
          </p:cNvGrpSpPr>
          <p:nvPr/>
        </p:nvGrpSpPr>
        <p:grpSpPr bwMode="auto">
          <a:xfrm>
            <a:off x="963613" y="4305300"/>
            <a:ext cx="7200900" cy="1414463"/>
            <a:chOff x="607" y="2712"/>
            <a:chExt cx="4536" cy="891"/>
          </a:xfrm>
        </p:grpSpPr>
        <p:graphicFrame>
          <p:nvGraphicFramePr>
            <p:cNvPr id="7174" name="Object 11">
              <a:extLst>
                <a:ext uri="{FF2B5EF4-FFF2-40B4-BE49-F238E27FC236}">
                  <a16:creationId xmlns:a16="http://schemas.microsoft.com/office/drawing/2014/main" id="{6AB247EE-6BEA-45CA-B4AC-D7F653B5B04D}"/>
                </a:ext>
              </a:extLst>
            </p:cNvPr>
            <p:cNvGraphicFramePr>
              <a:graphicFrameLocks noChangeAspect="1"/>
            </p:cNvGraphicFramePr>
            <p:nvPr/>
          </p:nvGraphicFramePr>
          <p:xfrm>
            <a:off x="3931" y="2928"/>
            <a:ext cx="227" cy="273"/>
          </p:xfrm>
          <a:graphic>
            <a:graphicData uri="http://schemas.openxmlformats.org/presentationml/2006/ole">
              <mc:AlternateContent xmlns:mc="http://schemas.openxmlformats.org/markup-compatibility/2006">
                <mc:Choice xmlns:v="urn:schemas-microsoft-com:vml" Requires="v">
                  <p:oleObj name="公式" r:id="rId3" imgW="139579" imgH="177646" progId="Equation.3">
                    <p:embed/>
                  </p:oleObj>
                </mc:Choice>
                <mc:Fallback>
                  <p:oleObj name="公式" r:id="rId3" imgW="139579" imgH="177646"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1" y="2928"/>
                          <a:ext cx="227"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 name="Object 12">
              <a:extLst>
                <a:ext uri="{FF2B5EF4-FFF2-40B4-BE49-F238E27FC236}">
                  <a16:creationId xmlns:a16="http://schemas.microsoft.com/office/drawing/2014/main" id="{8C8DB4B9-E476-444D-8964-24C19F9592CC}"/>
                </a:ext>
              </a:extLst>
            </p:cNvPr>
            <p:cNvGraphicFramePr>
              <a:graphicFrameLocks noChangeAspect="1"/>
            </p:cNvGraphicFramePr>
            <p:nvPr/>
          </p:nvGraphicFramePr>
          <p:xfrm>
            <a:off x="1236" y="3321"/>
            <a:ext cx="2041" cy="282"/>
          </p:xfrm>
          <a:graphic>
            <a:graphicData uri="http://schemas.openxmlformats.org/presentationml/2006/ole">
              <mc:AlternateContent xmlns:mc="http://schemas.openxmlformats.org/markup-compatibility/2006">
                <mc:Choice xmlns:v="urn:schemas-microsoft-com:vml" Requires="v">
                  <p:oleObj name="公式" r:id="rId5" imgW="1371600" imgH="190500" progId="Equation.3">
                    <p:embed/>
                  </p:oleObj>
                </mc:Choice>
                <mc:Fallback>
                  <p:oleObj name="公式" r:id="rId5" imgW="1371600" imgH="1905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6" y="3321"/>
                          <a:ext cx="2041"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 name="Text Box 17">
              <a:extLst>
                <a:ext uri="{FF2B5EF4-FFF2-40B4-BE49-F238E27FC236}">
                  <a16:creationId xmlns:a16="http://schemas.microsoft.com/office/drawing/2014/main" id="{ABBF4BB3-E975-4A98-A8D7-CF8FC2310668}"/>
                </a:ext>
              </a:extLst>
            </p:cNvPr>
            <p:cNvSpPr txBox="1">
              <a:spLocks noChangeArrowheads="1"/>
            </p:cNvSpPr>
            <p:nvPr/>
          </p:nvSpPr>
          <p:spPr bwMode="auto">
            <a:xfrm>
              <a:off x="607" y="2712"/>
              <a:ext cx="4536"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A60000"/>
                  </a:solidFill>
                  <a:latin typeface="宋体" panose="02010600030101010101" pitchFamily="2" charset="-122"/>
                </a:rPr>
                <a:t>公 理 </a:t>
              </a:r>
              <a:r>
                <a:rPr lang="en-US" altLang="zh-CN" sz="2400" b="1">
                  <a:solidFill>
                    <a:srgbClr val="A60000"/>
                  </a:solidFill>
                  <a:latin typeface="宋体" panose="02010600030101010101" pitchFamily="2" charset="-122"/>
                </a:rPr>
                <a:t>5    </a:t>
              </a:r>
              <a:r>
                <a:rPr lang="zh-CN" altLang="en-US" sz="2400" b="1">
                  <a:solidFill>
                    <a:srgbClr val="A60000"/>
                  </a:solidFill>
                  <a:latin typeface="宋体" panose="02010600030101010101" pitchFamily="2" charset="-122"/>
                </a:rPr>
                <a:t>互 补 律</a:t>
              </a:r>
            </a:p>
            <a:p>
              <a:pPr eaLnBrk="1" hangingPunct="1"/>
              <a:r>
                <a:rPr kumimoji="1" lang="zh-CN" altLang="en-US" b="1">
                  <a:solidFill>
                    <a:srgbClr val="CC3300"/>
                  </a:solidFill>
                </a:rPr>
                <a:t>　　　</a:t>
              </a:r>
              <a:r>
                <a:rPr kumimoji="1" lang="zh-CN" altLang="en-US" sz="2400" b="1">
                  <a:latin typeface="Times New Roman" panose="02020603050405020304" pitchFamily="18" charset="0"/>
                </a:rPr>
                <a:t>对于任意逻辑变量</a:t>
              </a:r>
              <a:r>
                <a:rPr kumimoji="1" lang="en-US" altLang="zh-CN" sz="2400" b="1">
                  <a:latin typeface="Times New Roman" panose="02020603050405020304" pitchFamily="18" charset="0"/>
                </a:rPr>
                <a:t>A</a:t>
              </a:r>
              <a:r>
                <a:rPr kumimoji="1" lang="zh-CN" altLang="en-US" sz="2400" b="1">
                  <a:latin typeface="Times New Roman" panose="02020603050405020304" pitchFamily="18" charset="0"/>
                </a:rPr>
                <a:t>，存在唯一的　，使得</a:t>
              </a:r>
            </a:p>
            <a:p>
              <a:pPr eaLnBrk="1" hangingPunct="1">
                <a:spcBef>
                  <a:spcPct val="50000"/>
                </a:spcBef>
              </a:pPr>
              <a:endParaRPr kumimoji="1" lang="en-US" altLang="zh-CN" sz="2400" b="1">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up)">
                                      <p:cBhvr>
                                        <p:cTn id="7" dur="500"/>
                                        <p:tgtEl>
                                          <p:spTgt spid="7171"/>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wipe(up)">
                                      <p:cBhvr>
                                        <p:cTn id="12" dur="500"/>
                                        <p:tgtEl>
                                          <p:spTgt spid="7172"/>
                                        </p:tgtEl>
                                      </p:cBhvr>
                                    </p:animEffect>
                                  </p:childTnLst>
                                </p:cTn>
                              </p:par>
                            </p:childTnLst>
                          </p:cTn>
                        </p:par>
                        <p:par>
                          <p:cTn id="13" fill="hold" nodeType="afterGroup">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7173"/>
                                        </p:tgtEl>
                                        <p:attrNameLst>
                                          <p:attrName>style.visibility</p:attrName>
                                        </p:attrNameLst>
                                      </p:cBhvr>
                                      <p:to>
                                        <p:strVal val="visible"/>
                                      </p:to>
                                    </p:set>
                                    <p:anim calcmode="lin" valueType="num">
                                      <p:cBhvr additive="base">
                                        <p:cTn id="16" dur="500" fill="hold"/>
                                        <p:tgtEl>
                                          <p:spTgt spid="7173"/>
                                        </p:tgtEl>
                                        <p:attrNameLst>
                                          <p:attrName>ppt_x</p:attrName>
                                        </p:attrNameLst>
                                      </p:cBhvr>
                                      <p:tavLst>
                                        <p:tav tm="0">
                                          <p:val>
                                            <p:strVal val="#ppt_x"/>
                                          </p:val>
                                        </p:tav>
                                        <p:tav tm="100000">
                                          <p:val>
                                            <p:strVal val="#ppt_x"/>
                                          </p:val>
                                        </p:tav>
                                      </p:tavLst>
                                    </p:anim>
                                    <p:anim calcmode="lin" valueType="num">
                                      <p:cBhvr additive="base">
                                        <p:cTn id="17"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2" grpId="0" autoUpdateAnimBg="0"/>
      <p:bldP spid="7173"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Text Box 4">
            <a:extLst>
              <a:ext uri="{FF2B5EF4-FFF2-40B4-BE49-F238E27FC236}">
                <a16:creationId xmlns:a16="http://schemas.microsoft.com/office/drawing/2014/main" id="{BDF79298-D22E-4C0E-991C-3F1E79160D53}"/>
              </a:ext>
            </a:extLst>
          </p:cNvPr>
          <p:cNvSpPr txBox="1">
            <a:spLocks noChangeArrowheads="1"/>
          </p:cNvSpPr>
          <p:nvPr/>
        </p:nvSpPr>
        <p:spPr bwMode="auto">
          <a:xfrm>
            <a:off x="457200" y="914400"/>
            <a:ext cx="8305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FF99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性质</a:t>
            </a:r>
            <a:r>
              <a:rPr kumimoji="1" lang="en-US" altLang="zh-CN" sz="2400" b="1">
                <a:solidFill>
                  <a:srgbClr val="A60000"/>
                </a:solidFill>
                <a:latin typeface="Times New Roman" panose="02020603050405020304" pitchFamily="18" charset="0"/>
              </a:rPr>
              <a:t>2</a:t>
            </a:r>
            <a:r>
              <a:rPr kumimoji="1" lang="en-US" altLang="zh-CN" sz="2400">
                <a:latin typeface="Times New Roman" panose="02020603050405020304" pitchFamily="18" charset="0"/>
              </a:rPr>
              <a:t>  </a:t>
            </a:r>
            <a:r>
              <a:rPr kumimoji="1" lang="zh-CN" altLang="en-US" sz="2400" b="1">
                <a:latin typeface="Times New Roman" panose="02020603050405020304" pitchFamily="18" charset="0"/>
              </a:rPr>
              <a:t>相同变量构成的两个不同最大项相“或”为</a:t>
            </a:r>
            <a:r>
              <a:rPr kumimoji="1" lang="en-US" altLang="zh-CN" sz="2400" b="1">
                <a:latin typeface="Times New Roman" panose="02020603050405020304" pitchFamily="18" charset="0"/>
              </a:rPr>
              <a:t>1</a:t>
            </a:r>
            <a:r>
              <a:rPr kumimoji="1" lang="zh-CN" altLang="en-US" sz="2400">
                <a:latin typeface="Times New Roman" panose="02020603050405020304" pitchFamily="18" charset="0"/>
              </a:rPr>
              <a:t>。</a:t>
            </a:r>
          </a:p>
          <a:p>
            <a:pPr eaLnBrk="1" hangingPunct="1"/>
            <a:r>
              <a:rPr kumimoji="1" lang="zh-CN" altLang="en-US" sz="2400">
                <a:latin typeface="Times New Roman" panose="02020603050405020304" pitchFamily="18" charset="0"/>
              </a:rPr>
              <a:t>因为任何一种变量取值都不可能使两个不同最大项同时为</a:t>
            </a:r>
          </a:p>
          <a:p>
            <a:pPr eaLnBrk="1" hangingPunct="1"/>
            <a:r>
              <a:rPr kumimoji="1" lang="en-US" altLang="zh-CN" sz="2400">
                <a:latin typeface="Times New Roman" panose="02020603050405020304" pitchFamily="18" charset="0"/>
              </a:rPr>
              <a:t>0</a:t>
            </a:r>
            <a:r>
              <a:rPr kumimoji="1" lang="zh-CN" altLang="en-US" sz="2400">
                <a:latin typeface="Times New Roman" panose="02020603050405020304" pitchFamily="18" charset="0"/>
              </a:rPr>
              <a:t>，故相“或”为</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a:t>
            </a:r>
          </a:p>
          <a:p>
            <a:pPr algn="ctr" eaLnBrk="1" hangingPunct="1"/>
            <a:r>
              <a:rPr kumimoji="1" lang="zh-CN" altLang="en-US" sz="2400">
                <a:latin typeface="Times New Roman" panose="02020603050405020304" pitchFamily="18" charset="0"/>
              </a:rPr>
              <a:t>即 </a:t>
            </a:r>
            <a:r>
              <a:rPr kumimoji="1" lang="en-US" altLang="zh-CN" sz="2400">
                <a:latin typeface="Times New Roman" panose="02020603050405020304" pitchFamily="18" charset="0"/>
              </a:rPr>
              <a:t>M </a:t>
            </a:r>
            <a:r>
              <a:rPr kumimoji="1" lang="en-US" altLang="zh-CN" sz="2400" baseline="-25000">
                <a:latin typeface="Times New Roman" panose="02020603050405020304" pitchFamily="18" charset="0"/>
              </a:rPr>
              <a:t>i</a:t>
            </a:r>
            <a:r>
              <a:rPr kumimoji="1" lang="en-US" altLang="zh-CN" sz="2400">
                <a:latin typeface="Times New Roman" panose="02020603050405020304" pitchFamily="18" charset="0"/>
              </a:rPr>
              <a:t> + M </a:t>
            </a:r>
            <a:r>
              <a:rPr kumimoji="1" lang="en-US" altLang="zh-CN" sz="2400" baseline="-25000">
                <a:latin typeface="Times New Roman" panose="02020603050405020304" pitchFamily="18" charset="0"/>
              </a:rPr>
              <a:t>j</a:t>
            </a:r>
            <a:r>
              <a:rPr kumimoji="1" lang="en-US" altLang="zh-CN" sz="2400">
                <a:latin typeface="Times New Roman" panose="02020603050405020304" pitchFamily="18" charset="0"/>
              </a:rPr>
              <a:t> = 1 </a:t>
            </a:r>
          </a:p>
        </p:txBody>
      </p:sp>
      <p:sp>
        <p:nvSpPr>
          <p:cNvPr id="51205" name="Text Box 5">
            <a:extLst>
              <a:ext uri="{FF2B5EF4-FFF2-40B4-BE49-F238E27FC236}">
                <a16:creationId xmlns:a16="http://schemas.microsoft.com/office/drawing/2014/main" id="{488AFFC1-0A02-48F3-980C-8ECCDAC88572}"/>
              </a:ext>
            </a:extLst>
          </p:cNvPr>
          <p:cNvSpPr txBox="1">
            <a:spLocks noChangeArrowheads="1"/>
          </p:cNvSpPr>
          <p:nvPr/>
        </p:nvSpPr>
        <p:spPr bwMode="auto">
          <a:xfrm>
            <a:off x="508000" y="28829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性质</a:t>
            </a:r>
            <a:r>
              <a:rPr kumimoji="1" lang="en-US" altLang="zh-CN" sz="2400" b="1">
                <a:solidFill>
                  <a:srgbClr val="A60000"/>
                </a:solidFill>
                <a:latin typeface="Times New Roman" panose="02020603050405020304" pitchFamily="18" charset="0"/>
              </a:rPr>
              <a:t>3</a:t>
            </a:r>
            <a:r>
              <a:rPr kumimoji="1" lang="en-US" altLang="zh-CN" sz="2400">
                <a:solidFill>
                  <a:srgbClr val="FF6600"/>
                </a:solidFill>
                <a:latin typeface="Times New Roman" panose="02020603050405020304" pitchFamily="18" charset="0"/>
              </a:rPr>
              <a:t> </a:t>
            </a:r>
            <a:r>
              <a:rPr kumimoji="1" lang="en-US" altLang="zh-CN" sz="2400" b="1">
                <a:latin typeface="Times New Roman" panose="02020603050405020304" pitchFamily="18" charset="0"/>
              </a:rPr>
              <a:t>n</a:t>
            </a:r>
            <a:r>
              <a:rPr kumimoji="1" lang="zh-CN" altLang="en-US" sz="2400" b="1">
                <a:latin typeface="Times New Roman" panose="02020603050405020304" pitchFamily="18" charset="0"/>
              </a:rPr>
              <a:t>个变量的全部最大项相“与”为</a:t>
            </a: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a:t>
            </a:r>
            <a:r>
              <a:rPr kumimoji="1" lang="zh-CN" altLang="en-US" sz="2400">
                <a:latin typeface="Times New Roman" panose="02020603050405020304" pitchFamily="18" charset="0"/>
              </a:rPr>
              <a:t>通常借用数学中的累乘符号“</a:t>
            </a:r>
            <a:r>
              <a:rPr kumimoji="1" lang="en-US" altLang="zh-CN" sz="2400">
                <a:latin typeface="Times New Roman" panose="02020603050405020304" pitchFamily="18" charset="0"/>
              </a:rPr>
              <a:t>Π”</a:t>
            </a:r>
            <a:r>
              <a:rPr kumimoji="1" lang="zh-CN" altLang="en-US" sz="2400">
                <a:latin typeface="Times New Roman" panose="02020603050405020304" pitchFamily="18" charset="0"/>
              </a:rPr>
              <a:t>将其记为 </a:t>
            </a:r>
          </a:p>
        </p:txBody>
      </p:sp>
      <p:graphicFrame>
        <p:nvGraphicFramePr>
          <p:cNvPr id="51206" name="Object 6">
            <a:extLst>
              <a:ext uri="{FF2B5EF4-FFF2-40B4-BE49-F238E27FC236}">
                <a16:creationId xmlns:a16="http://schemas.microsoft.com/office/drawing/2014/main" id="{18D687D3-2079-4DB8-A98E-998520EE2A10}"/>
              </a:ext>
            </a:extLst>
          </p:cNvPr>
          <p:cNvGraphicFramePr>
            <a:graphicFrameLocks noChangeAspect="1"/>
          </p:cNvGraphicFramePr>
          <p:nvPr/>
        </p:nvGraphicFramePr>
        <p:xfrm>
          <a:off x="2819400" y="3670300"/>
          <a:ext cx="2082800" cy="1049338"/>
        </p:xfrm>
        <a:graphic>
          <a:graphicData uri="http://schemas.openxmlformats.org/presentationml/2006/ole">
            <mc:AlternateContent xmlns:mc="http://schemas.openxmlformats.org/markup-compatibility/2006">
              <mc:Choice xmlns:v="urn:schemas-microsoft-com:vml" Requires="v">
                <p:oleObj name="Equation" r:id="rId4" imgW="977476" imgH="495085" progId="Equation.3">
                  <p:embed/>
                </p:oleObj>
              </mc:Choice>
              <mc:Fallback>
                <p:oleObj name="Equation" r:id="rId4" imgW="977476" imgH="495085" progId="Equation.3">
                  <p:embed/>
                  <p:pic>
                    <p:nvPicPr>
                      <p:cNvPr id="0" name="Object 6"/>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2819400" y="3670300"/>
                        <a:ext cx="20828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7" name="Text Box 7">
            <a:extLst>
              <a:ext uri="{FF2B5EF4-FFF2-40B4-BE49-F238E27FC236}">
                <a16:creationId xmlns:a16="http://schemas.microsoft.com/office/drawing/2014/main" id="{CE4DFCBB-7B00-4FF3-85B8-53401B30000D}"/>
              </a:ext>
            </a:extLst>
          </p:cNvPr>
          <p:cNvSpPr txBox="1">
            <a:spLocks noChangeArrowheads="1"/>
          </p:cNvSpPr>
          <p:nvPr/>
        </p:nvSpPr>
        <p:spPr bwMode="auto">
          <a:xfrm>
            <a:off x="495300" y="4965700"/>
            <a:ext cx="8153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76263" algn="l"/>
              </a:tabLst>
              <a:defRPr>
                <a:solidFill>
                  <a:schemeClr val="tx1"/>
                </a:solidFill>
                <a:latin typeface="Arial" panose="020B0604020202020204" pitchFamily="34" charset="0"/>
                <a:ea typeface="宋体" panose="02010600030101010101" pitchFamily="2" charset="-122"/>
              </a:defRPr>
            </a:lvl1pPr>
            <a:lvl2pPr marL="742950" indent="-285750">
              <a:tabLst>
                <a:tab pos="576263" algn="l"/>
              </a:tabLst>
              <a:defRPr>
                <a:solidFill>
                  <a:schemeClr val="tx1"/>
                </a:solidFill>
                <a:latin typeface="Arial" panose="020B0604020202020204" pitchFamily="34" charset="0"/>
                <a:ea typeface="宋体" panose="02010600030101010101" pitchFamily="2" charset="-122"/>
              </a:defRPr>
            </a:lvl2pPr>
            <a:lvl3pPr marL="1143000" indent="-228600">
              <a:tabLst>
                <a:tab pos="576263" algn="l"/>
              </a:tabLst>
              <a:defRPr>
                <a:solidFill>
                  <a:schemeClr val="tx1"/>
                </a:solidFill>
                <a:latin typeface="Arial" panose="020B0604020202020204" pitchFamily="34" charset="0"/>
                <a:ea typeface="宋体" panose="02010600030101010101" pitchFamily="2" charset="-122"/>
              </a:defRPr>
            </a:lvl3pPr>
            <a:lvl4pPr marL="1600200" indent="-228600">
              <a:tabLst>
                <a:tab pos="576263" algn="l"/>
              </a:tabLst>
              <a:defRPr>
                <a:solidFill>
                  <a:schemeClr val="tx1"/>
                </a:solidFill>
                <a:latin typeface="Arial" panose="020B0604020202020204" pitchFamily="34" charset="0"/>
                <a:ea typeface="宋体" panose="02010600030101010101" pitchFamily="2" charset="-122"/>
              </a:defRPr>
            </a:lvl4pPr>
            <a:lvl5pPr marL="2057400" indent="-228600">
              <a:tabLst>
                <a:tab pos="5762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76263"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性质</a:t>
            </a:r>
            <a:r>
              <a:rPr kumimoji="1" lang="en-US" altLang="zh-CN" sz="2400" b="1">
                <a:solidFill>
                  <a:srgbClr val="A60000"/>
                </a:solidFill>
                <a:latin typeface="Times New Roman" panose="02020603050405020304" pitchFamily="18" charset="0"/>
              </a:rPr>
              <a:t>4</a:t>
            </a:r>
            <a:r>
              <a:rPr kumimoji="1" lang="en-US" altLang="zh-CN" sz="2400" b="1">
                <a:solidFill>
                  <a:srgbClr val="FFCC00"/>
                </a:solidFill>
                <a:latin typeface="Times New Roman" panose="02020603050405020304" pitchFamily="18" charset="0"/>
              </a:rPr>
              <a:t> </a:t>
            </a:r>
            <a:r>
              <a:rPr kumimoji="1" lang="en-US" altLang="zh-CN" sz="2400" b="1">
                <a:latin typeface="Times New Roman" panose="02020603050405020304" pitchFamily="18" charset="0"/>
              </a:rPr>
              <a:t>n</a:t>
            </a:r>
            <a:r>
              <a:rPr kumimoji="1" lang="zh-CN" altLang="en-US" sz="2400" b="1">
                <a:latin typeface="Times New Roman" panose="02020603050405020304" pitchFamily="18" charset="0"/>
              </a:rPr>
              <a:t>个变量构成的最大项有</a:t>
            </a:r>
            <a:r>
              <a:rPr kumimoji="1" lang="en-US" altLang="zh-CN" sz="2400" b="1">
                <a:latin typeface="Times New Roman" panose="02020603050405020304" pitchFamily="18" charset="0"/>
              </a:rPr>
              <a:t>n</a:t>
            </a:r>
            <a:r>
              <a:rPr kumimoji="1" lang="zh-CN" altLang="en-US" sz="2400" b="1">
                <a:latin typeface="Times New Roman" panose="02020603050405020304" pitchFamily="18" charset="0"/>
              </a:rPr>
              <a:t>个相邻最大项。</a:t>
            </a:r>
            <a:r>
              <a:rPr kumimoji="1" lang="zh-CN" altLang="en-US" sz="2400">
                <a:latin typeface="Times New Roman" panose="02020603050405020304" pitchFamily="18" charset="0"/>
              </a:rPr>
              <a:t>相邻最大项是指除一个变量互为相反外，其余变量均相同的最大项。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checkerboard(across)">
                                      <p:cBhvr>
                                        <p:cTn id="7" dur="500"/>
                                        <p:tgtEl>
                                          <p:spTgt spid="51204"/>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1205"/>
                                        </p:tgtEl>
                                        <p:attrNameLst>
                                          <p:attrName>style.visibility</p:attrName>
                                        </p:attrNameLst>
                                      </p:cBhvr>
                                      <p:to>
                                        <p:strVal val="visible"/>
                                      </p:to>
                                    </p:set>
                                    <p:animEffect transition="in" filter="checkerboard(across)">
                                      <p:cBhvr>
                                        <p:cTn id="12" dur="500"/>
                                        <p:tgtEl>
                                          <p:spTgt spid="51205"/>
                                        </p:tgtEl>
                                      </p:cBhvr>
                                    </p:animEffect>
                                  </p:childTnLst>
                                </p:cTn>
                              </p:par>
                            </p:childTnLst>
                          </p:cTn>
                        </p:par>
                        <p:par>
                          <p:cTn id="13" fill="hold" nodeType="afterGroup">
                            <p:stCondLst>
                              <p:cond delay="500"/>
                            </p:stCondLst>
                            <p:childTnLst>
                              <p:par>
                                <p:cTn id="14" presetID="5" presetClass="entr" presetSubtype="10" fill="hold" nodeType="afterEffect">
                                  <p:stCondLst>
                                    <p:cond delay="0"/>
                                  </p:stCondLst>
                                  <p:childTnLst>
                                    <p:set>
                                      <p:cBhvr>
                                        <p:cTn id="15" dur="1" fill="hold">
                                          <p:stCondLst>
                                            <p:cond delay="0"/>
                                          </p:stCondLst>
                                        </p:cTn>
                                        <p:tgtEl>
                                          <p:spTgt spid="51206"/>
                                        </p:tgtEl>
                                        <p:attrNameLst>
                                          <p:attrName>style.visibility</p:attrName>
                                        </p:attrNameLst>
                                      </p:cBhvr>
                                      <p:to>
                                        <p:strVal val="visible"/>
                                      </p:to>
                                    </p:set>
                                    <p:animEffect transition="in" filter="checkerboard(across)">
                                      <p:cBhvr>
                                        <p:cTn id="16" dur="500"/>
                                        <p:tgtEl>
                                          <p:spTgt spid="51206"/>
                                        </p:tgtEl>
                                      </p:cBhvr>
                                    </p:animEffect>
                                  </p:childTnLst>
                                  <p:subTnLst>
                                    <p:audio>
                                      <p:cMediaNode>
                                        <p:cTn display="0" masterRel="sameClick">
                                          <p:stCondLst>
                                            <p:cond evt="begin" delay="0">
                                              <p:tn val="14"/>
                                            </p:cond>
                                          </p:stCondLst>
                                          <p:endCondLst>
                                            <p:cond evt="onStopAudio" delay="0">
                                              <p:tgtEl>
                                                <p:sldTgt/>
                                              </p:tgtEl>
                                            </p:cond>
                                          </p:endCondLst>
                                        </p:cTn>
                                        <p:tgtEl>
                                          <p:sndTgt r:embed="rId3" name="chimes.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51207"/>
                                        </p:tgtEl>
                                        <p:attrNameLst>
                                          <p:attrName>style.visibility</p:attrName>
                                        </p:attrNameLst>
                                      </p:cBhvr>
                                      <p:to>
                                        <p:strVal val="visible"/>
                                      </p:to>
                                    </p:set>
                                    <p:animEffect transition="in" filter="checkerboard(across)">
                                      <p:cBhvr>
                                        <p:cTn id="21" dur="500"/>
                                        <p:tgtEl>
                                          <p:spTgt spid="5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utoUpdateAnimBg="0"/>
      <p:bldP spid="51205" grpId="0" autoUpdateAnimBg="0"/>
      <p:bldP spid="5120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Text Box 3">
            <a:extLst>
              <a:ext uri="{FF2B5EF4-FFF2-40B4-BE49-F238E27FC236}">
                <a16:creationId xmlns:a16="http://schemas.microsoft.com/office/drawing/2014/main" id="{C5FFB677-9D16-43F8-A496-93F479D0AE31}"/>
              </a:ext>
            </a:extLst>
          </p:cNvPr>
          <p:cNvSpPr txBox="1">
            <a:spLocks noChangeArrowheads="1"/>
          </p:cNvSpPr>
          <p:nvPr/>
        </p:nvSpPr>
        <p:spPr bwMode="auto">
          <a:xfrm>
            <a:off x="533400" y="8382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两变量最小项、最大项的真值表如下。</a:t>
            </a:r>
          </a:p>
        </p:txBody>
      </p:sp>
      <p:grpSp>
        <p:nvGrpSpPr>
          <p:cNvPr id="52229" name="Group 5">
            <a:extLst>
              <a:ext uri="{FF2B5EF4-FFF2-40B4-BE49-F238E27FC236}">
                <a16:creationId xmlns:a16="http://schemas.microsoft.com/office/drawing/2014/main" id="{8C11FE70-6857-4C85-BBC9-BD4C2F7AA78B}"/>
              </a:ext>
            </a:extLst>
          </p:cNvPr>
          <p:cNvGrpSpPr>
            <a:grpSpLocks/>
          </p:cNvGrpSpPr>
          <p:nvPr/>
        </p:nvGrpSpPr>
        <p:grpSpPr bwMode="auto">
          <a:xfrm>
            <a:off x="533400" y="1295400"/>
            <a:ext cx="8153400" cy="4114800"/>
            <a:chOff x="336" y="816"/>
            <a:chExt cx="5136" cy="2592"/>
          </a:xfrm>
        </p:grpSpPr>
        <p:sp>
          <p:nvSpPr>
            <p:cNvPr id="54277" name="Line 6">
              <a:extLst>
                <a:ext uri="{FF2B5EF4-FFF2-40B4-BE49-F238E27FC236}">
                  <a16:creationId xmlns:a16="http://schemas.microsoft.com/office/drawing/2014/main" id="{90D03555-9A7A-441E-83B3-F9303E93F353}"/>
                </a:ext>
              </a:extLst>
            </p:cNvPr>
            <p:cNvSpPr>
              <a:spLocks noChangeShapeType="1"/>
            </p:cNvSpPr>
            <p:nvPr/>
          </p:nvSpPr>
          <p:spPr bwMode="auto">
            <a:xfrm>
              <a:off x="336" y="1096"/>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8" name="Line 7">
              <a:extLst>
                <a:ext uri="{FF2B5EF4-FFF2-40B4-BE49-F238E27FC236}">
                  <a16:creationId xmlns:a16="http://schemas.microsoft.com/office/drawing/2014/main" id="{37F3ACC7-8F29-4147-B5EC-0A9596880571}"/>
                </a:ext>
              </a:extLst>
            </p:cNvPr>
            <p:cNvSpPr>
              <a:spLocks noChangeShapeType="1"/>
            </p:cNvSpPr>
            <p:nvPr/>
          </p:nvSpPr>
          <p:spPr bwMode="auto">
            <a:xfrm>
              <a:off x="1056" y="1096"/>
              <a:ext cx="0" cy="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9" name="Line 8">
              <a:extLst>
                <a:ext uri="{FF2B5EF4-FFF2-40B4-BE49-F238E27FC236}">
                  <a16:creationId xmlns:a16="http://schemas.microsoft.com/office/drawing/2014/main" id="{1DE272F3-45F5-4AF2-999A-6E1FA7E1E59E}"/>
                </a:ext>
              </a:extLst>
            </p:cNvPr>
            <p:cNvSpPr>
              <a:spLocks noChangeShapeType="1"/>
            </p:cNvSpPr>
            <p:nvPr/>
          </p:nvSpPr>
          <p:spPr bwMode="auto">
            <a:xfrm>
              <a:off x="2784" y="1096"/>
              <a:ext cx="0" cy="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0" name="Line 9">
              <a:extLst>
                <a:ext uri="{FF2B5EF4-FFF2-40B4-BE49-F238E27FC236}">
                  <a16:creationId xmlns:a16="http://schemas.microsoft.com/office/drawing/2014/main" id="{48895CA7-B35C-474D-9858-2E072253868D}"/>
                </a:ext>
              </a:extLst>
            </p:cNvPr>
            <p:cNvSpPr>
              <a:spLocks noChangeShapeType="1"/>
            </p:cNvSpPr>
            <p:nvPr/>
          </p:nvSpPr>
          <p:spPr bwMode="auto">
            <a:xfrm>
              <a:off x="5472" y="1096"/>
              <a:ext cx="0" cy="23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1" name="Line 10">
              <a:extLst>
                <a:ext uri="{FF2B5EF4-FFF2-40B4-BE49-F238E27FC236}">
                  <a16:creationId xmlns:a16="http://schemas.microsoft.com/office/drawing/2014/main" id="{E06AE405-7D8F-4BFB-A668-5267589D6B2F}"/>
                </a:ext>
              </a:extLst>
            </p:cNvPr>
            <p:cNvSpPr>
              <a:spLocks noChangeShapeType="1"/>
            </p:cNvSpPr>
            <p:nvPr/>
          </p:nvSpPr>
          <p:spPr bwMode="auto">
            <a:xfrm>
              <a:off x="336" y="1422"/>
              <a:ext cx="0" cy="69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2" name="Line 11">
              <a:extLst>
                <a:ext uri="{FF2B5EF4-FFF2-40B4-BE49-F238E27FC236}">
                  <a16:creationId xmlns:a16="http://schemas.microsoft.com/office/drawing/2014/main" id="{95D60F93-95B7-4A5F-AB93-1600384593DF}"/>
                </a:ext>
              </a:extLst>
            </p:cNvPr>
            <p:cNvSpPr>
              <a:spLocks noChangeShapeType="1"/>
            </p:cNvSpPr>
            <p:nvPr/>
          </p:nvSpPr>
          <p:spPr bwMode="auto">
            <a:xfrm>
              <a:off x="336" y="2113"/>
              <a:ext cx="0" cy="129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3" name="Line 12">
              <a:extLst>
                <a:ext uri="{FF2B5EF4-FFF2-40B4-BE49-F238E27FC236}">
                  <a16:creationId xmlns:a16="http://schemas.microsoft.com/office/drawing/2014/main" id="{F8ABFE85-453D-48EC-96D9-AA5921F43372}"/>
                </a:ext>
              </a:extLst>
            </p:cNvPr>
            <p:cNvSpPr>
              <a:spLocks noChangeShapeType="1"/>
            </p:cNvSpPr>
            <p:nvPr/>
          </p:nvSpPr>
          <p:spPr bwMode="auto">
            <a:xfrm>
              <a:off x="2352" y="1422"/>
              <a:ext cx="0" cy="198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4" name="Line 13">
              <a:extLst>
                <a:ext uri="{FF2B5EF4-FFF2-40B4-BE49-F238E27FC236}">
                  <a16:creationId xmlns:a16="http://schemas.microsoft.com/office/drawing/2014/main" id="{B2860A5F-11FD-4B7F-9DAD-9AF06FED44E7}"/>
                </a:ext>
              </a:extLst>
            </p:cNvPr>
            <p:cNvSpPr>
              <a:spLocks noChangeShapeType="1"/>
            </p:cNvSpPr>
            <p:nvPr/>
          </p:nvSpPr>
          <p:spPr bwMode="auto">
            <a:xfrm>
              <a:off x="3456" y="1422"/>
              <a:ext cx="0" cy="198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5" name="Line 14">
              <a:extLst>
                <a:ext uri="{FF2B5EF4-FFF2-40B4-BE49-F238E27FC236}">
                  <a16:creationId xmlns:a16="http://schemas.microsoft.com/office/drawing/2014/main" id="{6CA16F05-E8B2-4DA8-AA8A-01D6973B9256}"/>
                </a:ext>
              </a:extLst>
            </p:cNvPr>
            <p:cNvSpPr>
              <a:spLocks noChangeShapeType="1"/>
            </p:cNvSpPr>
            <p:nvPr/>
          </p:nvSpPr>
          <p:spPr bwMode="auto">
            <a:xfrm>
              <a:off x="4128" y="1422"/>
              <a:ext cx="0" cy="198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6" name="Line 15">
              <a:extLst>
                <a:ext uri="{FF2B5EF4-FFF2-40B4-BE49-F238E27FC236}">
                  <a16:creationId xmlns:a16="http://schemas.microsoft.com/office/drawing/2014/main" id="{82AE8694-6E5B-4012-9B0D-75249F751199}"/>
                </a:ext>
              </a:extLst>
            </p:cNvPr>
            <p:cNvSpPr>
              <a:spLocks noChangeShapeType="1"/>
            </p:cNvSpPr>
            <p:nvPr/>
          </p:nvSpPr>
          <p:spPr bwMode="auto">
            <a:xfrm>
              <a:off x="336" y="1096"/>
              <a:ext cx="513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7" name="Line 16">
              <a:extLst>
                <a:ext uri="{FF2B5EF4-FFF2-40B4-BE49-F238E27FC236}">
                  <a16:creationId xmlns:a16="http://schemas.microsoft.com/office/drawing/2014/main" id="{80E0F932-1914-460A-8A48-6221E2278644}"/>
                </a:ext>
              </a:extLst>
            </p:cNvPr>
            <p:cNvSpPr>
              <a:spLocks noChangeShapeType="1"/>
            </p:cNvSpPr>
            <p:nvPr/>
          </p:nvSpPr>
          <p:spPr bwMode="auto">
            <a:xfrm>
              <a:off x="336" y="1422"/>
              <a:ext cx="5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8" name="Line 17">
              <a:extLst>
                <a:ext uri="{FF2B5EF4-FFF2-40B4-BE49-F238E27FC236}">
                  <a16:creationId xmlns:a16="http://schemas.microsoft.com/office/drawing/2014/main" id="{1B39F289-912B-42FE-AE8B-D7B9F7F971CE}"/>
                </a:ext>
              </a:extLst>
            </p:cNvPr>
            <p:cNvSpPr>
              <a:spLocks noChangeShapeType="1"/>
            </p:cNvSpPr>
            <p:nvPr/>
          </p:nvSpPr>
          <p:spPr bwMode="auto">
            <a:xfrm>
              <a:off x="336" y="2113"/>
              <a:ext cx="5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9" name="Line 18">
              <a:extLst>
                <a:ext uri="{FF2B5EF4-FFF2-40B4-BE49-F238E27FC236}">
                  <a16:creationId xmlns:a16="http://schemas.microsoft.com/office/drawing/2014/main" id="{E56C7D74-EDAA-4D93-ADBE-3B0A2C0E188A}"/>
                </a:ext>
              </a:extLst>
            </p:cNvPr>
            <p:cNvSpPr>
              <a:spLocks noChangeShapeType="1"/>
            </p:cNvSpPr>
            <p:nvPr/>
          </p:nvSpPr>
          <p:spPr bwMode="auto">
            <a:xfrm>
              <a:off x="336" y="3408"/>
              <a:ext cx="513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90" name="Line 19">
              <a:extLst>
                <a:ext uri="{FF2B5EF4-FFF2-40B4-BE49-F238E27FC236}">
                  <a16:creationId xmlns:a16="http://schemas.microsoft.com/office/drawing/2014/main" id="{EF1C23E2-ED1C-4485-A27B-C17FE398646A}"/>
                </a:ext>
              </a:extLst>
            </p:cNvPr>
            <p:cNvSpPr>
              <a:spLocks noChangeShapeType="1"/>
            </p:cNvSpPr>
            <p:nvPr/>
          </p:nvSpPr>
          <p:spPr bwMode="auto">
            <a:xfrm>
              <a:off x="1056" y="1787"/>
              <a:ext cx="44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91" name="Line 20">
              <a:extLst>
                <a:ext uri="{FF2B5EF4-FFF2-40B4-BE49-F238E27FC236}">
                  <a16:creationId xmlns:a16="http://schemas.microsoft.com/office/drawing/2014/main" id="{4FABA534-4BBD-4C33-BFEF-B20AD8EFC83E}"/>
                </a:ext>
              </a:extLst>
            </p:cNvPr>
            <p:cNvSpPr>
              <a:spLocks noChangeShapeType="1"/>
            </p:cNvSpPr>
            <p:nvPr/>
          </p:nvSpPr>
          <p:spPr bwMode="auto">
            <a:xfrm>
              <a:off x="1488" y="1422"/>
              <a:ext cx="0" cy="198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92" name="Line 21">
              <a:extLst>
                <a:ext uri="{FF2B5EF4-FFF2-40B4-BE49-F238E27FC236}">
                  <a16:creationId xmlns:a16="http://schemas.microsoft.com/office/drawing/2014/main" id="{E9385302-AC0C-421C-B505-D66B2BF7CBC0}"/>
                </a:ext>
              </a:extLst>
            </p:cNvPr>
            <p:cNvSpPr>
              <a:spLocks noChangeShapeType="1"/>
            </p:cNvSpPr>
            <p:nvPr/>
          </p:nvSpPr>
          <p:spPr bwMode="auto">
            <a:xfrm>
              <a:off x="1920" y="1422"/>
              <a:ext cx="0" cy="198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93" name="Line 22">
              <a:extLst>
                <a:ext uri="{FF2B5EF4-FFF2-40B4-BE49-F238E27FC236}">
                  <a16:creationId xmlns:a16="http://schemas.microsoft.com/office/drawing/2014/main" id="{D88EC812-B1B4-4DD8-9181-C11929676945}"/>
                </a:ext>
              </a:extLst>
            </p:cNvPr>
            <p:cNvSpPr>
              <a:spLocks noChangeShapeType="1"/>
            </p:cNvSpPr>
            <p:nvPr/>
          </p:nvSpPr>
          <p:spPr bwMode="auto">
            <a:xfrm>
              <a:off x="4800" y="1422"/>
              <a:ext cx="0" cy="198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94" name="Rectangle 23">
              <a:extLst>
                <a:ext uri="{FF2B5EF4-FFF2-40B4-BE49-F238E27FC236}">
                  <a16:creationId xmlns:a16="http://schemas.microsoft.com/office/drawing/2014/main" id="{A1C19F12-BDA4-4271-AC36-0DFE9314198A}"/>
                </a:ext>
              </a:extLst>
            </p:cNvPr>
            <p:cNvSpPr>
              <a:spLocks noChangeArrowheads="1"/>
            </p:cNvSpPr>
            <p:nvPr/>
          </p:nvSpPr>
          <p:spPr bwMode="auto">
            <a:xfrm>
              <a:off x="1920" y="1765"/>
              <a:ext cx="43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m</a:t>
              </a:r>
              <a:r>
                <a:rPr kumimoji="1" lang="en-US" altLang="zh-CN" sz="2400" b="1" baseline="-30000">
                  <a:latin typeface="Times New Roman" panose="02020603050405020304" pitchFamily="18" charset="0"/>
                </a:rPr>
                <a:t>2</a:t>
              </a:r>
              <a:r>
                <a:rPr kumimoji="1" lang="en-US" altLang="zh-CN" sz="2400" b="1">
                  <a:latin typeface="Times New Roman" panose="02020603050405020304" pitchFamily="18" charset="0"/>
                </a:rPr>
                <a:t> </a:t>
              </a:r>
            </a:p>
          </p:txBody>
        </p:sp>
        <p:sp>
          <p:nvSpPr>
            <p:cNvPr id="54295" name="Rectangle 24">
              <a:extLst>
                <a:ext uri="{FF2B5EF4-FFF2-40B4-BE49-F238E27FC236}">
                  <a16:creationId xmlns:a16="http://schemas.microsoft.com/office/drawing/2014/main" id="{C4136C30-62BD-4744-A890-A82A8D16F4F5}"/>
                </a:ext>
              </a:extLst>
            </p:cNvPr>
            <p:cNvSpPr>
              <a:spLocks noChangeArrowheads="1"/>
            </p:cNvSpPr>
            <p:nvPr/>
          </p:nvSpPr>
          <p:spPr bwMode="auto">
            <a:xfrm>
              <a:off x="2352" y="2091"/>
              <a:ext cx="432"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0</a:t>
              </a:r>
            </a:p>
            <a:p>
              <a:pPr algn="ctr" eaLnBrk="1" hangingPunct="1"/>
              <a:r>
                <a:rPr kumimoji="1" lang="en-US" altLang="zh-CN" sz="2400" b="1">
                  <a:latin typeface="Times New Roman" panose="02020603050405020304" pitchFamily="18" charset="0"/>
                </a:rPr>
                <a:t>0</a:t>
              </a:r>
            </a:p>
            <a:p>
              <a:pPr algn="ctr" eaLnBrk="1" hangingPunct="1"/>
              <a:r>
                <a:rPr kumimoji="1" lang="en-US" altLang="zh-CN" sz="2400" b="1">
                  <a:latin typeface="Times New Roman" panose="02020603050405020304" pitchFamily="18" charset="0"/>
                </a:rPr>
                <a:t>0</a:t>
              </a:r>
            </a:p>
            <a:p>
              <a:pPr algn="ctr" eaLnBrk="1" hangingPunct="1"/>
              <a:r>
                <a:rPr kumimoji="1" lang="en-US" altLang="zh-CN" sz="2400" b="1">
                  <a:solidFill>
                    <a:srgbClr val="CC3300"/>
                  </a:solidFill>
                  <a:latin typeface="Times New Roman" panose="02020603050405020304" pitchFamily="18" charset="0"/>
                </a:rPr>
                <a:t>1</a:t>
              </a:r>
            </a:p>
          </p:txBody>
        </p:sp>
        <p:sp>
          <p:nvSpPr>
            <p:cNvPr id="54296" name="Rectangle 25">
              <a:extLst>
                <a:ext uri="{FF2B5EF4-FFF2-40B4-BE49-F238E27FC236}">
                  <a16:creationId xmlns:a16="http://schemas.microsoft.com/office/drawing/2014/main" id="{D4D19DAA-DBAC-4D21-8529-2880FF4C2DD0}"/>
                </a:ext>
              </a:extLst>
            </p:cNvPr>
            <p:cNvSpPr>
              <a:spLocks noChangeArrowheads="1"/>
            </p:cNvSpPr>
            <p:nvPr/>
          </p:nvSpPr>
          <p:spPr bwMode="auto">
            <a:xfrm>
              <a:off x="1488" y="2091"/>
              <a:ext cx="432"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0</a:t>
              </a:r>
            </a:p>
            <a:p>
              <a:pPr algn="ctr" eaLnBrk="1" hangingPunct="1"/>
              <a:r>
                <a:rPr kumimoji="1" lang="en-US" altLang="zh-CN" sz="2400" b="1">
                  <a:solidFill>
                    <a:srgbClr val="CC3300"/>
                  </a:solidFill>
                  <a:latin typeface="Times New Roman" panose="02020603050405020304" pitchFamily="18" charset="0"/>
                </a:rPr>
                <a:t>1</a:t>
              </a:r>
            </a:p>
            <a:p>
              <a:pPr algn="ctr" eaLnBrk="1" hangingPunct="1"/>
              <a:r>
                <a:rPr kumimoji="1" lang="en-US" altLang="zh-CN" sz="2400" b="1">
                  <a:latin typeface="Times New Roman" panose="02020603050405020304" pitchFamily="18" charset="0"/>
                </a:rPr>
                <a:t>0</a:t>
              </a:r>
            </a:p>
            <a:p>
              <a:pPr algn="ctr" eaLnBrk="1" hangingPunct="1"/>
              <a:r>
                <a:rPr kumimoji="1" lang="en-US" altLang="zh-CN" sz="2400" b="1">
                  <a:latin typeface="Times New Roman" panose="02020603050405020304" pitchFamily="18" charset="0"/>
                </a:rPr>
                <a:t>0</a:t>
              </a:r>
            </a:p>
          </p:txBody>
        </p:sp>
        <p:sp>
          <p:nvSpPr>
            <p:cNvPr id="54297" name="Rectangle 26">
              <a:extLst>
                <a:ext uri="{FF2B5EF4-FFF2-40B4-BE49-F238E27FC236}">
                  <a16:creationId xmlns:a16="http://schemas.microsoft.com/office/drawing/2014/main" id="{1E396096-3F59-4DB6-B6B0-D561A49355CD}"/>
                </a:ext>
              </a:extLst>
            </p:cNvPr>
            <p:cNvSpPr>
              <a:spLocks noChangeArrowheads="1"/>
            </p:cNvSpPr>
            <p:nvPr/>
          </p:nvSpPr>
          <p:spPr bwMode="auto">
            <a:xfrm>
              <a:off x="1056" y="2091"/>
              <a:ext cx="432"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CC3300"/>
                  </a:solidFill>
                  <a:latin typeface="Times New Roman" panose="02020603050405020304" pitchFamily="18" charset="0"/>
                </a:rPr>
                <a:t>1</a:t>
              </a:r>
            </a:p>
            <a:p>
              <a:pPr algn="ctr" eaLnBrk="1" hangingPunct="1"/>
              <a:r>
                <a:rPr kumimoji="1" lang="en-US" altLang="zh-CN" sz="2400" b="1">
                  <a:latin typeface="Times New Roman" panose="02020603050405020304" pitchFamily="18" charset="0"/>
                </a:rPr>
                <a:t>0</a:t>
              </a:r>
            </a:p>
            <a:p>
              <a:pPr algn="ctr" eaLnBrk="1" hangingPunct="1"/>
              <a:r>
                <a:rPr kumimoji="1" lang="en-US" altLang="zh-CN" sz="2400" b="1">
                  <a:latin typeface="Times New Roman" panose="02020603050405020304" pitchFamily="18" charset="0"/>
                </a:rPr>
                <a:t>0</a:t>
              </a:r>
            </a:p>
            <a:p>
              <a:pPr algn="ctr" eaLnBrk="1" hangingPunct="1"/>
              <a:r>
                <a:rPr kumimoji="1" lang="en-US" altLang="zh-CN" sz="2400" b="1">
                  <a:latin typeface="Times New Roman" panose="02020603050405020304" pitchFamily="18" charset="0"/>
                </a:rPr>
                <a:t>0</a:t>
              </a:r>
            </a:p>
          </p:txBody>
        </p:sp>
        <p:sp>
          <p:nvSpPr>
            <p:cNvPr id="54298" name="Rectangle 27">
              <a:extLst>
                <a:ext uri="{FF2B5EF4-FFF2-40B4-BE49-F238E27FC236}">
                  <a16:creationId xmlns:a16="http://schemas.microsoft.com/office/drawing/2014/main" id="{B4957BFC-BF80-4D42-BC96-EDA74A2EFD7F}"/>
                </a:ext>
              </a:extLst>
            </p:cNvPr>
            <p:cNvSpPr>
              <a:spLocks noChangeArrowheads="1"/>
            </p:cNvSpPr>
            <p:nvPr/>
          </p:nvSpPr>
          <p:spPr bwMode="auto">
            <a:xfrm>
              <a:off x="4800" y="1765"/>
              <a:ext cx="67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M</a:t>
              </a:r>
              <a:r>
                <a:rPr kumimoji="1" lang="en-US" altLang="zh-CN" sz="2400" b="1" baseline="-30000">
                  <a:latin typeface="Times New Roman" panose="02020603050405020304" pitchFamily="18" charset="0"/>
                </a:rPr>
                <a:t>3</a:t>
              </a:r>
              <a:r>
                <a:rPr kumimoji="1" lang="en-US" altLang="zh-CN" sz="2400" b="1">
                  <a:latin typeface="Times New Roman" panose="02020603050405020304" pitchFamily="18" charset="0"/>
                </a:rPr>
                <a:t> </a:t>
              </a:r>
            </a:p>
          </p:txBody>
        </p:sp>
        <p:sp>
          <p:nvSpPr>
            <p:cNvPr id="54299" name="Rectangle 28">
              <a:extLst>
                <a:ext uri="{FF2B5EF4-FFF2-40B4-BE49-F238E27FC236}">
                  <a16:creationId xmlns:a16="http://schemas.microsoft.com/office/drawing/2014/main" id="{042B249F-5B17-4E69-892B-9C51DE17945E}"/>
                </a:ext>
              </a:extLst>
            </p:cNvPr>
            <p:cNvSpPr>
              <a:spLocks noChangeArrowheads="1"/>
            </p:cNvSpPr>
            <p:nvPr/>
          </p:nvSpPr>
          <p:spPr bwMode="auto">
            <a:xfrm>
              <a:off x="4128" y="1765"/>
              <a:ext cx="67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M</a:t>
              </a:r>
              <a:r>
                <a:rPr kumimoji="1" lang="en-US" altLang="zh-CN" sz="2400" b="1" baseline="-30000">
                  <a:latin typeface="Times New Roman" panose="02020603050405020304" pitchFamily="18" charset="0"/>
                </a:rPr>
                <a:t>2</a:t>
              </a:r>
              <a:r>
                <a:rPr kumimoji="1" lang="en-US" altLang="zh-CN" sz="2400" b="1">
                  <a:latin typeface="Times New Roman" panose="02020603050405020304" pitchFamily="18" charset="0"/>
                </a:rPr>
                <a:t> </a:t>
              </a:r>
            </a:p>
          </p:txBody>
        </p:sp>
        <p:sp>
          <p:nvSpPr>
            <p:cNvPr id="54300" name="Rectangle 29">
              <a:extLst>
                <a:ext uri="{FF2B5EF4-FFF2-40B4-BE49-F238E27FC236}">
                  <a16:creationId xmlns:a16="http://schemas.microsoft.com/office/drawing/2014/main" id="{928A7CA7-D14D-4581-96F5-A0AE1DC75653}"/>
                </a:ext>
              </a:extLst>
            </p:cNvPr>
            <p:cNvSpPr>
              <a:spLocks noChangeArrowheads="1"/>
            </p:cNvSpPr>
            <p:nvPr/>
          </p:nvSpPr>
          <p:spPr bwMode="auto">
            <a:xfrm>
              <a:off x="3456" y="1765"/>
              <a:ext cx="67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M</a:t>
              </a:r>
              <a:r>
                <a:rPr kumimoji="1" lang="en-US" altLang="zh-CN" sz="2400" b="1" baseline="-30000">
                  <a:latin typeface="Times New Roman" panose="02020603050405020304" pitchFamily="18" charset="0"/>
                </a:rPr>
                <a:t> 1</a:t>
              </a:r>
              <a:r>
                <a:rPr kumimoji="1" lang="en-US" altLang="zh-CN" sz="2400" b="1">
                  <a:latin typeface="Times New Roman" panose="02020603050405020304" pitchFamily="18" charset="0"/>
                </a:rPr>
                <a:t> </a:t>
              </a:r>
            </a:p>
          </p:txBody>
        </p:sp>
        <p:sp>
          <p:nvSpPr>
            <p:cNvPr id="54301" name="Rectangle 30">
              <a:extLst>
                <a:ext uri="{FF2B5EF4-FFF2-40B4-BE49-F238E27FC236}">
                  <a16:creationId xmlns:a16="http://schemas.microsoft.com/office/drawing/2014/main" id="{D0620335-1C0F-4776-9F92-E145F59182FC}"/>
                </a:ext>
              </a:extLst>
            </p:cNvPr>
            <p:cNvSpPr>
              <a:spLocks noChangeArrowheads="1"/>
            </p:cNvSpPr>
            <p:nvPr/>
          </p:nvSpPr>
          <p:spPr bwMode="auto">
            <a:xfrm>
              <a:off x="2784" y="1765"/>
              <a:ext cx="67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M</a:t>
              </a:r>
              <a:r>
                <a:rPr kumimoji="1" lang="en-US" altLang="zh-CN" sz="2400" b="1" baseline="-30000">
                  <a:latin typeface="Times New Roman" panose="02020603050405020304" pitchFamily="18" charset="0"/>
                </a:rPr>
                <a:t> 0</a:t>
              </a:r>
              <a:r>
                <a:rPr kumimoji="1" lang="en-US" altLang="zh-CN" sz="2400" b="1">
                  <a:latin typeface="Times New Roman" panose="02020603050405020304" pitchFamily="18" charset="0"/>
                </a:rPr>
                <a:t> </a:t>
              </a:r>
            </a:p>
          </p:txBody>
        </p:sp>
        <p:sp>
          <p:nvSpPr>
            <p:cNvPr id="54302" name="Rectangle 31">
              <a:extLst>
                <a:ext uri="{FF2B5EF4-FFF2-40B4-BE49-F238E27FC236}">
                  <a16:creationId xmlns:a16="http://schemas.microsoft.com/office/drawing/2014/main" id="{F52256DC-164A-4709-9B14-33B9AF6A9D86}"/>
                </a:ext>
              </a:extLst>
            </p:cNvPr>
            <p:cNvSpPr>
              <a:spLocks noChangeArrowheads="1"/>
            </p:cNvSpPr>
            <p:nvPr/>
          </p:nvSpPr>
          <p:spPr bwMode="auto">
            <a:xfrm>
              <a:off x="2352" y="1765"/>
              <a:ext cx="43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m</a:t>
              </a:r>
              <a:r>
                <a:rPr kumimoji="1" lang="en-US" altLang="zh-CN" sz="2400" b="1" baseline="-30000">
                  <a:latin typeface="Times New Roman" panose="02020603050405020304" pitchFamily="18" charset="0"/>
                </a:rPr>
                <a:t> 3</a:t>
              </a:r>
              <a:r>
                <a:rPr kumimoji="1" lang="en-US" altLang="zh-CN" sz="2400" b="1">
                  <a:latin typeface="Times New Roman" panose="02020603050405020304" pitchFamily="18" charset="0"/>
                </a:rPr>
                <a:t> </a:t>
              </a:r>
            </a:p>
          </p:txBody>
        </p:sp>
        <p:sp>
          <p:nvSpPr>
            <p:cNvPr id="54303" name="Rectangle 32">
              <a:extLst>
                <a:ext uri="{FF2B5EF4-FFF2-40B4-BE49-F238E27FC236}">
                  <a16:creationId xmlns:a16="http://schemas.microsoft.com/office/drawing/2014/main" id="{529F7E5C-FEEB-42AD-8A17-996B27E4801A}"/>
                </a:ext>
              </a:extLst>
            </p:cNvPr>
            <p:cNvSpPr>
              <a:spLocks noChangeArrowheads="1"/>
            </p:cNvSpPr>
            <p:nvPr/>
          </p:nvSpPr>
          <p:spPr bwMode="auto">
            <a:xfrm>
              <a:off x="1488" y="1765"/>
              <a:ext cx="43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m</a:t>
              </a:r>
              <a:r>
                <a:rPr kumimoji="1" lang="en-US" altLang="zh-CN" sz="2400" b="1" baseline="-30000">
                  <a:latin typeface="Times New Roman" panose="02020603050405020304" pitchFamily="18" charset="0"/>
                </a:rPr>
                <a:t>1</a:t>
              </a:r>
              <a:endParaRPr kumimoji="1" lang="en-US" altLang="zh-CN" sz="2400" b="1">
                <a:latin typeface="Times New Roman" panose="02020603050405020304" pitchFamily="18" charset="0"/>
              </a:endParaRPr>
            </a:p>
          </p:txBody>
        </p:sp>
        <p:sp>
          <p:nvSpPr>
            <p:cNvPr id="54304" name="Rectangle 33">
              <a:extLst>
                <a:ext uri="{FF2B5EF4-FFF2-40B4-BE49-F238E27FC236}">
                  <a16:creationId xmlns:a16="http://schemas.microsoft.com/office/drawing/2014/main" id="{519F3ACB-2E21-4A06-BE79-697D8A0168A7}"/>
                </a:ext>
              </a:extLst>
            </p:cNvPr>
            <p:cNvSpPr>
              <a:spLocks noChangeArrowheads="1"/>
            </p:cNvSpPr>
            <p:nvPr/>
          </p:nvSpPr>
          <p:spPr bwMode="auto">
            <a:xfrm>
              <a:off x="1056" y="1765"/>
              <a:ext cx="43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m</a:t>
              </a:r>
              <a:r>
                <a:rPr kumimoji="1" lang="en-US" altLang="zh-CN" sz="2400" b="1" baseline="-30000">
                  <a:latin typeface="Times New Roman" panose="02020603050405020304" pitchFamily="18" charset="0"/>
                </a:rPr>
                <a:t> 0</a:t>
              </a:r>
              <a:r>
                <a:rPr kumimoji="1" lang="en-US" altLang="zh-CN" sz="2400" b="1">
                  <a:latin typeface="Times New Roman" panose="02020603050405020304" pitchFamily="18" charset="0"/>
                </a:rPr>
                <a:t> </a:t>
              </a:r>
            </a:p>
          </p:txBody>
        </p:sp>
        <p:sp>
          <p:nvSpPr>
            <p:cNvPr id="54305" name="Rectangle 34">
              <a:extLst>
                <a:ext uri="{FF2B5EF4-FFF2-40B4-BE49-F238E27FC236}">
                  <a16:creationId xmlns:a16="http://schemas.microsoft.com/office/drawing/2014/main" id="{ADE1A8B6-9D0D-410E-80F9-9A14D28D7089}"/>
                </a:ext>
              </a:extLst>
            </p:cNvPr>
            <p:cNvSpPr>
              <a:spLocks noChangeArrowheads="1"/>
            </p:cNvSpPr>
            <p:nvPr/>
          </p:nvSpPr>
          <p:spPr bwMode="auto">
            <a:xfrm>
              <a:off x="1920" y="2091"/>
              <a:ext cx="432"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0</a:t>
              </a:r>
            </a:p>
            <a:p>
              <a:pPr algn="ctr" eaLnBrk="1" hangingPunct="1"/>
              <a:r>
                <a:rPr kumimoji="1" lang="en-US" altLang="zh-CN" sz="2400" b="1">
                  <a:latin typeface="Times New Roman" panose="02020603050405020304" pitchFamily="18" charset="0"/>
                </a:rPr>
                <a:t>0</a:t>
              </a:r>
            </a:p>
            <a:p>
              <a:pPr algn="ctr" eaLnBrk="1" hangingPunct="1"/>
              <a:r>
                <a:rPr kumimoji="1" lang="en-US" altLang="zh-CN" sz="2400" b="1">
                  <a:solidFill>
                    <a:srgbClr val="CC3300"/>
                  </a:solidFill>
                  <a:latin typeface="Times New Roman" panose="02020603050405020304" pitchFamily="18" charset="0"/>
                </a:rPr>
                <a:t>1</a:t>
              </a:r>
            </a:p>
            <a:p>
              <a:pPr algn="ctr" eaLnBrk="1" hangingPunct="1"/>
              <a:r>
                <a:rPr kumimoji="1" lang="en-US" altLang="zh-CN" sz="2400" b="1">
                  <a:latin typeface="Times New Roman" panose="02020603050405020304" pitchFamily="18" charset="0"/>
                </a:rPr>
                <a:t>0</a:t>
              </a:r>
            </a:p>
          </p:txBody>
        </p:sp>
        <p:sp>
          <p:nvSpPr>
            <p:cNvPr id="54306" name="Rectangle 35">
              <a:extLst>
                <a:ext uri="{FF2B5EF4-FFF2-40B4-BE49-F238E27FC236}">
                  <a16:creationId xmlns:a16="http://schemas.microsoft.com/office/drawing/2014/main" id="{55843A5D-3C96-489B-8E32-BA6AFF422077}"/>
                </a:ext>
              </a:extLst>
            </p:cNvPr>
            <p:cNvSpPr>
              <a:spLocks noChangeArrowheads="1"/>
            </p:cNvSpPr>
            <p:nvPr/>
          </p:nvSpPr>
          <p:spPr bwMode="auto">
            <a:xfrm>
              <a:off x="4800" y="2091"/>
              <a:ext cx="672"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1</a:t>
              </a:r>
            </a:p>
            <a:p>
              <a:pPr algn="ctr" eaLnBrk="1" hangingPunct="1"/>
              <a:r>
                <a:rPr kumimoji="1" lang="en-US" altLang="zh-CN" sz="2400" b="1">
                  <a:latin typeface="Times New Roman" panose="02020603050405020304" pitchFamily="18" charset="0"/>
                </a:rPr>
                <a:t>1</a:t>
              </a:r>
            </a:p>
            <a:p>
              <a:pPr algn="ctr" eaLnBrk="1" hangingPunct="1"/>
              <a:r>
                <a:rPr kumimoji="1" lang="en-US" altLang="zh-CN" sz="2400" b="1">
                  <a:latin typeface="Times New Roman" panose="02020603050405020304" pitchFamily="18" charset="0"/>
                </a:rPr>
                <a:t>1</a:t>
              </a:r>
            </a:p>
            <a:p>
              <a:pPr algn="ctr" eaLnBrk="1" hangingPunct="1"/>
              <a:r>
                <a:rPr kumimoji="1" lang="en-US" altLang="zh-CN" sz="2400" b="1">
                  <a:solidFill>
                    <a:srgbClr val="993300"/>
                  </a:solidFill>
                  <a:latin typeface="Times New Roman" panose="02020603050405020304" pitchFamily="18" charset="0"/>
                </a:rPr>
                <a:t>0</a:t>
              </a:r>
            </a:p>
          </p:txBody>
        </p:sp>
        <p:sp>
          <p:nvSpPr>
            <p:cNvPr id="54307" name="Rectangle 36">
              <a:extLst>
                <a:ext uri="{FF2B5EF4-FFF2-40B4-BE49-F238E27FC236}">
                  <a16:creationId xmlns:a16="http://schemas.microsoft.com/office/drawing/2014/main" id="{87550233-FDB7-4F05-8F5B-1C7F62B5A787}"/>
                </a:ext>
              </a:extLst>
            </p:cNvPr>
            <p:cNvSpPr>
              <a:spLocks noChangeArrowheads="1"/>
            </p:cNvSpPr>
            <p:nvPr/>
          </p:nvSpPr>
          <p:spPr bwMode="auto">
            <a:xfrm>
              <a:off x="4128" y="2091"/>
              <a:ext cx="672"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1</a:t>
              </a:r>
            </a:p>
            <a:p>
              <a:pPr algn="ctr" eaLnBrk="1" hangingPunct="1"/>
              <a:r>
                <a:rPr kumimoji="1" lang="en-US" altLang="zh-CN" sz="2400" b="1">
                  <a:latin typeface="Times New Roman" panose="02020603050405020304" pitchFamily="18" charset="0"/>
                </a:rPr>
                <a:t>1</a:t>
              </a:r>
            </a:p>
            <a:p>
              <a:pPr algn="ctr" eaLnBrk="1" hangingPunct="1"/>
              <a:r>
                <a:rPr kumimoji="1" lang="en-US" altLang="zh-CN" sz="2400" b="1">
                  <a:solidFill>
                    <a:srgbClr val="993300"/>
                  </a:solidFill>
                  <a:latin typeface="Times New Roman" panose="02020603050405020304" pitchFamily="18" charset="0"/>
                </a:rPr>
                <a:t>0</a:t>
              </a:r>
            </a:p>
            <a:p>
              <a:pPr algn="ctr" eaLnBrk="1" hangingPunct="1"/>
              <a:r>
                <a:rPr kumimoji="1" lang="en-US" altLang="zh-CN" sz="2400" b="1">
                  <a:latin typeface="Times New Roman" panose="02020603050405020304" pitchFamily="18" charset="0"/>
                </a:rPr>
                <a:t>1</a:t>
              </a:r>
            </a:p>
          </p:txBody>
        </p:sp>
        <p:sp>
          <p:nvSpPr>
            <p:cNvPr id="54308" name="Rectangle 37">
              <a:extLst>
                <a:ext uri="{FF2B5EF4-FFF2-40B4-BE49-F238E27FC236}">
                  <a16:creationId xmlns:a16="http://schemas.microsoft.com/office/drawing/2014/main" id="{BC9F6FA0-CE9F-448B-BCC6-6D88BFD651FF}"/>
                </a:ext>
              </a:extLst>
            </p:cNvPr>
            <p:cNvSpPr>
              <a:spLocks noChangeArrowheads="1"/>
            </p:cNvSpPr>
            <p:nvPr/>
          </p:nvSpPr>
          <p:spPr bwMode="auto">
            <a:xfrm>
              <a:off x="3456" y="2091"/>
              <a:ext cx="672"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1</a:t>
              </a:r>
            </a:p>
            <a:p>
              <a:pPr algn="ctr" eaLnBrk="1" hangingPunct="1"/>
              <a:r>
                <a:rPr kumimoji="1" lang="en-US" altLang="zh-CN" sz="2400" b="1">
                  <a:solidFill>
                    <a:srgbClr val="993300"/>
                  </a:solidFill>
                  <a:latin typeface="Times New Roman" panose="02020603050405020304" pitchFamily="18" charset="0"/>
                </a:rPr>
                <a:t>0</a:t>
              </a:r>
            </a:p>
            <a:p>
              <a:pPr algn="ctr" eaLnBrk="1" hangingPunct="1"/>
              <a:r>
                <a:rPr kumimoji="1" lang="en-US" altLang="zh-CN" sz="2400" b="1">
                  <a:latin typeface="Times New Roman" panose="02020603050405020304" pitchFamily="18" charset="0"/>
                </a:rPr>
                <a:t>1</a:t>
              </a:r>
            </a:p>
            <a:p>
              <a:pPr algn="ctr" eaLnBrk="1" hangingPunct="1"/>
              <a:r>
                <a:rPr kumimoji="1" lang="en-US" altLang="zh-CN" sz="2400" b="1">
                  <a:latin typeface="Times New Roman" panose="02020603050405020304" pitchFamily="18" charset="0"/>
                </a:rPr>
                <a:t>1</a:t>
              </a:r>
            </a:p>
          </p:txBody>
        </p:sp>
        <p:sp>
          <p:nvSpPr>
            <p:cNvPr id="54309" name="Rectangle 38">
              <a:extLst>
                <a:ext uri="{FF2B5EF4-FFF2-40B4-BE49-F238E27FC236}">
                  <a16:creationId xmlns:a16="http://schemas.microsoft.com/office/drawing/2014/main" id="{0B13220D-25DA-4E93-9D40-AA093ACA283A}"/>
                </a:ext>
              </a:extLst>
            </p:cNvPr>
            <p:cNvSpPr>
              <a:spLocks noChangeArrowheads="1"/>
            </p:cNvSpPr>
            <p:nvPr/>
          </p:nvSpPr>
          <p:spPr bwMode="auto">
            <a:xfrm>
              <a:off x="2784" y="2091"/>
              <a:ext cx="672"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993300"/>
                  </a:solidFill>
                  <a:latin typeface="Times New Roman" panose="02020603050405020304" pitchFamily="18" charset="0"/>
                </a:rPr>
                <a:t>0</a:t>
              </a:r>
            </a:p>
            <a:p>
              <a:pPr algn="ctr" eaLnBrk="1" hangingPunct="1"/>
              <a:r>
                <a:rPr kumimoji="1" lang="en-US" altLang="zh-CN" sz="2400" b="1">
                  <a:latin typeface="Times New Roman" panose="02020603050405020304" pitchFamily="18" charset="0"/>
                </a:rPr>
                <a:t>1</a:t>
              </a:r>
            </a:p>
            <a:p>
              <a:pPr algn="ctr" eaLnBrk="1" hangingPunct="1"/>
              <a:r>
                <a:rPr kumimoji="1" lang="en-US" altLang="zh-CN" sz="2400" b="1">
                  <a:latin typeface="Times New Roman" panose="02020603050405020304" pitchFamily="18" charset="0"/>
                </a:rPr>
                <a:t>1</a:t>
              </a:r>
            </a:p>
            <a:p>
              <a:pPr algn="ctr" eaLnBrk="1" hangingPunct="1"/>
              <a:r>
                <a:rPr kumimoji="1" lang="en-US" altLang="zh-CN" sz="2400" b="1">
                  <a:latin typeface="Times New Roman" panose="02020603050405020304" pitchFamily="18" charset="0"/>
                </a:rPr>
                <a:t>1</a:t>
              </a:r>
            </a:p>
          </p:txBody>
        </p:sp>
        <p:sp>
          <p:nvSpPr>
            <p:cNvPr id="54310" name="Rectangle 39">
              <a:extLst>
                <a:ext uri="{FF2B5EF4-FFF2-40B4-BE49-F238E27FC236}">
                  <a16:creationId xmlns:a16="http://schemas.microsoft.com/office/drawing/2014/main" id="{134603EA-8EF6-40C8-B150-8B9E9707BCD7}"/>
                </a:ext>
              </a:extLst>
            </p:cNvPr>
            <p:cNvSpPr>
              <a:spLocks noChangeArrowheads="1"/>
            </p:cNvSpPr>
            <p:nvPr/>
          </p:nvSpPr>
          <p:spPr bwMode="auto">
            <a:xfrm>
              <a:off x="336" y="2091"/>
              <a:ext cx="720"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0    0</a:t>
              </a:r>
            </a:p>
            <a:p>
              <a:pPr algn="ctr" eaLnBrk="1" hangingPunct="1"/>
              <a:r>
                <a:rPr kumimoji="1" lang="en-US" altLang="zh-CN" sz="2400" b="1">
                  <a:latin typeface="Times New Roman" panose="02020603050405020304" pitchFamily="18" charset="0"/>
                </a:rPr>
                <a:t>0    1</a:t>
              </a:r>
            </a:p>
            <a:p>
              <a:pPr algn="ctr" eaLnBrk="1" hangingPunct="1"/>
              <a:r>
                <a:rPr kumimoji="1" lang="en-US" altLang="zh-CN" sz="2400" b="1">
                  <a:latin typeface="Times New Roman" panose="02020603050405020304" pitchFamily="18" charset="0"/>
                </a:rPr>
                <a:t>1    0</a:t>
              </a:r>
            </a:p>
            <a:p>
              <a:pPr algn="ctr" eaLnBrk="1" hangingPunct="1"/>
              <a:r>
                <a:rPr kumimoji="1" lang="en-US" altLang="zh-CN" sz="2400" b="1">
                  <a:latin typeface="Times New Roman" panose="02020603050405020304" pitchFamily="18" charset="0"/>
                </a:rPr>
                <a:t>1    1</a:t>
              </a:r>
            </a:p>
          </p:txBody>
        </p:sp>
        <p:sp>
          <p:nvSpPr>
            <p:cNvPr id="54311" name="Rectangle 40">
              <a:extLst>
                <a:ext uri="{FF2B5EF4-FFF2-40B4-BE49-F238E27FC236}">
                  <a16:creationId xmlns:a16="http://schemas.microsoft.com/office/drawing/2014/main" id="{67CACD8C-2FC2-493C-B096-F918171D59B9}"/>
                </a:ext>
              </a:extLst>
            </p:cNvPr>
            <p:cNvSpPr>
              <a:spLocks noChangeArrowheads="1"/>
            </p:cNvSpPr>
            <p:nvPr/>
          </p:nvSpPr>
          <p:spPr bwMode="auto">
            <a:xfrm>
              <a:off x="336" y="1400"/>
              <a:ext cx="720" cy="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latin typeface="Times New Roman" panose="02020603050405020304" pitchFamily="18" charset="0"/>
                </a:rPr>
                <a:t>A   B</a:t>
              </a:r>
            </a:p>
          </p:txBody>
        </p:sp>
        <p:sp>
          <p:nvSpPr>
            <p:cNvPr id="54312" name="Rectangle 41">
              <a:extLst>
                <a:ext uri="{FF2B5EF4-FFF2-40B4-BE49-F238E27FC236}">
                  <a16:creationId xmlns:a16="http://schemas.microsoft.com/office/drawing/2014/main" id="{3B12C719-4DE2-4468-B9C0-4F45C1C2C14E}"/>
                </a:ext>
              </a:extLst>
            </p:cNvPr>
            <p:cNvSpPr>
              <a:spLocks noChangeArrowheads="1"/>
            </p:cNvSpPr>
            <p:nvPr/>
          </p:nvSpPr>
          <p:spPr bwMode="auto">
            <a:xfrm>
              <a:off x="2784" y="1074"/>
              <a:ext cx="268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rPr>
                <a:t>最  大  项 </a:t>
              </a:r>
            </a:p>
          </p:txBody>
        </p:sp>
        <p:sp>
          <p:nvSpPr>
            <p:cNvPr id="54313" name="Rectangle 42">
              <a:extLst>
                <a:ext uri="{FF2B5EF4-FFF2-40B4-BE49-F238E27FC236}">
                  <a16:creationId xmlns:a16="http://schemas.microsoft.com/office/drawing/2014/main" id="{1D5CF0FE-0486-4964-89C4-B23FABE93A8A}"/>
                </a:ext>
              </a:extLst>
            </p:cNvPr>
            <p:cNvSpPr>
              <a:spLocks noChangeArrowheads="1"/>
            </p:cNvSpPr>
            <p:nvPr/>
          </p:nvSpPr>
          <p:spPr bwMode="auto">
            <a:xfrm>
              <a:off x="1056" y="1074"/>
              <a:ext cx="17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rPr>
                <a:t>最  小  项 </a:t>
              </a:r>
            </a:p>
          </p:txBody>
        </p:sp>
        <p:sp>
          <p:nvSpPr>
            <p:cNvPr id="54314" name="Rectangle 43">
              <a:extLst>
                <a:ext uri="{FF2B5EF4-FFF2-40B4-BE49-F238E27FC236}">
                  <a16:creationId xmlns:a16="http://schemas.microsoft.com/office/drawing/2014/main" id="{BFDB3245-B540-44EB-B5CB-09906EE932EB}"/>
                </a:ext>
              </a:extLst>
            </p:cNvPr>
            <p:cNvSpPr>
              <a:spLocks noChangeArrowheads="1"/>
            </p:cNvSpPr>
            <p:nvPr/>
          </p:nvSpPr>
          <p:spPr bwMode="auto">
            <a:xfrm>
              <a:off x="336" y="1056"/>
              <a:ext cx="7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rPr>
                <a:t>变  量</a:t>
              </a:r>
            </a:p>
          </p:txBody>
        </p:sp>
        <p:sp>
          <p:nvSpPr>
            <p:cNvPr id="54315" name="Text Box 44">
              <a:extLst>
                <a:ext uri="{FF2B5EF4-FFF2-40B4-BE49-F238E27FC236}">
                  <a16:creationId xmlns:a16="http://schemas.microsoft.com/office/drawing/2014/main" id="{55BE84A1-987C-464F-BA69-C83E403A0EDF}"/>
                </a:ext>
              </a:extLst>
            </p:cNvPr>
            <p:cNvSpPr txBox="1">
              <a:spLocks noChangeArrowheads="1"/>
            </p:cNvSpPr>
            <p:nvPr/>
          </p:nvSpPr>
          <p:spPr bwMode="auto">
            <a:xfrm>
              <a:off x="1179" y="816"/>
              <a:ext cx="37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2</a:t>
              </a:r>
              <a:r>
                <a:rPr kumimoji="1" lang="zh-CN" altLang="en-US" sz="2400" b="1">
                  <a:latin typeface="Times New Roman" panose="02020603050405020304" pitchFamily="18" charset="0"/>
                </a:rPr>
                <a:t>变量最小项、最大项真值表</a:t>
              </a:r>
              <a:r>
                <a:rPr kumimoji="1" lang="zh-CN" altLang="en-US" sz="2400">
                  <a:latin typeface="Times New Roman" panose="02020603050405020304" pitchFamily="18" charset="0"/>
                </a:rPr>
                <a:t> </a:t>
              </a:r>
            </a:p>
          </p:txBody>
        </p:sp>
        <p:graphicFrame>
          <p:nvGraphicFramePr>
            <p:cNvPr id="54316" name="Object 45">
              <a:extLst>
                <a:ext uri="{FF2B5EF4-FFF2-40B4-BE49-F238E27FC236}">
                  <a16:creationId xmlns:a16="http://schemas.microsoft.com/office/drawing/2014/main" id="{8BE8EBFF-95BC-4B9C-B1C5-6D70EBE4E8F5}"/>
                </a:ext>
              </a:extLst>
            </p:cNvPr>
            <p:cNvGraphicFramePr>
              <a:graphicFrameLocks noChangeAspect="1"/>
            </p:cNvGraphicFramePr>
            <p:nvPr/>
          </p:nvGraphicFramePr>
          <p:xfrm>
            <a:off x="1104" y="1514"/>
            <a:ext cx="400" cy="208"/>
          </p:xfrm>
          <a:graphic>
            <a:graphicData uri="http://schemas.openxmlformats.org/presentationml/2006/ole">
              <mc:AlternateContent xmlns:mc="http://schemas.openxmlformats.org/markup-compatibility/2006">
                <mc:Choice xmlns:v="urn:schemas-microsoft-com:vml" Requires="v">
                  <p:oleObj name="Equation" r:id="rId4" imgW="634725" imgH="330057" progId="Equation.3">
                    <p:embed/>
                  </p:oleObj>
                </mc:Choice>
                <mc:Fallback>
                  <p:oleObj name="Equation" r:id="rId4" imgW="634725" imgH="330057" progId="Equation.3">
                    <p:embed/>
                    <p:pic>
                      <p:nvPicPr>
                        <p:cNvPr id="0" name="Object 45"/>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104" y="1514"/>
                          <a:ext cx="40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17" name="Object 46">
              <a:extLst>
                <a:ext uri="{FF2B5EF4-FFF2-40B4-BE49-F238E27FC236}">
                  <a16:creationId xmlns:a16="http://schemas.microsoft.com/office/drawing/2014/main" id="{E6203919-7454-488A-905B-132BB99954B2}"/>
                </a:ext>
              </a:extLst>
            </p:cNvPr>
            <p:cNvGraphicFramePr>
              <a:graphicFrameLocks noChangeAspect="1"/>
            </p:cNvGraphicFramePr>
            <p:nvPr/>
          </p:nvGraphicFramePr>
          <p:xfrm>
            <a:off x="1548" y="1514"/>
            <a:ext cx="296" cy="208"/>
          </p:xfrm>
          <a:graphic>
            <a:graphicData uri="http://schemas.openxmlformats.org/presentationml/2006/ole">
              <mc:AlternateContent xmlns:mc="http://schemas.openxmlformats.org/markup-compatibility/2006">
                <mc:Choice xmlns:v="urn:schemas-microsoft-com:vml" Requires="v">
                  <p:oleObj name="Equation" r:id="rId6" imgW="469696" imgH="330057" progId="Equation.3">
                    <p:embed/>
                  </p:oleObj>
                </mc:Choice>
                <mc:Fallback>
                  <p:oleObj name="Equation" r:id="rId6" imgW="469696" imgH="330057" progId="Equation.3">
                    <p:embed/>
                    <p:pic>
                      <p:nvPicPr>
                        <p:cNvPr id="0" name="Object 46"/>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548" y="1514"/>
                          <a:ext cx="29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18" name="Object 47">
              <a:extLst>
                <a:ext uri="{FF2B5EF4-FFF2-40B4-BE49-F238E27FC236}">
                  <a16:creationId xmlns:a16="http://schemas.microsoft.com/office/drawing/2014/main" id="{95E7AA99-7B77-4495-8CD1-EE91B48314B5}"/>
                </a:ext>
              </a:extLst>
            </p:cNvPr>
            <p:cNvGraphicFramePr>
              <a:graphicFrameLocks noChangeAspect="1"/>
            </p:cNvGraphicFramePr>
            <p:nvPr/>
          </p:nvGraphicFramePr>
          <p:xfrm>
            <a:off x="1968" y="1514"/>
            <a:ext cx="312" cy="208"/>
          </p:xfrm>
          <a:graphic>
            <a:graphicData uri="http://schemas.openxmlformats.org/presentationml/2006/ole">
              <mc:AlternateContent xmlns:mc="http://schemas.openxmlformats.org/markup-compatibility/2006">
                <mc:Choice xmlns:v="urn:schemas-microsoft-com:vml" Requires="v">
                  <p:oleObj name="Equation" r:id="rId8" imgW="495085" imgH="330057" progId="Equation.3">
                    <p:embed/>
                  </p:oleObj>
                </mc:Choice>
                <mc:Fallback>
                  <p:oleObj name="Equation" r:id="rId8" imgW="495085" imgH="330057" progId="Equation.3">
                    <p:embed/>
                    <p:pic>
                      <p:nvPicPr>
                        <p:cNvPr id="0" name="Object 47"/>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968" y="1514"/>
                          <a:ext cx="31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19" name="Object 48">
              <a:extLst>
                <a:ext uri="{FF2B5EF4-FFF2-40B4-BE49-F238E27FC236}">
                  <a16:creationId xmlns:a16="http://schemas.microsoft.com/office/drawing/2014/main" id="{DE779369-6233-4BE3-B966-61007189698E}"/>
                </a:ext>
              </a:extLst>
            </p:cNvPr>
            <p:cNvGraphicFramePr>
              <a:graphicFrameLocks noChangeAspect="1"/>
            </p:cNvGraphicFramePr>
            <p:nvPr/>
          </p:nvGraphicFramePr>
          <p:xfrm>
            <a:off x="2400" y="1526"/>
            <a:ext cx="296" cy="176"/>
          </p:xfrm>
          <a:graphic>
            <a:graphicData uri="http://schemas.openxmlformats.org/presentationml/2006/ole">
              <mc:AlternateContent xmlns:mc="http://schemas.openxmlformats.org/markup-compatibility/2006">
                <mc:Choice xmlns:v="urn:schemas-microsoft-com:vml" Requires="v">
                  <p:oleObj name="Equation" r:id="rId10" imgW="469900" imgH="279400" progId="Equation.3">
                    <p:embed/>
                  </p:oleObj>
                </mc:Choice>
                <mc:Fallback>
                  <p:oleObj name="Equation" r:id="rId10" imgW="469900" imgH="279400" progId="Equation.3">
                    <p:embed/>
                    <p:pic>
                      <p:nvPicPr>
                        <p:cNvPr id="0" name="Object 48"/>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2400" y="1526"/>
                          <a:ext cx="29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20" name="Object 49">
              <a:extLst>
                <a:ext uri="{FF2B5EF4-FFF2-40B4-BE49-F238E27FC236}">
                  <a16:creationId xmlns:a16="http://schemas.microsoft.com/office/drawing/2014/main" id="{F96AA352-3E05-4D24-B099-A08615A2BDD9}"/>
                </a:ext>
              </a:extLst>
            </p:cNvPr>
            <p:cNvGraphicFramePr>
              <a:graphicFrameLocks noChangeAspect="1"/>
            </p:cNvGraphicFramePr>
            <p:nvPr/>
          </p:nvGraphicFramePr>
          <p:xfrm>
            <a:off x="2832" y="1526"/>
            <a:ext cx="488" cy="176"/>
          </p:xfrm>
          <a:graphic>
            <a:graphicData uri="http://schemas.openxmlformats.org/presentationml/2006/ole">
              <mc:AlternateContent xmlns:mc="http://schemas.openxmlformats.org/markup-compatibility/2006">
                <mc:Choice xmlns:v="urn:schemas-microsoft-com:vml" Requires="v">
                  <p:oleObj name="Equation" r:id="rId12" imgW="774364" imgH="279279" progId="Equation.3">
                    <p:embed/>
                  </p:oleObj>
                </mc:Choice>
                <mc:Fallback>
                  <p:oleObj name="Equation" r:id="rId12" imgW="774364" imgH="279279" progId="Equation.3">
                    <p:embed/>
                    <p:pic>
                      <p:nvPicPr>
                        <p:cNvPr id="0" name="Object 49"/>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2832" y="1526"/>
                          <a:ext cx="4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21" name="Object 50">
              <a:extLst>
                <a:ext uri="{FF2B5EF4-FFF2-40B4-BE49-F238E27FC236}">
                  <a16:creationId xmlns:a16="http://schemas.microsoft.com/office/drawing/2014/main" id="{A49060D7-F7D7-4C3D-9E03-2553BCCF9A27}"/>
                </a:ext>
              </a:extLst>
            </p:cNvPr>
            <p:cNvGraphicFramePr>
              <a:graphicFrameLocks noChangeAspect="1"/>
            </p:cNvGraphicFramePr>
            <p:nvPr/>
          </p:nvGraphicFramePr>
          <p:xfrm>
            <a:off x="3544" y="1498"/>
            <a:ext cx="488" cy="208"/>
          </p:xfrm>
          <a:graphic>
            <a:graphicData uri="http://schemas.openxmlformats.org/presentationml/2006/ole">
              <mc:AlternateContent xmlns:mc="http://schemas.openxmlformats.org/markup-compatibility/2006">
                <mc:Choice xmlns:v="urn:schemas-microsoft-com:vml" Requires="v">
                  <p:oleObj name="Equation" r:id="rId14" imgW="774364" imgH="330057" progId="Equation.3">
                    <p:embed/>
                  </p:oleObj>
                </mc:Choice>
                <mc:Fallback>
                  <p:oleObj name="Equation" r:id="rId14" imgW="774364" imgH="330057" progId="Equation.3">
                    <p:embed/>
                    <p:pic>
                      <p:nvPicPr>
                        <p:cNvPr id="0" name="Object 50"/>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3544" y="1498"/>
                          <a:ext cx="4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22" name="Object 51">
              <a:extLst>
                <a:ext uri="{FF2B5EF4-FFF2-40B4-BE49-F238E27FC236}">
                  <a16:creationId xmlns:a16="http://schemas.microsoft.com/office/drawing/2014/main" id="{DB2D6045-9A5B-4894-91B8-0CBBE7070365}"/>
                </a:ext>
              </a:extLst>
            </p:cNvPr>
            <p:cNvGraphicFramePr>
              <a:graphicFrameLocks noChangeAspect="1"/>
            </p:cNvGraphicFramePr>
            <p:nvPr/>
          </p:nvGraphicFramePr>
          <p:xfrm>
            <a:off x="4176" y="1498"/>
            <a:ext cx="488" cy="208"/>
          </p:xfrm>
          <a:graphic>
            <a:graphicData uri="http://schemas.openxmlformats.org/presentationml/2006/ole">
              <mc:AlternateContent xmlns:mc="http://schemas.openxmlformats.org/markup-compatibility/2006">
                <mc:Choice xmlns:v="urn:schemas-microsoft-com:vml" Requires="v">
                  <p:oleObj name="Equation" r:id="rId16" imgW="774364" imgH="330057" progId="Equation.3">
                    <p:embed/>
                  </p:oleObj>
                </mc:Choice>
                <mc:Fallback>
                  <p:oleObj name="Equation" r:id="rId16" imgW="774364" imgH="330057" progId="Equation.3">
                    <p:embed/>
                    <p:pic>
                      <p:nvPicPr>
                        <p:cNvPr id="0" name="Object 51"/>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4176" y="1498"/>
                          <a:ext cx="4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23" name="Object 52">
              <a:extLst>
                <a:ext uri="{FF2B5EF4-FFF2-40B4-BE49-F238E27FC236}">
                  <a16:creationId xmlns:a16="http://schemas.microsoft.com/office/drawing/2014/main" id="{1FE308A2-E2A6-4EA5-AB50-1133C34B8D59}"/>
                </a:ext>
              </a:extLst>
            </p:cNvPr>
            <p:cNvGraphicFramePr>
              <a:graphicFrameLocks noChangeAspect="1"/>
            </p:cNvGraphicFramePr>
            <p:nvPr/>
          </p:nvGraphicFramePr>
          <p:xfrm>
            <a:off x="4896" y="1502"/>
            <a:ext cx="488" cy="208"/>
          </p:xfrm>
          <a:graphic>
            <a:graphicData uri="http://schemas.openxmlformats.org/presentationml/2006/ole">
              <mc:AlternateContent xmlns:mc="http://schemas.openxmlformats.org/markup-compatibility/2006">
                <mc:Choice xmlns:v="urn:schemas-microsoft-com:vml" Requires="v">
                  <p:oleObj name="Equation" r:id="rId18" imgW="774364" imgH="330057" progId="Equation.3">
                    <p:embed/>
                  </p:oleObj>
                </mc:Choice>
                <mc:Fallback>
                  <p:oleObj name="Equation" r:id="rId18" imgW="774364" imgH="330057" progId="Equation.3">
                    <p:embed/>
                    <p:pic>
                      <p:nvPicPr>
                        <p:cNvPr id="0" name="Object 52"/>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4896" y="1502"/>
                          <a:ext cx="4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2279" name="Text Box 55">
            <a:extLst>
              <a:ext uri="{FF2B5EF4-FFF2-40B4-BE49-F238E27FC236}">
                <a16:creationId xmlns:a16="http://schemas.microsoft.com/office/drawing/2014/main" id="{14B07E55-DE0C-4F02-8D81-F015DAC7497D}"/>
              </a:ext>
            </a:extLst>
          </p:cNvPr>
          <p:cNvSpPr txBox="1">
            <a:spLocks noChangeArrowheads="1"/>
          </p:cNvSpPr>
          <p:nvPr/>
        </p:nvSpPr>
        <p:spPr bwMode="auto">
          <a:xfrm>
            <a:off x="1168400" y="56261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真值表反映了最小项、最大项的有关性质。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slide(fromBottom)">
                                      <p:cBhvr>
                                        <p:cTn id="7" dur="500"/>
                                        <p:tgtEl>
                                          <p:spTgt spid="52227"/>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52229"/>
                                        </p:tgtEl>
                                        <p:attrNameLst>
                                          <p:attrName>style.visibility</p:attrName>
                                        </p:attrNameLst>
                                      </p:cBhvr>
                                      <p:to>
                                        <p:strVal val="visible"/>
                                      </p:to>
                                    </p:set>
                                    <p:anim calcmode="lin" valueType="num">
                                      <p:cBhvr additive="base">
                                        <p:cTn id="11" dur="500" fill="hold"/>
                                        <p:tgtEl>
                                          <p:spTgt spid="52229"/>
                                        </p:tgtEl>
                                        <p:attrNameLst>
                                          <p:attrName>ppt_x</p:attrName>
                                        </p:attrNameLst>
                                      </p:cBhvr>
                                      <p:tavLst>
                                        <p:tav tm="0">
                                          <p:val>
                                            <p:strVal val="#ppt_x"/>
                                          </p:val>
                                        </p:tav>
                                        <p:tav tm="100000">
                                          <p:val>
                                            <p:strVal val="#ppt_x"/>
                                          </p:val>
                                        </p:tav>
                                      </p:tavLst>
                                    </p:anim>
                                    <p:anim calcmode="lin" valueType="num">
                                      <p:cBhvr additive="base">
                                        <p:cTn id="12" dur="500" fill="hold"/>
                                        <p:tgtEl>
                                          <p:spTgt spid="5222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chimes.wav"/>
                                        </p:tgtEl>
                                      </p:cMediaNode>
                                    </p:audio>
                                  </p:subTnLst>
                                </p:cTn>
                              </p:par>
                            </p:childTnLst>
                          </p:cTn>
                        </p:par>
                        <p:par>
                          <p:cTn id="13" fill="hold" nodeType="afterGroup">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2279"/>
                                        </p:tgtEl>
                                        <p:attrNameLst>
                                          <p:attrName>style.visibility</p:attrName>
                                        </p:attrNameLst>
                                      </p:cBhvr>
                                      <p:to>
                                        <p:strVal val="visible"/>
                                      </p:to>
                                    </p:set>
                                    <p:anim calcmode="lin" valueType="num">
                                      <p:cBhvr additive="base">
                                        <p:cTn id="16" dur="500" fill="hold"/>
                                        <p:tgtEl>
                                          <p:spTgt spid="52279"/>
                                        </p:tgtEl>
                                        <p:attrNameLst>
                                          <p:attrName>ppt_x</p:attrName>
                                        </p:attrNameLst>
                                      </p:cBhvr>
                                      <p:tavLst>
                                        <p:tav tm="0">
                                          <p:val>
                                            <p:strVal val="#ppt_x"/>
                                          </p:val>
                                        </p:tav>
                                        <p:tav tm="100000">
                                          <p:val>
                                            <p:strVal val="#ppt_x"/>
                                          </p:val>
                                        </p:tav>
                                      </p:tavLst>
                                    </p:anim>
                                    <p:anim calcmode="lin" valueType="num">
                                      <p:cBhvr additive="base">
                                        <p:cTn id="17" dur="500" fill="hold"/>
                                        <p:tgtEl>
                                          <p:spTgt spid="52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autoUpdateAnimBg="0"/>
      <p:bldP spid="52279"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Text Box 4">
            <a:extLst>
              <a:ext uri="{FF2B5EF4-FFF2-40B4-BE49-F238E27FC236}">
                <a16:creationId xmlns:a16="http://schemas.microsoft.com/office/drawing/2014/main" id="{C435CDCA-E099-42B7-B865-3F02FA7A7AD6}"/>
              </a:ext>
            </a:extLst>
          </p:cNvPr>
          <p:cNvSpPr txBox="1">
            <a:spLocks noChangeArrowheads="1"/>
          </p:cNvSpPr>
          <p:nvPr/>
        </p:nvSpPr>
        <p:spPr bwMode="auto">
          <a:xfrm>
            <a:off x="609600" y="863600"/>
            <a:ext cx="530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3</a:t>
            </a:r>
            <a:r>
              <a:rPr kumimoji="1" lang="zh-CN" altLang="en-US" sz="2400" b="1">
                <a:solidFill>
                  <a:schemeClr val="tx2"/>
                </a:solidFill>
                <a:latin typeface="Times New Roman" panose="02020603050405020304" pitchFamily="18" charset="0"/>
              </a:rPr>
              <a:t>．最小项和最大项的关系</a:t>
            </a:r>
            <a:r>
              <a:rPr kumimoji="1" lang="zh-CN" altLang="en-US" sz="2400" b="1">
                <a:latin typeface="Times New Roman" panose="02020603050405020304" pitchFamily="18" charset="0"/>
              </a:rPr>
              <a:t> </a:t>
            </a:r>
          </a:p>
        </p:txBody>
      </p:sp>
      <p:grpSp>
        <p:nvGrpSpPr>
          <p:cNvPr id="53253" name="Group 5">
            <a:extLst>
              <a:ext uri="{FF2B5EF4-FFF2-40B4-BE49-F238E27FC236}">
                <a16:creationId xmlns:a16="http://schemas.microsoft.com/office/drawing/2014/main" id="{010B4893-9559-4422-9A4B-5553F6EC729A}"/>
              </a:ext>
            </a:extLst>
          </p:cNvPr>
          <p:cNvGrpSpPr>
            <a:grpSpLocks/>
          </p:cNvGrpSpPr>
          <p:nvPr/>
        </p:nvGrpSpPr>
        <p:grpSpPr bwMode="auto">
          <a:xfrm>
            <a:off x="446088" y="1524000"/>
            <a:ext cx="8229600" cy="1917700"/>
            <a:chOff x="281" y="960"/>
            <a:chExt cx="5184" cy="1208"/>
          </a:xfrm>
        </p:grpSpPr>
        <p:sp>
          <p:nvSpPr>
            <p:cNvPr id="55304" name="Text Box 6">
              <a:extLst>
                <a:ext uri="{FF2B5EF4-FFF2-40B4-BE49-F238E27FC236}">
                  <a16:creationId xmlns:a16="http://schemas.microsoft.com/office/drawing/2014/main" id="{33301000-4007-44F2-B858-043555F5F392}"/>
                </a:ext>
              </a:extLst>
            </p:cNvPr>
            <p:cNvSpPr txBox="1">
              <a:spLocks noChangeArrowheads="1"/>
            </p:cNvSpPr>
            <p:nvPr/>
          </p:nvSpPr>
          <p:spPr bwMode="auto">
            <a:xfrm>
              <a:off x="281" y="960"/>
              <a:ext cx="5184"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9933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在同一问题中，下标相同的最小项和最大项互为反函数。</a:t>
              </a:r>
              <a:r>
                <a:rPr kumimoji="1" lang="zh-CN" altLang="en-US" sz="2400">
                  <a:latin typeface="Times New Roman" panose="02020603050405020304" pitchFamily="18" charset="0"/>
                </a:rPr>
                <a:t>或者说，相同变量构成的最小项</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i</a:t>
              </a:r>
              <a:r>
                <a:rPr kumimoji="1" lang="zh-CN" altLang="en-US" sz="2400">
                  <a:latin typeface="Times New Roman" panose="02020603050405020304" pitchFamily="18" charset="0"/>
                </a:rPr>
                <a:t>和最大项</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i</a:t>
              </a:r>
              <a:r>
                <a:rPr kumimoji="1" lang="zh-CN" altLang="en-US" sz="2400">
                  <a:latin typeface="Times New Roman" panose="02020603050405020304" pitchFamily="18" charset="0"/>
                </a:rPr>
                <a:t>之间存在互补关系。即 </a:t>
              </a:r>
            </a:p>
            <a:p>
              <a:pPr eaLnBrk="1" hangingPunct="1"/>
              <a:endParaRPr kumimoji="1" lang="zh-CN" altLang="en-US" sz="2400">
                <a:latin typeface="Times New Roman" panose="02020603050405020304" pitchFamily="18" charset="0"/>
              </a:endParaRPr>
            </a:p>
            <a:p>
              <a:pPr eaLnBrk="1" hangingPunct="1"/>
              <a:r>
                <a:rPr kumimoji="1" lang="zh-CN" altLang="en-US" sz="2400">
                  <a:latin typeface="Times New Roman" panose="02020603050405020304" pitchFamily="18" charset="0"/>
                </a:rPr>
                <a:t>　　　　　　　　　　　或者</a:t>
              </a:r>
            </a:p>
          </p:txBody>
        </p:sp>
        <p:graphicFrame>
          <p:nvGraphicFramePr>
            <p:cNvPr id="55305" name="Object 7">
              <a:extLst>
                <a:ext uri="{FF2B5EF4-FFF2-40B4-BE49-F238E27FC236}">
                  <a16:creationId xmlns:a16="http://schemas.microsoft.com/office/drawing/2014/main" id="{5F23A890-3E7E-4F07-9603-3427761F4424}"/>
                </a:ext>
              </a:extLst>
            </p:cNvPr>
            <p:cNvGraphicFramePr>
              <a:graphicFrameLocks noChangeAspect="1"/>
            </p:cNvGraphicFramePr>
            <p:nvPr/>
          </p:nvGraphicFramePr>
          <p:xfrm>
            <a:off x="1746" y="1896"/>
            <a:ext cx="664" cy="264"/>
          </p:xfrm>
          <a:graphic>
            <a:graphicData uri="http://schemas.openxmlformats.org/presentationml/2006/ole">
              <mc:AlternateContent xmlns:mc="http://schemas.openxmlformats.org/markup-compatibility/2006">
                <mc:Choice xmlns:v="urn:schemas-microsoft-com:vml" Requires="v">
                  <p:oleObj name="Equation" r:id="rId2" imgW="1054100" imgH="419100" progId="Equation.3">
                    <p:embed/>
                  </p:oleObj>
                </mc:Choice>
                <mc:Fallback>
                  <p:oleObj name="Equation" r:id="rId2" imgW="1054100" imgH="419100" progId="Equation.3">
                    <p:embed/>
                    <p:pic>
                      <p:nvPicPr>
                        <p:cNvPr id="0" name="Object 7"/>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746" y="1896"/>
                          <a:ext cx="66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6" name="Object 8">
              <a:extLst>
                <a:ext uri="{FF2B5EF4-FFF2-40B4-BE49-F238E27FC236}">
                  <a16:creationId xmlns:a16="http://schemas.microsoft.com/office/drawing/2014/main" id="{A8607686-941D-4135-A1B5-A9DE8379B014}"/>
                </a:ext>
              </a:extLst>
            </p:cNvPr>
            <p:cNvGraphicFramePr>
              <a:graphicFrameLocks noChangeAspect="1"/>
            </p:cNvGraphicFramePr>
            <p:nvPr/>
          </p:nvGraphicFramePr>
          <p:xfrm>
            <a:off x="2926" y="1896"/>
            <a:ext cx="680" cy="264"/>
          </p:xfrm>
          <a:graphic>
            <a:graphicData uri="http://schemas.openxmlformats.org/presentationml/2006/ole">
              <mc:AlternateContent xmlns:mc="http://schemas.openxmlformats.org/markup-compatibility/2006">
                <mc:Choice xmlns:v="urn:schemas-microsoft-com:vml" Requires="v">
                  <p:oleObj name="Equation" r:id="rId4" imgW="1079500" imgH="419100" progId="Equation.3">
                    <p:embed/>
                  </p:oleObj>
                </mc:Choice>
                <mc:Fallback>
                  <p:oleObj name="Equation" r:id="rId4" imgW="1079500" imgH="419100" progId="Equation.3">
                    <p:embed/>
                    <p:pic>
                      <p:nvPicPr>
                        <p:cNvPr id="0" name="Object 8"/>
                        <p:cNvPicPr>
                          <a:picLocks noChangeAspect="1" noChangeArrowheads="1"/>
                        </p:cNvPicPr>
                        <p:nvPr/>
                      </p:nvPicPr>
                      <p:blipFill>
                        <a:blip r:embed="rId5">
                          <a:lum bright="-100000" contrast="-12000"/>
                          <a:extLst>
                            <a:ext uri="{28A0092B-C50C-407E-A947-70E740481C1C}">
                              <a14:useLocalDpi xmlns:a14="http://schemas.microsoft.com/office/drawing/2010/main" val="0"/>
                            </a:ext>
                          </a:extLst>
                        </a:blip>
                        <a:srcRect/>
                        <a:stretch>
                          <a:fillRect/>
                        </a:stretch>
                      </p:blipFill>
                      <p:spPr bwMode="auto">
                        <a:xfrm>
                          <a:off x="2926" y="1896"/>
                          <a:ext cx="68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3257" name="Group 9">
            <a:extLst>
              <a:ext uri="{FF2B5EF4-FFF2-40B4-BE49-F238E27FC236}">
                <a16:creationId xmlns:a16="http://schemas.microsoft.com/office/drawing/2014/main" id="{65FFE243-AF14-4CD5-B918-4D161FF1FDB0}"/>
              </a:ext>
            </a:extLst>
          </p:cNvPr>
          <p:cNvGrpSpPr>
            <a:grpSpLocks/>
          </p:cNvGrpSpPr>
          <p:nvPr/>
        </p:nvGrpSpPr>
        <p:grpSpPr bwMode="auto">
          <a:xfrm>
            <a:off x="381000" y="3733800"/>
            <a:ext cx="8229600" cy="2425700"/>
            <a:chOff x="240" y="2352"/>
            <a:chExt cx="5184" cy="1528"/>
          </a:xfrm>
        </p:grpSpPr>
        <p:sp>
          <p:nvSpPr>
            <p:cNvPr id="55301" name="Text Box 10">
              <a:extLst>
                <a:ext uri="{FF2B5EF4-FFF2-40B4-BE49-F238E27FC236}">
                  <a16:creationId xmlns:a16="http://schemas.microsoft.com/office/drawing/2014/main" id="{1C107CCA-3EB2-4398-B359-92759A3025BA}"/>
                </a:ext>
              </a:extLst>
            </p:cNvPr>
            <p:cNvSpPr txBox="1">
              <a:spLocks noChangeArrowheads="1"/>
            </p:cNvSpPr>
            <p:nvPr/>
          </p:nvSpPr>
          <p:spPr bwMode="auto">
            <a:xfrm>
              <a:off x="240" y="2352"/>
              <a:ext cx="51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例如，由</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变量</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B</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C</a:t>
              </a:r>
              <a:r>
                <a:rPr kumimoji="1" lang="zh-CN" altLang="en-US" sz="2400">
                  <a:latin typeface="Times New Roman" panose="02020603050405020304" pitchFamily="18" charset="0"/>
                </a:rPr>
                <a:t>构成的最小项</a:t>
              </a:r>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3</a:t>
              </a:r>
              <a:r>
                <a:rPr kumimoji="1" lang="zh-CN" altLang="en-US" sz="2400">
                  <a:latin typeface="Times New Roman" panose="02020603050405020304" pitchFamily="18" charset="0"/>
                </a:rPr>
                <a:t>和最大项</a:t>
              </a:r>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3</a:t>
              </a:r>
              <a:r>
                <a:rPr kumimoji="1" lang="zh-CN" altLang="en-US" sz="2400">
                  <a:latin typeface="Times New Roman" panose="02020603050405020304" pitchFamily="18" charset="0"/>
                </a:rPr>
                <a:t>之间有 </a:t>
              </a:r>
            </a:p>
          </p:txBody>
        </p:sp>
        <p:graphicFrame>
          <p:nvGraphicFramePr>
            <p:cNvPr id="55302" name="Object 11">
              <a:extLst>
                <a:ext uri="{FF2B5EF4-FFF2-40B4-BE49-F238E27FC236}">
                  <a16:creationId xmlns:a16="http://schemas.microsoft.com/office/drawing/2014/main" id="{A92AE571-7021-4203-8A59-8E400D5067C9}"/>
                </a:ext>
              </a:extLst>
            </p:cNvPr>
            <p:cNvGraphicFramePr>
              <a:graphicFrameLocks noChangeAspect="1"/>
            </p:cNvGraphicFramePr>
            <p:nvPr/>
          </p:nvGraphicFramePr>
          <p:xfrm>
            <a:off x="1632" y="2976"/>
            <a:ext cx="2272" cy="280"/>
          </p:xfrm>
          <a:graphic>
            <a:graphicData uri="http://schemas.openxmlformats.org/presentationml/2006/ole">
              <mc:AlternateContent xmlns:mc="http://schemas.openxmlformats.org/markup-compatibility/2006">
                <mc:Choice xmlns:v="urn:schemas-microsoft-com:vml" Requires="v">
                  <p:oleObj name="Equation" r:id="rId6" imgW="3606800" imgH="444500" progId="Equation.3">
                    <p:embed/>
                  </p:oleObj>
                </mc:Choice>
                <mc:Fallback>
                  <p:oleObj name="Equation" r:id="rId6" imgW="3606800" imgH="444500" progId="Equation.3">
                    <p:embed/>
                    <p:pic>
                      <p:nvPicPr>
                        <p:cNvPr id="0" name="Object 11"/>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632" y="2976"/>
                          <a:ext cx="227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3" name="Object 12">
              <a:extLst>
                <a:ext uri="{FF2B5EF4-FFF2-40B4-BE49-F238E27FC236}">
                  <a16:creationId xmlns:a16="http://schemas.microsoft.com/office/drawing/2014/main" id="{F42095A9-0C25-45E4-8B77-1480371C5C59}"/>
                </a:ext>
              </a:extLst>
            </p:cNvPr>
            <p:cNvGraphicFramePr>
              <a:graphicFrameLocks noChangeAspect="1"/>
            </p:cNvGraphicFramePr>
            <p:nvPr/>
          </p:nvGraphicFramePr>
          <p:xfrm>
            <a:off x="1632" y="3600"/>
            <a:ext cx="2272" cy="280"/>
          </p:xfrm>
          <a:graphic>
            <a:graphicData uri="http://schemas.openxmlformats.org/presentationml/2006/ole">
              <mc:AlternateContent xmlns:mc="http://schemas.openxmlformats.org/markup-compatibility/2006">
                <mc:Choice xmlns:v="urn:schemas-microsoft-com:vml" Requires="v">
                  <p:oleObj name="Equation" r:id="rId8" imgW="3606800" imgH="444500" progId="Equation.3">
                    <p:embed/>
                  </p:oleObj>
                </mc:Choice>
                <mc:Fallback>
                  <p:oleObj name="Equation" r:id="rId8" imgW="3606800" imgH="444500" progId="Equation.3">
                    <p:embed/>
                    <p:pic>
                      <p:nvPicPr>
                        <p:cNvPr id="0" name="Object 12"/>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632" y="3600"/>
                          <a:ext cx="227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blinds(horizontal)">
                                      <p:cBhvr>
                                        <p:cTn id="7" dur="500"/>
                                        <p:tgtEl>
                                          <p:spTgt spid="53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3257"/>
                                        </p:tgtEl>
                                        <p:attrNameLst>
                                          <p:attrName>style.visibility</p:attrName>
                                        </p:attrNameLst>
                                      </p:cBhvr>
                                      <p:to>
                                        <p:strVal val="visible"/>
                                      </p:to>
                                    </p:set>
                                    <p:anim calcmode="lin" valueType="num">
                                      <p:cBhvr additive="base">
                                        <p:cTn id="12" dur="500" fill="hold"/>
                                        <p:tgtEl>
                                          <p:spTgt spid="53257"/>
                                        </p:tgtEl>
                                        <p:attrNameLst>
                                          <p:attrName>ppt_x</p:attrName>
                                        </p:attrNameLst>
                                      </p:cBhvr>
                                      <p:tavLst>
                                        <p:tav tm="0">
                                          <p:val>
                                            <p:strVal val="#ppt_x"/>
                                          </p:val>
                                        </p:tav>
                                        <p:tav tm="100000">
                                          <p:val>
                                            <p:strVal val="#ppt_x"/>
                                          </p:val>
                                        </p:tav>
                                      </p:tavLst>
                                    </p:anim>
                                    <p:anim calcmode="lin" valueType="num">
                                      <p:cBhvr additive="base">
                                        <p:cTn id="13" dur="500" fill="hold"/>
                                        <p:tgtEl>
                                          <p:spTgt spid="532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52B9BD30-24CD-4122-9A36-4E28F842955F}"/>
              </a:ext>
            </a:extLst>
          </p:cNvPr>
          <p:cNvSpPr>
            <a:spLocks noGrp="1"/>
          </p:cNvSpPr>
          <p:nvPr>
            <p:ph type="title"/>
          </p:nvPr>
        </p:nvSpPr>
        <p:spPr bwMode="auto">
          <a:xfrm>
            <a:off x="1042988" y="485775"/>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课间休息</a:t>
            </a:r>
          </a:p>
        </p:txBody>
      </p:sp>
      <p:sp>
        <p:nvSpPr>
          <p:cNvPr id="56323" name="灯片编号占位符 3">
            <a:extLst>
              <a:ext uri="{FF2B5EF4-FFF2-40B4-BE49-F238E27FC236}">
                <a16:creationId xmlns:a16="http://schemas.microsoft.com/office/drawing/2014/main" id="{94954290-36D6-4453-8864-26E3D296E84A}"/>
              </a:ext>
            </a:extLst>
          </p:cNvPr>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24018A-1EDD-4C7D-9BE1-2F40A850F73F}" type="slidenum">
              <a:rPr lang="en-US" altLang="zh-CN"/>
              <a:pPr/>
              <a:t>53</a:t>
            </a:fld>
            <a:endParaRPr lang="en-US" altLang="zh-CN"/>
          </a:p>
        </p:txBody>
      </p:sp>
      <p:pic>
        <p:nvPicPr>
          <p:cNvPr id="56324" name="图片 4">
            <a:extLst>
              <a:ext uri="{FF2B5EF4-FFF2-40B4-BE49-F238E27FC236}">
                <a16:creationId xmlns:a16="http://schemas.microsoft.com/office/drawing/2014/main" id="{DAB117F2-3B1E-4B5C-BD68-1460B984E1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341438"/>
            <a:ext cx="7848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Text Box 3">
            <a:extLst>
              <a:ext uri="{FF2B5EF4-FFF2-40B4-BE49-F238E27FC236}">
                <a16:creationId xmlns:a16="http://schemas.microsoft.com/office/drawing/2014/main" id="{224DDA6A-9441-43E3-90A5-73418083A063}"/>
              </a:ext>
            </a:extLst>
          </p:cNvPr>
          <p:cNvSpPr txBox="1">
            <a:spLocks noChangeArrowheads="1"/>
          </p:cNvSpPr>
          <p:nvPr/>
        </p:nvSpPr>
        <p:spPr bwMode="auto">
          <a:xfrm>
            <a:off x="571500" y="825500"/>
            <a:ext cx="530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宋体" panose="02010600030101010101" pitchFamily="2" charset="-122"/>
                <a:cs typeface="Times New Roman" panose="02020603050405020304" pitchFamily="18" charset="0"/>
              </a:rPr>
              <a:t>二、逻辑函数表达式的标准形式</a:t>
            </a:r>
            <a:r>
              <a:rPr kumimoji="1" lang="zh-CN" altLang="en-US" sz="2400" b="1">
                <a:latin typeface="Times New Roman" panose="02020603050405020304" pitchFamily="18" charset="0"/>
              </a:rPr>
              <a:t>       </a:t>
            </a:r>
          </a:p>
        </p:txBody>
      </p:sp>
      <p:sp>
        <p:nvSpPr>
          <p:cNvPr id="54276" name="Text Box 4">
            <a:extLst>
              <a:ext uri="{FF2B5EF4-FFF2-40B4-BE49-F238E27FC236}">
                <a16:creationId xmlns:a16="http://schemas.microsoft.com/office/drawing/2014/main" id="{4CC1B999-FAC7-4A55-99E9-ECB2B691B6A6}"/>
              </a:ext>
            </a:extLst>
          </p:cNvPr>
          <p:cNvSpPr txBox="1">
            <a:spLocks noChangeArrowheads="1"/>
          </p:cNvSpPr>
          <p:nvPr/>
        </p:nvSpPr>
        <p:spPr bwMode="auto">
          <a:xfrm>
            <a:off x="546100" y="1285875"/>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逻辑函数表达式的标准形式有</a:t>
            </a:r>
            <a:r>
              <a:rPr kumimoji="1" lang="zh-CN" altLang="en-US" sz="2400" b="1">
                <a:solidFill>
                  <a:srgbClr val="993300"/>
                </a:solidFill>
                <a:latin typeface="Times New Roman" panose="02020603050405020304" pitchFamily="18" charset="0"/>
              </a:rPr>
              <a:t>标准“与</a:t>
            </a:r>
            <a:r>
              <a:rPr kumimoji="1" lang="en-US" altLang="zh-CN" sz="2400" b="1">
                <a:solidFill>
                  <a:srgbClr val="993300"/>
                </a:solidFill>
                <a:latin typeface="Times New Roman" panose="02020603050405020304" pitchFamily="18" charset="0"/>
              </a:rPr>
              <a:t>-</a:t>
            </a:r>
            <a:r>
              <a:rPr kumimoji="1" lang="zh-CN" altLang="en-US" sz="2400" b="1">
                <a:solidFill>
                  <a:srgbClr val="993300"/>
                </a:solidFill>
                <a:latin typeface="Times New Roman" panose="02020603050405020304" pitchFamily="18" charset="0"/>
              </a:rPr>
              <a:t>或”表达式</a:t>
            </a:r>
            <a:r>
              <a:rPr kumimoji="1" lang="zh-CN" altLang="en-US" sz="2400" b="1">
                <a:latin typeface="Times New Roman" panose="02020603050405020304" pitchFamily="18" charset="0"/>
              </a:rPr>
              <a:t>和</a:t>
            </a:r>
            <a:r>
              <a:rPr kumimoji="1" lang="zh-CN" altLang="en-US" sz="2400" b="1">
                <a:solidFill>
                  <a:srgbClr val="993300"/>
                </a:solidFill>
                <a:latin typeface="Times New Roman" panose="02020603050405020304" pitchFamily="18" charset="0"/>
              </a:rPr>
              <a:t>标准“或</a:t>
            </a:r>
            <a:r>
              <a:rPr kumimoji="1" lang="en-US" altLang="zh-CN" sz="2400" b="1">
                <a:solidFill>
                  <a:srgbClr val="993300"/>
                </a:solidFill>
                <a:latin typeface="Times New Roman" panose="02020603050405020304" pitchFamily="18" charset="0"/>
              </a:rPr>
              <a:t>-</a:t>
            </a:r>
            <a:r>
              <a:rPr kumimoji="1" lang="zh-CN" altLang="en-US" sz="2400" b="1">
                <a:solidFill>
                  <a:srgbClr val="993300"/>
                </a:solidFill>
                <a:latin typeface="Times New Roman" panose="02020603050405020304" pitchFamily="18" charset="0"/>
              </a:rPr>
              <a:t>与”表达式</a:t>
            </a:r>
            <a:r>
              <a:rPr kumimoji="1" lang="zh-CN" altLang="en-US" sz="2400" b="1">
                <a:latin typeface="Times New Roman" panose="02020603050405020304" pitchFamily="18" charset="0"/>
              </a:rPr>
              <a:t>两种类型</a:t>
            </a:r>
            <a:r>
              <a:rPr kumimoji="1" lang="zh-CN" altLang="en-US" sz="2400">
                <a:latin typeface="Times New Roman" panose="02020603050405020304" pitchFamily="18" charset="0"/>
              </a:rPr>
              <a:t>。 </a:t>
            </a:r>
          </a:p>
        </p:txBody>
      </p:sp>
      <p:sp>
        <p:nvSpPr>
          <p:cNvPr id="54277" name="Text Box 5">
            <a:extLst>
              <a:ext uri="{FF2B5EF4-FFF2-40B4-BE49-F238E27FC236}">
                <a16:creationId xmlns:a16="http://schemas.microsoft.com/office/drawing/2014/main" id="{8B06A5E1-5115-4AF6-A368-CA9FFF97EEDA}"/>
              </a:ext>
            </a:extLst>
          </p:cNvPr>
          <p:cNvSpPr txBox="1">
            <a:spLocks noChangeArrowheads="1"/>
          </p:cNvSpPr>
          <p:nvPr/>
        </p:nvSpPr>
        <p:spPr bwMode="auto">
          <a:xfrm>
            <a:off x="787400" y="213360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993300"/>
                </a:solidFill>
                <a:latin typeface="Times New Roman" panose="02020603050405020304" pitchFamily="18" charset="0"/>
              </a:rPr>
              <a:t>1</a:t>
            </a:r>
            <a:r>
              <a:rPr kumimoji="1" lang="zh-CN" altLang="en-US" sz="2400" b="1">
                <a:solidFill>
                  <a:srgbClr val="993300"/>
                </a:solidFill>
                <a:latin typeface="Times New Roman" panose="02020603050405020304" pitchFamily="18" charset="0"/>
              </a:rPr>
              <a:t>．标准“与 </a:t>
            </a:r>
            <a:r>
              <a:rPr kumimoji="1" lang="en-US" altLang="zh-CN" sz="2400" b="1">
                <a:solidFill>
                  <a:srgbClr val="993300"/>
                </a:solidFill>
                <a:latin typeface="Times New Roman" panose="02020603050405020304" pitchFamily="18" charset="0"/>
              </a:rPr>
              <a:t>- </a:t>
            </a:r>
            <a:r>
              <a:rPr kumimoji="1" lang="zh-CN" altLang="en-US" sz="2400" b="1">
                <a:solidFill>
                  <a:srgbClr val="993300"/>
                </a:solidFill>
                <a:latin typeface="Times New Roman" panose="02020603050405020304" pitchFamily="18" charset="0"/>
              </a:rPr>
              <a:t>或”表达式</a:t>
            </a:r>
            <a:r>
              <a:rPr kumimoji="1" lang="zh-CN" altLang="en-US" sz="2400">
                <a:solidFill>
                  <a:schemeClr val="accent1"/>
                </a:solidFill>
                <a:latin typeface="Times New Roman" panose="02020603050405020304" pitchFamily="18" charset="0"/>
              </a:rPr>
              <a:t> </a:t>
            </a:r>
          </a:p>
        </p:txBody>
      </p:sp>
      <p:sp>
        <p:nvSpPr>
          <p:cNvPr id="54278" name="Text Box 6">
            <a:extLst>
              <a:ext uri="{FF2B5EF4-FFF2-40B4-BE49-F238E27FC236}">
                <a16:creationId xmlns:a16="http://schemas.microsoft.com/office/drawing/2014/main" id="{6E20151F-7689-405A-8485-1EF2FA59D803}"/>
              </a:ext>
            </a:extLst>
          </p:cNvPr>
          <p:cNvSpPr txBox="1">
            <a:spLocks noChangeArrowheads="1"/>
          </p:cNvSpPr>
          <p:nvPr/>
        </p:nvSpPr>
        <p:spPr bwMode="auto">
          <a:xfrm>
            <a:off x="457200" y="2563813"/>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由若干最小项相“或”构成的逻辑表达式称为标准“与</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或”表达式，也叫做最小项表达式。 </a:t>
            </a:r>
          </a:p>
        </p:txBody>
      </p:sp>
      <p:grpSp>
        <p:nvGrpSpPr>
          <p:cNvPr id="54279" name="Group 7">
            <a:extLst>
              <a:ext uri="{FF2B5EF4-FFF2-40B4-BE49-F238E27FC236}">
                <a16:creationId xmlns:a16="http://schemas.microsoft.com/office/drawing/2014/main" id="{9C18ED6A-1CCD-4165-9B71-BB3C16EC41EA}"/>
              </a:ext>
            </a:extLst>
          </p:cNvPr>
          <p:cNvGrpSpPr>
            <a:grpSpLocks/>
          </p:cNvGrpSpPr>
          <p:nvPr/>
        </p:nvGrpSpPr>
        <p:grpSpPr bwMode="auto">
          <a:xfrm>
            <a:off x="762000" y="4800600"/>
            <a:ext cx="8077200" cy="1552575"/>
            <a:chOff x="480" y="3024"/>
            <a:chExt cx="5088" cy="978"/>
          </a:xfrm>
        </p:grpSpPr>
        <p:sp>
          <p:nvSpPr>
            <p:cNvPr id="57354" name="Text Box 8">
              <a:extLst>
                <a:ext uri="{FF2B5EF4-FFF2-40B4-BE49-F238E27FC236}">
                  <a16:creationId xmlns:a16="http://schemas.microsoft.com/office/drawing/2014/main" id="{EA099C8B-0B34-4976-B073-44DDBBDA7A1D}"/>
                </a:ext>
              </a:extLst>
            </p:cNvPr>
            <p:cNvSpPr txBox="1">
              <a:spLocks noChangeArrowheads="1"/>
            </p:cNvSpPr>
            <p:nvPr/>
          </p:nvSpPr>
          <p:spPr bwMode="auto">
            <a:xfrm>
              <a:off x="480" y="3024"/>
              <a:ext cx="508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该函数表达式又可简写为</a:t>
              </a:r>
            </a:p>
            <a:p>
              <a:pPr algn="just" eaLnBrk="1" hangingPunct="1">
                <a:spcBef>
                  <a:spcPct val="50000"/>
                </a:spcBef>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F(A</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B</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C) = m</a:t>
              </a:r>
              <a:r>
                <a:rPr kumimoji="1" lang="en-US" altLang="zh-CN" sz="2400" baseline="-30000">
                  <a:latin typeface="Times New Roman" panose="02020603050405020304" pitchFamily="18" charset="0"/>
                </a:rPr>
                <a:t>1 </a:t>
              </a:r>
              <a:r>
                <a:rPr kumimoji="1" lang="en-US" altLang="zh-CN" sz="2400">
                  <a:latin typeface="Times New Roman" panose="02020603050405020304" pitchFamily="18" charset="0"/>
                </a:rPr>
                <a:t>+ m</a:t>
              </a:r>
              <a:r>
                <a:rPr kumimoji="1" lang="en-US" altLang="zh-CN" sz="2400" baseline="-30000">
                  <a:latin typeface="Times New Roman" panose="02020603050405020304" pitchFamily="18" charset="0"/>
                </a:rPr>
                <a:t>2 </a:t>
              </a:r>
              <a:r>
                <a:rPr kumimoji="1" lang="en-US" altLang="zh-CN" sz="2400">
                  <a:latin typeface="Times New Roman" panose="02020603050405020304" pitchFamily="18" charset="0"/>
                </a:rPr>
                <a:t>+ m</a:t>
              </a:r>
              <a:r>
                <a:rPr kumimoji="1" lang="en-US" altLang="zh-CN" sz="2400" baseline="-30000">
                  <a:latin typeface="Times New Roman" panose="02020603050405020304" pitchFamily="18" charset="0"/>
                </a:rPr>
                <a:t>4 </a:t>
              </a:r>
              <a:r>
                <a:rPr kumimoji="1" lang="en-US" altLang="zh-CN" sz="2400">
                  <a:latin typeface="Times New Roman" panose="02020603050405020304" pitchFamily="18" charset="0"/>
                </a:rPr>
                <a:t>+ m</a:t>
              </a:r>
              <a:r>
                <a:rPr kumimoji="1" lang="en-US" altLang="zh-CN" sz="2400" baseline="-30000">
                  <a:latin typeface="Times New Roman" panose="02020603050405020304" pitchFamily="18" charset="0"/>
                </a:rPr>
                <a:t>7</a:t>
              </a:r>
            </a:p>
            <a:p>
              <a:pPr algn="just" eaLnBrk="1" hangingPunct="1">
                <a:spcBef>
                  <a:spcPct val="50000"/>
                </a:spcBef>
              </a:pPr>
              <a:r>
                <a:rPr kumimoji="1" lang="zh-CN" altLang="en-US" sz="2400" baseline="-30000">
                  <a:latin typeface="Times New Roman" panose="02020603050405020304" pitchFamily="18" charset="0"/>
                </a:rPr>
                <a:t>　　　　　　　　　　　　　 </a:t>
              </a:r>
              <a:r>
                <a:rPr kumimoji="1" lang="en-US" altLang="zh-CN" sz="2400">
                  <a:latin typeface="Times New Roman" panose="02020603050405020304" pitchFamily="18" charset="0"/>
                </a:rPr>
                <a:t>= </a:t>
              </a:r>
            </a:p>
          </p:txBody>
        </p:sp>
        <p:graphicFrame>
          <p:nvGraphicFramePr>
            <p:cNvPr id="57355" name="Object 9">
              <a:extLst>
                <a:ext uri="{FF2B5EF4-FFF2-40B4-BE49-F238E27FC236}">
                  <a16:creationId xmlns:a16="http://schemas.microsoft.com/office/drawing/2014/main" id="{CA88DB07-C247-4783-8FEF-AB4D09403772}"/>
                </a:ext>
              </a:extLst>
            </p:cNvPr>
            <p:cNvGraphicFramePr>
              <a:graphicFrameLocks noChangeAspect="1"/>
            </p:cNvGraphicFramePr>
            <p:nvPr/>
          </p:nvGraphicFramePr>
          <p:xfrm>
            <a:off x="2352" y="3746"/>
            <a:ext cx="1021" cy="210"/>
          </p:xfrm>
          <a:graphic>
            <a:graphicData uri="http://schemas.openxmlformats.org/presentationml/2006/ole">
              <mc:AlternateContent xmlns:mc="http://schemas.openxmlformats.org/markup-compatibility/2006">
                <mc:Choice xmlns:v="urn:schemas-microsoft-com:vml" Requires="v">
                  <p:oleObj name="Equation" r:id="rId3" imgW="1600200" imgH="381000" progId="Equation.3">
                    <p:embed/>
                  </p:oleObj>
                </mc:Choice>
                <mc:Fallback>
                  <p:oleObj name="Equation" r:id="rId3" imgW="1600200" imgH="381000" progId="Equation.3">
                    <p:embed/>
                    <p:pic>
                      <p:nvPicPr>
                        <p:cNvPr id="0" name="Object 9"/>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2352" y="3746"/>
                          <a:ext cx="102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4283" name="Group 11">
            <a:extLst>
              <a:ext uri="{FF2B5EF4-FFF2-40B4-BE49-F238E27FC236}">
                <a16:creationId xmlns:a16="http://schemas.microsoft.com/office/drawing/2014/main" id="{5E4AAFB0-7731-4EA6-B942-05965EC14D34}"/>
              </a:ext>
            </a:extLst>
          </p:cNvPr>
          <p:cNvGrpSpPr>
            <a:grpSpLocks/>
          </p:cNvGrpSpPr>
          <p:nvPr/>
        </p:nvGrpSpPr>
        <p:grpSpPr bwMode="auto">
          <a:xfrm>
            <a:off x="457200" y="3354388"/>
            <a:ext cx="8077200" cy="1370012"/>
            <a:chOff x="288" y="2113"/>
            <a:chExt cx="5088" cy="863"/>
          </a:xfrm>
        </p:grpSpPr>
        <p:sp>
          <p:nvSpPr>
            <p:cNvPr id="57352" name="Text Box 12">
              <a:extLst>
                <a:ext uri="{FF2B5EF4-FFF2-40B4-BE49-F238E27FC236}">
                  <a16:creationId xmlns:a16="http://schemas.microsoft.com/office/drawing/2014/main" id="{4C284EDC-2DA2-4203-B16E-8F250E008975}"/>
                </a:ext>
              </a:extLst>
            </p:cNvPr>
            <p:cNvSpPr txBox="1">
              <a:spLocks noChangeArrowheads="1"/>
            </p:cNvSpPr>
            <p:nvPr/>
          </p:nvSpPr>
          <p:spPr bwMode="auto">
            <a:xfrm>
              <a:off x="288" y="2113"/>
              <a:ext cx="508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例如，如下所示为一个</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变量函数的标准“与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 </a:t>
              </a:r>
            </a:p>
            <a:p>
              <a:pPr algn="just" eaLnBrk="1" hangingPunct="1">
                <a:spcBef>
                  <a:spcPct val="50000"/>
                </a:spcBef>
              </a:pPr>
              <a:endParaRPr kumimoji="1" lang="en-US" altLang="zh-CN" sz="2400">
                <a:latin typeface="Times New Roman" panose="02020603050405020304" pitchFamily="18" charset="0"/>
              </a:endParaRPr>
            </a:p>
          </p:txBody>
        </p:sp>
        <p:graphicFrame>
          <p:nvGraphicFramePr>
            <p:cNvPr id="57353" name="Object 13">
              <a:extLst>
                <a:ext uri="{FF2B5EF4-FFF2-40B4-BE49-F238E27FC236}">
                  <a16:creationId xmlns:a16="http://schemas.microsoft.com/office/drawing/2014/main" id="{A7A23706-8120-4A3D-A737-B59D4F28CE56}"/>
                </a:ext>
              </a:extLst>
            </p:cNvPr>
            <p:cNvGraphicFramePr>
              <a:graphicFrameLocks noChangeAspect="1"/>
            </p:cNvGraphicFramePr>
            <p:nvPr/>
          </p:nvGraphicFramePr>
          <p:xfrm>
            <a:off x="1200" y="2576"/>
            <a:ext cx="3376" cy="256"/>
          </p:xfrm>
          <a:graphic>
            <a:graphicData uri="http://schemas.openxmlformats.org/presentationml/2006/ole">
              <mc:AlternateContent xmlns:mc="http://schemas.openxmlformats.org/markup-compatibility/2006">
                <mc:Choice xmlns:v="urn:schemas-microsoft-com:vml" Requires="v">
                  <p:oleObj name="Equation" r:id="rId5" imgW="5359400" imgH="406400" progId="Equation.3">
                    <p:embed/>
                  </p:oleObj>
                </mc:Choice>
                <mc:Fallback>
                  <p:oleObj name="Equation" r:id="rId5" imgW="5359400" imgH="406400" progId="Equation.3">
                    <p:embed/>
                    <p:pic>
                      <p:nvPicPr>
                        <p:cNvPr id="0" name="Object 13"/>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200" y="2576"/>
                          <a:ext cx="33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4276"/>
                                        </p:tgtEl>
                                        <p:attrNameLst>
                                          <p:attrName>style.visibility</p:attrName>
                                        </p:attrNameLst>
                                      </p:cBhvr>
                                      <p:to>
                                        <p:strVal val="visible"/>
                                      </p:to>
                                    </p:set>
                                    <p:animEffect transition="in" filter="slide(fromBottom)">
                                      <p:cBhvr>
                                        <p:cTn id="11" dur="500"/>
                                        <p:tgtEl>
                                          <p:spTgt spid="5427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54277"/>
                                        </p:tgtEl>
                                        <p:attrNameLst>
                                          <p:attrName>style.visibility</p:attrName>
                                        </p:attrNameLst>
                                      </p:cBhvr>
                                      <p:to>
                                        <p:strVal val="visible"/>
                                      </p:to>
                                    </p:set>
                                    <p:animEffect transition="in" filter="slide(fromBottom)">
                                      <p:cBhvr>
                                        <p:cTn id="16" dur="500"/>
                                        <p:tgtEl>
                                          <p:spTgt spid="5427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54278"/>
                                        </p:tgtEl>
                                        <p:attrNameLst>
                                          <p:attrName>style.visibility</p:attrName>
                                        </p:attrNameLst>
                                      </p:cBhvr>
                                      <p:to>
                                        <p:strVal val="visible"/>
                                      </p:to>
                                    </p:set>
                                    <p:animEffect transition="in" filter="slide(fromBottom)">
                                      <p:cBhvr>
                                        <p:cTn id="21" dur="500"/>
                                        <p:tgtEl>
                                          <p:spTgt spid="5427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54283"/>
                                        </p:tgtEl>
                                        <p:attrNameLst>
                                          <p:attrName>style.visibility</p:attrName>
                                        </p:attrNameLst>
                                      </p:cBhvr>
                                      <p:to>
                                        <p:strVal val="visible"/>
                                      </p:to>
                                    </p:set>
                                    <p:anim calcmode="lin" valueType="num">
                                      <p:cBhvr additive="base">
                                        <p:cTn id="26" dur="500" fill="hold"/>
                                        <p:tgtEl>
                                          <p:spTgt spid="54283"/>
                                        </p:tgtEl>
                                        <p:attrNameLst>
                                          <p:attrName>ppt_x</p:attrName>
                                        </p:attrNameLst>
                                      </p:cBhvr>
                                      <p:tavLst>
                                        <p:tav tm="0">
                                          <p:val>
                                            <p:strVal val="#ppt_x"/>
                                          </p:val>
                                        </p:tav>
                                        <p:tav tm="100000">
                                          <p:val>
                                            <p:strVal val="#ppt_x"/>
                                          </p:val>
                                        </p:tav>
                                      </p:tavLst>
                                    </p:anim>
                                    <p:anim calcmode="lin" valueType="num">
                                      <p:cBhvr additive="base">
                                        <p:cTn id="27" dur="500" fill="hold"/>
                                        <p:tgtEl>
                                          <p:spTgt spid="54283"/>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54279"/>
                                        </p:tgtEl>
                                        <p:attrNameLst>
                                          <p:attrName>style.visibility</p:attrName>
                                        </p:attrNameLst>
                                      </p:cBhvr>
                                      <p:to>
                                        <p:strVal val="visible"/>
                                      </p:to>
                                    </p:set>
                                    <p:anim calcmode="lin" valueType="num">
                                      <p:cBhvr additive="base">
                                        <p:cTn id="32" dur="500" fill="hold"/>
                                        <p:tgtEl>
                                          <p:spTgt spid="54279"/>
                                        </p:tgtEl>
                                        <p:attrNameLst>
                                          <p:attrName>ppt_x</p:attrName>
                                        </p:attrNameLst>
                                      </p:cBhvr>
                                      <p:tavLst>
                                        <p:tav tm="0">
                                          <p:val>
                                            <p:strVal val="#ppt_x"/>
                                          </p:val>
                                        </p:tav>
                                        <p:tav tm="100000">
                                          <p:val>
                                            <p:strVal val="#ppt_x"/>
                                          </p:val>
                                        </p:tav>
                                      </p:tavLst>
                                    </p:anim>
                                    <p:anim calcmode="lin" valueType="num">
                                      <p:cBhvr additive="base">
                                        <p:cTn id="33" dur="500" fill="hold"/>
                                        <p:tgtEl>
                                          <p:spTgt spid="54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autoUpdateAnimBg="0"/>
      <p:bldP spid="54276" grpId="0" autoUpdateAnimBg="0"/>
      <p:bldP spid="54277" grpId="0" autoUpdateAnimBg="0"/>
      <p:bldP spid="5427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Text Box 3">
            <a:extLst>
              <a:ext uri="{FF2B5EF4-FFF2-40B4-BE49-F238E27FC236}">
                <a16:creationId xmlns:a16="http://schemas.microsoft.com/office/drawing/2014/main" id="{0717C182-4B89-430C-AFD5-8FAA0D097432}"/>
              </a:ext>
            </a:extLst>
          </p:cNvPr>
          <p:cNvSpPr txBox="1">
            <a:spLocks noChangeArrowheads="1"/>
          </p:cNvSpPr>
          <p:nvPr/>
        </p:nvSpPr>
        <p:spPr bwMode="auto">
          <a:xfrm>
            <a:off x="608013" y="909638"/>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993300"/>
                </a:solidFill>
                <a:latin typeface="Times New Roman" panose="02020603050405020304" pitchFamily="18" charset="0"/>
              </a:rPr>
              <a:t>2</a:t>
            </a:r>
            <a:r>
              <a:rPr kumimoji="1" lang="zh-CN" altLang="en-US" sz="2400" b="1">
                <a:solidFill>
                  <a:srgbClr val="993300"/>
                </a:solidFill>
                <a:latin typeface="Times New Roman" panose="02020603050405020304" pitchFamily="18" charset="0"/>
              </a:rPr>
              <a:t>．标准“或</a:t>
            </a:r>
            <a:r>
              <a:rPr kumimoji="1" lang="en-US" altLang="zh-CN" sz="2400" b="1">
                <a:solidFill>
                  <a:srgbClr val="993300"/>
                </a:solidFill>
                <a:latin typeface="Times New Roman" panose="02020603050405020304" pitchFamily="18" charset="0"/>
              </a:rPr>
              <a:t>-</a:t>
            </a:r>
            <a:r>
              <a:rPr kumimoji="1" lang="zh-CN" altLang="en-US" sz="2400" b="1">
                <a:solidFill>
                  <a:srgbClr val="993300"/>
                </a:solidFill>
                <a:latin typeface="Times New Roman" panose="02020603050405020304" pitchFamily="18" charset="0"/>
              </a:rPr>
              <a:t>与”表达式</a:t>
            </a:r>
            <a:r>
              <a:rPr kumimoji="1" lang="zh-CN" altLang="en-US" sz="2400">
                <a:solidFill>
                  <a:schemeClr val="accent1"/>
                </a:solidFill>
                <a:latin typeface="Times New Roman" panose="02020603050405020304" pitchFamily="18" charset="0"/>
              </a:rPr>
              <a:t> </a:t>
            </a:r>
          </a:p>
        </p:txBody>
      </p:sp>
      <p:sp>
        <p:nvSpPr>
          <p:cNvPr id="55300" name="Text Box 4">
            <a:extLst>
              <a:ext uri="{FF2B5EF4-FFF2-40B4-BE49-F238E27FC236}">
                <a16:creationId xmlns:a16="http://schemas.microsoft.com/office/drawing/2014/main" id="{F5BC6BFA-73FA-414F-959A-CD30E8E3FC24}"/>
              </a:ext>
            </a:extLst>
          </p:cNvPr>
          <p:cNvSpPr txBox="1">
            <a:spLocks noChangeArrowheads="1"/>
          </p:cNvSpPr>
          <p:nvPr/>
        </p:nvSpPr>
        <p:spPr bwMode="auto">
          <a:xfrm>
            <a:off x="381000" y="16002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00CC"/>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由若干最大项相“与”构成的逻辑表达式称为标准“或</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与”表达式，也叫做最大项表达式 。</a:t>
            </a:r>
          </a:p>
        </p:txBody>
      </p:sp>
      <p:grpSp>
        <p:nvGrpSpPr>
          <p:cNvPr id="55301" name="Group 5">
            <a:extLst>
              <a:ext uri="{FF2B5EF4-FFF2-40B4-BE49-F238E27FC236}">
                <a16:creationId xmlns:a16="http://schemas.microsoft.com/office/drawing/2014/main" id="{34748C5F-AD1A-47A5-B9D3-31AC9431BA61}"/>
              </a:ext>
            </a:extLst>
          </p:cNvPr>
          <p:cNvGrpSpPr>
            <a:grpSpLocks/>
          </p:cNvGrpSpPr>
          <p:nvPr/>
        </p:nvGrpSpPr>
        <p:grpSpPr bwMode="auto">
          <a:xfrm>
            <a:off x="457200" y="4953000"/>
            <a:ext cx="8164513" cy="1011238"/>
            <a:chOff x="288" y="3120"/>
            <a:chExt cx="5143" cy="637"/>
          </a:xfrm>
        </p:grpSpPr>
        <p:sp>
          <p:nvSpPr>
            <p:cNvPr id="58379" name="Text Box 6">
              <a:extLst>
                <a:ext uri="{FF2B5EF4-FFF2-40B4-BE49-F238E27FC236}">
                  <a16:creationId xmlns:a16="http://schemas.microsoft.com/office/drawing/2014/main" id="{9755C0F6-C096-4AD0-B524-DD619EB73D27}"/>
                </a:ext>
              </a:extLst>
            </p:cNvPr>
            <p:cNvSpPr txBox="1">
              <a:spLocks noChangeArrowheads="1"/>
            </p:cNvSpPr>
            <p:nvPr/>
          </p:nvSpPr>
          <p:spPr bwMode="auto">
            <a:xfrm>
              <a:off x="288" y="3120"/>
              <a:ext cx="51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63575" algn="l"/>
                </a:tabLst>
                <a:defRPr>
                  <a:solidFill>
                    <a:schemeClr val="tx1"/>
                  </a:solidFill>
                  <a:latin typeface="Arial" panose="020B0604020202020204" pitchFamily="34" charset="0"/>
                  <a:ea typeface="宋体" panose="02010600030101010101" pitchFamily="2" charset="-122"/>
                </a:defRPr>
              </a:lvl1pPr>
              <a:lvl2pPr marL="742950" indent="-285750">
                <a:tabLst>
                  <a:tab pos="663575" algn="l"/>
                </a:tabLst>
                <a:defRPr>
                  <a:solidFill>
                    <a:schemeClr val="tx1"/>
                  </a:solidFill>
                  <a:latin typeface="Arial" panose="020B0604020202020204" pitchFamily="34" charset="0"/>
                  <a:ea typeface="宋体" panose="02010600030101010101" pitchFamily="2" charset="-122"/>
                </a:defRPr>
              </a:lvl2pPr>
              <a:lvl3pPr marL="1143000" indent="-228600">
                <a:tabLst>
                  <a:tab pos="663575" algn="l"/>
                </a:tabLst>
                <a:defRPr>
                  <a:solidFill>
                    <a:schemeClr val="tx1"/>
                  </a:solidFill>
                  <a:latin typeface="Arial" panose="020B0604020202020204" pitchFamily="34" charset="0"/>
                  <a:ea typeface="宋体" panose="02010600030101010101" pitchFamily="2" charset="-122"/>
                </a:defRPr>
              </a:lvl3pPr>
              <a:lvl4pPr marL="1600200" indent="-228600">
                <a:tabLst>
                  <a:tab pos="663575" algn="l"/>
                </a:tabLst>
                <a:defRPr>
                  <a:solidFill>
                    <a:schemeClr val="tx1"/>
                  </a:solidFill>
                  <a:latin typeface="Arial" panose="020B0604020202020204" pitchFamily="34" charset="0"/>
                  <a:ea typeface="宋体" panose="02010600030101010101" pitchFamily="2" charset="-122"/>
                </a:defRPr>
              </a:lvl4pPr>
              <a:lvl5pPr marL="2057400" indent="-228600">
                <a:tabLst>
                  <a:tab pos="6635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6357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该表达式又可简写为 </a:t>
              </a:r>
            </a:p>
          </p:txBody>
        </p:sp>
        <p:graphicFrame>
          <p:nvGraphicFramePr>
            <p:cNvPr id="58380" name="Object 7">
              <a:extLst>
                <a:ext uri="{FF2B5EF4-FFF2-40B4-BE49-F238E27FC236}">
                  <a16:creationId xmlns:a16="http://schemas.microsoft.com/office/drawing/2014/main" id="{12FC3C4D-E18D-461B-BBBC-66879F2C56C6}"/>
                </a:ext>
              </a:extLst>
            </p:cNvPr>
            <p:cNvGraphicFramePr>
              <a:graphicFrameLocks noChangeAspect="1"/>
            </p:cNvGraphicFramePr>
            <p:nvPr/>
          </p:nvGraphicFramePr>
          <p:xfrm>
            <a:off x="1056" y="3504"/>
            <a:ext cx="3264" cy="253"/>
          </p:xfrm>
          <a:graphic>
            <a:graphicData uri="http://schemas.openxmlformats.org/presentationml/2006/ole">
              <mc:AlternateContent xmlns:mc="http://schemas.openxmlformats.org/markup-compatibility/2006">
                <mc:Choice xmlns:v="urn:schemas-microsoft-com:vml" Requires="v">
                  <p:oleObj name="Equation" r:id="rId3" imgW="4038600" imgH="342900" progId="Equation.3">
                    <p:embed/>
                  </p:oleObj>
                </mc:Choice>
                <mc:Fallback>
                  <p:oleObj name="Equation" r:id="rId3" imgW="4038600" imgH="342900" progId="Equation.3">
                    <p:embed/>
                    <p:pic>
                      <p:nvPicPr>
                        <p:cNvPr id="0" name="Object 7"/>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056" y="3504"/>
                          <a:ext cx="326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373" name="Group 0">
            <a:extLst>
              <a:ext uri="{FF2B5EF4-FFF2-40B4-BE49-F238E27FC236}">
                <a16:creationId xmlns:a16="http://schemas.microsoft.com/office/drawing/2014/main" id="{83EAC79E-93E2-470E-9E89-C442CDC61D99}"/>
              </a:ext>
            </a:extLst>
          </p:cNvPr>
          <p:cNvGrpSpPr>
            <a:grpSpLocks/>
          </p:cNvGrpSpPr>
          <p:nvPr/>
        </p:nvGrpSpPr>
        <p:grpSpPr bwMode="auto">
          <a:xfrm>
            <a:off x="468313" y="2708275"/>
            <a:ext cx="8153400" cy="1812925"/>
            <a:chOff x="288" y="1728"/>
            <a:chExt cx="5136" cy="1142"/>
          </a:xfrm>
        </p:grpSpPr>
        <p:graphicFrame>
          <p:nvGraphicFramePr>
            <p:cNvPr id="58374" name="Object 1">
              <a:extLst>
                <a:ext uri="{FF2B5EF4-FFF2-40B4-BE49-F238E27FC236}">
                  <a16:creationId xmlns:a16="http://schemas.microsoft.com/office/drawing/2014/main" id="{584C0082-97C4-4E4D-BC7E-3B4BFBB26BF8}"/>
                </a:ext>
              </a:extLst>
            </p:cNvPr>
            <p:cNvGraphicFramePr>
              <a:graphicFrameLocks noChangeAspect="1"/>
            </p:cNvGraphicFramePr>
            <p:nvPr/>
          </p:nvGraphicFramePr>
          <p:xfrm>
            <a:off x="3161" y="1756"/>
            <a:ext cx="787" cy="228"/>
          </p:xfrm>
          <a:graphic>
            <a:graphicData uri="http://schemas.openxmlformats.org/presentationml/2006/ole">
              <mc:AlternateContent xmlns:mc="http://schemas.openxmlformats.org/markup-compatibility/2006">
                <mc:Choice xmlns:v="urn:schemas-microsoft-com:vml" Requires="v">
                  <p:oleObj name="Equation" r:id="rId5" imgW="1117115" imgH="317362" progId="Equation.3">
                    <p:embed/>
                  </p:oleObj>
                </mc:Choice>
                <mc:Fallback>
                  <p:oleObj name="Equation" r:id="rId5" imgW="1117115" imgH="317362" progId="Equation.3">
                    <p:embed/>
                    <p:pic>
                      <p:nvPicPr>
                        <p:cNvPr id="0" name="Object 1"/>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3161" y="1756"/>
                          <a:ext cx="78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5" name="Text Box 2">
              <a:extLst>
                <a:ext uri="{FF2B5EF4-FFF2-40B4-BE49-F238E27FC236}">
                  <a16:creationId xmlns:a16="http://schemas.microsoft.com/office/drawing/2014/main" id="{9670A91A-F90E-46D8-B487-345FB48A8026}"/>
                </a:ext>
              </a:extLst>
            </p:cNvPr>
            <p:cNvSpPr txBox="1">
              <a:spLocks noChangeArrowheads="1"/>
            </p:cNvSpPr>
            <p:nvPr/>
          </p:nvSpPr>
          <p:spPr bwMode="auto">
            <a:xfrm>
              <a:off x="288" y="1728"/>
              <a:ext cx="513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a:latin typeface="Times New Roman" panose="02020603050405020304" pitchFamily="18" charset="0"/>
                </a:rPr>
                <a:t>        </a:t>
              </a:r>
              <a:r>
                <a:rPr kumimoji="1" lang="zh-CN" altLang="en-US" sz="2400">
                  <a:latin typeface="Times New Roman" panose="02020603050405020304" pitchFamily="18" charset="0"/>
                </a:rPr>
                <a:t>例如，               、               、                为</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变量构成的</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个最大项，对这</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个最大项进行“与”运算，即可得到一个</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变量函数的标准“或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 </a:t>
              </a:r>
            </a:p>
          </p:txBody>
        </p:sp>
        <p:graphicFrame>
          <p:nvGraphicFramePr>
            <p:cNvPr id="58376" name="Object 3">
              <a:extLst>
                <a:ext uri="{FF2B5EF4-FFF2-40B4-BE49-F238E27FC236}">
                  <a16:creationId xmlns:a16="http://schemas.microsoft.com/office/drawing/2014/main" id="{6A3DB874-4FC1-41D2-9A78-41F8E4F1CF02}"/>
                </a:ext>
              </a:extLst>
            </p:cNvPr>
            <p:cNvGraphicFramePr>
              <a:graphicFrameLocks noChangeAspect="1"/>
            </p:cNvGraphicFramePr>
            <p:nvPr/>
          </p:nvGraphicFramePr>
          <p:xfrm>
            <a:off x="1200" y="1754"/>
            <a:ext cx="782" cy="226"/>
          </p:xfrm>
          <a:graphic>
            <a:graphicData uri="http://schemas.openxmlformats.org/presentationml/2006/ole">
              <mc:AlternateContent xmlns:mc="http://schemas.openxmlformats.org/markup-compatibility/2006">
                <mc:Choice xmlns:v="urn:schemas-microsoft-com:vml" Requires="v">
                  <p:oleObj name="Equation" r:id="rId7" imgW="1117115" imgH="317362" progId="Equation.3">
                    <p:embed/>
                  </p:oleObj>
                </mc:Choice>
                <mc:Fallback>
                  <p:oleObj name="Equation" r:id="rId7" imgW="1117115" imgH="317362" progId="Equation.3">
                    <p:embed/>
                    <p:pic>
                      <p:nvPicPr>
                        <p:cNvPr id="0" name="Object 3"/>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1200" y="1754"/>
                          <a:ext cx="78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7" name="Object 4">
              <a:extLst>
                <a:ext uri="{FF2B5EF4-FFF2-40B4-BE49-F238E27FC236}">
                  <a16:creationId xmlns:a16="http://schemas.microsoft.com/office/drawing/2014/main" id="{014B590F-B4EC-48D2-B291-58275796F2D3}"/>
                </a:ext>
              </a:extLst>
            </p:cNvPr>
            <p:cNvGraphicFramePr>
              <a:graphicFrameLocks noChangeAspect="1"/>
            </p:cNvGraphicFramePr>
            <p:nvPr/>
          </p:nvGraphicFramePr>
          <p:xfrm>
            <a:off x="2160" y="1754"/>
            <a:ext cx="794" cy="229"/>
          </p:xfrm>
          <a:graphic>
            <a:graphicData uri="http://schemas.openxmlformats.org/presentationml/2006/ole">
              <mc:AlternateContent xmlns:mc="http://schemas.openxmlformats.org/markup-compatibility/2006">
                <mc:Choice xmlns:v="urn:schemas-microsoft-com:vml" Requires="v">
                  <p:oleObj name="Equation" r:id="rId9" imgW="1117115" imgH="317362" progId="Equation.3">
                    <p:embed/>
                  </p:oleObj>
                </mc:Choice>
                <mc:Fallback>
                  <p:oleObj name="Equation" r:id="rId9" imgW="1117115" imgH="317362" progId="Equation.3">
                    <p:embed/>
                    <p:pic>
                      <p:nvPicPr>
                        <p:cNvPr id="0" name="Object 4"/>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2160" y="1754"/>
                          <a:ext cx="7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8" name="Object 5">
              <a:extLst>
                <a:ext uri="{FF2B5EF4-FFF2-40B4-BE49-F238E27FC236}">
                  <a16:creationId xmlns:a16="http://schemas.microsoft.com/office/drawing/2014/main" id="{D78C570E-E732-4458-A6C5-5AB8C37096B8}"/>
                </a:ext>
              </a:extLst>
            </p:cNvPr>
            <p:cNvGraphicFramePr>
              <a:graphicFrameLocks noChangeAspect="1"/>
            </p:cNvGraphicFramePr>
            <p:nvPr/>
          </p:nvGraphicFramePr>
          <p:xfrm>
            <a:off x="864" y="2589"/>
            <a:ext cx="4042" cy="281"/>
          </p:xfrm>
          <a:graphic>
            <a:graphicData uri="http://schemas.openxmlformats.org/presentationml/2006/ole">
              <mc:AlternateContent xmlns:mc="http://schemas.openxmlformats.org/markup-compatibility/2006">
                <mc:Choice xmlns:v="urn:schemas-microsoft-com:vml" Requires="v">
                  <p:oleObj name="Equation" r:id="rId11" imgW="5219700" imgH="368300" progId="Equation.3">
                    <p:embed/>
                  </p:oleObj>
                </mc:Choice>
                <mc:Fallback>
                  <p:oleObj name="Equation" r:id="rId11" imgW="5219700" imgH="368300" progId="Equation.3">
                    <p:embed/>
                    <p:pic>
                      <p:nvPicPr>
                        <p:cNvPr id="0" name="Object 5"/>
                        <p:cNvPicPr>
                          <a:picLocks noChangeAspect="1" noChangeArrowheads="1"/>
                        </p:cNvPicPr>
                        <p:nvPr/>
                      </p:nvPicPr>
                      <p:blipFill>
                        <a:blip r:embed="rId12">
                          <a:lum bright="-100000" contrast="-100000"/>
                          <a:extLst>
                            <a:ext uri="{28A0092B-C50C-407E-A947-70E740481C1C}">
                              <a14:useLocalDpi xmlns:a14="http://schemas.microsoft.com/office/drawing/2010/main" val="0"/>
                            </a:ext>
                          </a:extLst>
                        </a:blip>
                        <a:srcRect/>
                        <a:stretch>
                          <a:fillRect/>
                        </a:stretch>
                      </p:blipFill>
                      <p:spPr bwMode="auto">
                        <a:xfrm>
                          <a:off x="864" y="2589"/>
                          <a:ext cx="4042"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slide(fromBottom)">
                                      <p:cBhvr>
                                        <p:cTn id="7" dur="500"/>
                                        <p:tgtEl>
                                          <p:spTgt spid="55299"/>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5300"/>
                                        </p:tgtEl>
                                        <p:attrNameLst>
                                          <p:attrName>style.visibility</p:attrName>
                                        </p:attrNameLst>
                                      </p:cBhvr>
                                      <p:to>
                                        <p:strVal val="visible"/>
                                      </p:to>
                                    </p:set>
                                    <p:animEffect transition="in" filter="slide(fromBottom)">
                                      <p:cBhvr>
                                        <p:cTn id="12" dur="500"/>
                                        <p:tgtEl>
                                          <p:spTgt spid="553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5301"/>
                                        </p:tgtEl>
                                        <p:attrNameLst>
                                          <p:attrName>style.visibility</p:attrName>
                                        </p:attrNameLst>
                                      </p:cBhvr>
                                      <p:to>
                                        <p:strVal val="visible"/>
                                      </p:to>
                                    </p:set>
                                    <p:anim calcmode="lin" valueType="num">
                                      <p:cBhvr additive="base">
                                        <p:cTn id="17" dur="500" fill="hold"/>
                                        <p:tgtEl>
                                          <p:spTgt spid="55301"/>
                                        </p:tgtEl>
                                        <p:attrNameLst>
                                          <p:attrName>ppt_x</p:attrName>
                                        </p:attrNameLst>
                                      </p:cBhvr>
                                      <p:tavLst>
                                        <p:tav tm="0">
                                          <p:val>
                                            <p:strVal val="#ppt_x"/>
                                          </p:val>
                                        </p:tav>
                                        <p:tav tm="100000">
                                          <p:val>
                                            <p:strVal val="#ppt_x"/>
                                          </p:val>
                                        </p:tav>
                                      </p:tavLst>
                                    </p:anim>
                                    <p:anim calcmode="lin" valueType="num">
                                      <p:cBhvr additive="base">
                                        <p:cTn id="18" dur="500" fill="hold"/>
                                        <p:tgtEl>
                                          <p:spTgt spid="553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3">
            <a:extLst>
              <a:ext uri="{FF2B5EF4-FFF2-40B4-BE49-F238E27FC236}">
                <a16:creationId xmlns:a16="http://schemas.microsoft.com/office/drawing/2014/main" id="{BFB2D459-9F9C-4087-826A-2879AF416D27}"/>
              </a:ext>
            </a:extLst>
          </p:cNvPr>
          <p:cNvSpPr txBox="1">
            <a:spLocks noChangeArrowheads="1"/>
          </p:cNvSpPr>
          <p:nvPr/>
        </p:nvSpPr>
        <p:spPr bwMode="auto">
          <a:xfrm>
            <a:off x="611188" y="620713"/>
            <a:ext cx="5307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A60000"/>
                </a:solidFill>
                <a:latin typeface="宋体" panose="02010600030101010101" pitchFamily="2" charset="-122"/>
                <a:cs typeface="Times New Roman" panose="02020603050405020304" pitchFamily="18" charset="0"/>
              </a:rPr>
              <a:t>2.3.3  </a:t>
            </a:r>
            <a:r>
              <a:rPr kumimoji="1" lang="zh-CN" altLang="en-US" sz="2400" b="1">
                <a:solidFill>
                  <a:srgbClr val="A60000"/>
                </a:solidFill>
                <a:latin typeface="宋体" panose="02010600030101010101" pitchFamily="2" charset="-122"/>
                <a:cs typeface="Times New Roman" panose="02020603050405020304" pitchFamily="18" charset="0"/>
              </a:rPr>
              <a:t>逻辑函数表达式的转换 </a:t>
            </a:r>
            <a:endParaRPr kumimoji="1" lang="zh-CN" altLang="en-US" sz="2400" b="1">
              <a:solidFill>
                <a:srgbClr val="A60000"/>
              </a:solidFill>
              <a:latin typeface="Times New Roman" panose="02020603050405020304" pitchFamily="18" charset="0"/>
            </a:endParaRPr>
          </a:p>
        </p:txBody>
      </p:sp>
      <p:sp>
        <p:nvSpPr>
          <p:cNvPr id="56324" name="Text Box 4">
            <a:extLst>
              <a:ext uri="{FF2B5EF4-FFF2-40B4-BE49-F238E27FC236}">
                <a16:creationId xmlns:a16="http://schemas.microsoft.com/office/drawing/2014/main" id="{2E35B33C-504A-4D0A-A76C-E9CEF14BC528}"/>
              </a:ext>
            </a:extLst>
          </p:cNvPr>
          <p:cNvSpPr txBox="1">
            <a:spLocks noChangeArrowheads="1"/>
          </p:cNvSpPr>
          <p:nvPr/>
        </p:nvSpPr>
        <p:spPr bwMode="auto">
          <a:xfrm>
            <a:off x="609600" y="1235075"/>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将一个任意逻辑函数表达式转换成标准表达式有两种常用方法。</a:t>
            </a:r>
            <a:endParaRPr kumimoji="1" lang="zh-CN" altLang="en-US" sz="2400">
              <a:solidFill>
                <a:srgbClr val="0033CC"/>
              </a:solidFill>
              <a:latin typeface="Times New Roman" panose="02020603050405020304" pitchFamily="18" charset="0"/>
            </a:endParaRPr>
          </a:p>
        </p:txBody>
      </p:sp>
      <p:sp>
        <p:nvSpPr>
          <p:cNvPr id="56325" name="Text Box 5">
            <a:extLst>
              <a:ext uri="{FF2B5EF4-FFF2-40B4-BE49-F238E27FC236}">
                <a16:creationId xmlns:a16="http://schemas.microsoft.com/office/drawing/2014/main" id="{95B15A58-1614-4856-9ADB-7C70358EA920}"/>
              </a:ext>
            </a:extLst>
          </p:cNvPr>
          <p:cNvSpPr txBox="1">
            <a:spLocks noChangeArrowheads="1"/>
          </p:cNvSpPr>
          <p:nvPr/>
        </p:nvSpPr>
        <p:spPr bwMode="auto">
          <a:xfrm>
            <a:off x="609600" y="21336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33CC"/>
                </a:solidFill>
                <a:latin typeface="Times New Roman" panose="02020603050405020304" pitchFamily="18" charset="0"/>
              </a:rPr>
              <a:t>一、代数转换法</a:t>
            </a:r>
            <a:r>
              <a:rPr kumimoji="1" lang="zh-CN" altLang="en-US" sz="2400">
                <a:solidFill>
                  <a:schemeClr val="accent1"/>
                </a:solidFill>
                <a:latin typeface="Times New Roman" panose="02020603050405020304" pitchFamily="18" charset="0"/>
              </a:rPr>
              <a:t> </a:t>
            </a:r>
          </a:p>
        </p:txBody>
      </p:sp>
      <p:sp>
        <p:nvSpPr>
          <p:cNvPr id="56326" name="Text Box 6">
            <a:extLst>
              <a:ext uri="{FF2B5EF4-FFF2-40B4-BE49-F238E27FC236}">
                <a16:creationId xmlns:a16="http://schemas.microsoft.com/office/drawing/2014/main" id="{36241AAA-319A-465E-9592-A481B00C0A4A}"/>
              </a:ext>
            </a:extLst>
          </p:cNvPr>
          <p:cNvSpPr txBox="1">
            <a:spLocks noChangeArrowheads="1"/>
          </p:cNvSpPr>
          <p:nvPr/>
        </p:nvSpPr>
        <p:spPr bwMode="auto">
          <a:xfrm>
            <a:off x="304800" y="38735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0033CC"/>
                </a:solidFill>
                <a:latin typeface="Times New Roman" panose="02020603050405020304" pitchFamily="18" charset="0"/>
              </a:rPr>
              <a:t>       1 . </a:t>
            </a:r>
            <a:r>
              <a:rPr kumimoji="1" lang="zh-CN" altLang="en-US" sz="2400" b="1">
                <a:solidFill>
                  <a:srgbClr val="0033CC"/>
                </a:solidFill>
                <a:latin typeface="Times New Roman" panose="02020603050405020304" pitchFamily="18" charset="0"/>
              </a:rPr>
              <a:t>求标准“与</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或” 式</a:t>
            </a:r>
            <a:endParaRPr kumimoji="1" lang="zh-CN" altLang="en-US" sz="2400">
              <a:solidFill>
                <a:srgbClr val="0033CC"/>
              </a:solidFill>
              <a:latin typeface="Times New Roman" panose="02020603050405020304" pitchFamily="18" charset="0"/>
            </a:endParaRPr>
          </a:p>
        </p:txBody>
      </p:sp>
      <p:sp>
        <p:nvSpPr>
          <p:cNvPr id="56327" name="Text Box 7">
            <a:extLst>
              <a:ext uri="{FF2B5EF4-FFF2-40B4-BE49-F238E27FC236}">
                <a16:creationId xmlns:a16="http://schemas.microsoft.com/office/drawing/2014/main" id="{AE2E36CC-2C3D-4B53-9347-256E8FEB09B2}"/>
              </a:ext>
            </a:extLst>
          </p:cNvPr>
          <p:cNvSpPr txBox="1">
            <a:spLocks noChangeArrowheads="1"/>
          </p:cNvSpPr>
          <p:nvPr/>
        </p:nvSpPr>
        <p:spPr bwMode="auto">
          <a:xfrm>
            <a:off x="1247775" y="4318000"/>
            <a:ext cx="73564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A60000"/>
                </a:solidFill>
                <a:latin typeface="Times New Roman" panose="02020603050405020304" pitchFamily="18" charset="0"/>
              </a:rPr>
              <a:t>一般步骤如下：</a:t>
            </a:r>
            <a:r>
              <a:rPr kumimoji="1" lang="zh-CN" altLang="en-US" sz="2400" b="1">
                <a:solidFill>
                  <a:srgbClr val="FF6600"/>
                </a:solidFill>
                <a:latin typeface="Times New Roman" panose="02020603050405020304" pitchFamily="18" charset="0"/>
              </a:rPr>
              <a:t> </a:t>
            </a:r>
          </a:p>
          <a:p>
            <a:pPr algn="just" eaLnBrk="1" hangingPunct="1">
              <a:spcBef>
                <a:spcPct val="50000"/>
              </a:spcBef>
            </a:pPr>
            <a:r>
              <a:rPr kumimoji="1" lang="zh-CN" altLang="en-US" sz="2400" b="1">
                <a:solidFill>
                  <a:srgbClr val="0033CC"/>
                </a:solidFill>
                <a:latin typeface="Times New Roman" panose="02020603050405020304" pitchFamily="18" charset="0"/>
              </a:rPr>
              <a:t>第一步</a:t>
            </a:r>
            <a:r>
              <a:rPr kumimoji="1" lang="zh-CN" altLang="en-US" sz="2400">
                <a:solidFill>
                  <a:srgbClr val="0033CC"/>
                </a:solidFill>
                <a:latin typeface="Times New Roman" panose="02020603050405020304" pitchFamily="18" charset="0"/>
              </a:rPr>
              <a:t>：</a:t>
            </a:r>
            <a:r>
              <a:rPr kumimoji="1" lang="zh-CN" altLang="en-US" sz="2400">
                <a:latin typeface="Times New Roman" panose="02020603050405020304" pitchFamily="18" charset="0"/>
              </a:rPr>
              <a:t>将函数表达式变换成一般</a:t>
            </a:r>
            <a:r>
              <a:rPr kumimoji="1" lang="zh-CN" altLang="en-US" sz="2400">
                <a:solidFill>
                  <a:srgbClr val="FF0000"/>
                </a:solidFill>
                <a:latin typeface="Times New Roman" panose="02020603050405020304" pitchFamily="18" charset="0"/>
              </a:rPr>
              <a:t>“与</a:t>
            </a:r>
            <a:r>
              <a:rPr kumimoji="1" lang="en-US" altLang="zh-CN" sz="2400">
                <a:solidFill>
                  <a:srgbClr val="FF0000"/>
                </a:solidFill>
                <a:latin typeface="Times New Roman" panose="02020603050405020304" pitchFamily="18" charset="0"/>
              </a:rPr>
              <a:t>-</a:t>
            </a:r>
            <a:r>
              <a:rPr kumimoji="1" lang="zh-CN" altLang="en-US" sz="2400">
                <a:solidFill>
                  <a:srgbClr val="FF0000"/>
                </a:solidFill>
                <a:latin typeface="Times New Roman" panose="02020603050405020304" pitchFamily="18" charset="0"/>
              </a:rPr>
              <a:t>或”</a:t>
            </a:r>
            <a:r>
              <a:rPr kumimoji="1" lang="zh-CN" altLang="en-US" sz="2400">
                <a:latin typeface="Times New Roman" panose="02020603050405020304" pitchFamily="18" charset="0"/>
              </a:rPr>
              <a:t>表达式。 </a:t>
            </a:r>
          </a:p>
        </p:txBody>
      </p:sp>
      <p:sp>
        <p:nvSpPr>
          <p:cNvPr id="56329" name="Text Box 9">
            <a:extLst>
              <a:ext uri="{FF2B5EF4-FFF2-40B4-BE49-F238E27FC236}">
                <a16:creationId xmlns:a16="http://schemas.microsoft.com/office/drawing/2014/main" id="{0CED58DE-841B-4170-B7F0-27907DC61D86}"/>
              </a:ext>
            </a:extLst>
          </p:cNvPr>
          <p:cNvSpPr txBox="1">
            <a:spLocks noChangeArrowheads="1"/>
          </p:cNvSpPr>
          <p:nvPr/>
        </p:nvSpPr>
        <p:spPr bwMode="auto">
          <a:xfrm>
            <a:off x="609600" y="2667000"/>
            <a:ext cx="8153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9900CC"/>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所谓代数转换法，就是利用逻辑代数的公理、定理和规则进行逻辑变换，将函数表达式从一种形式变换为另一种形式。 </a:t>
            </a:r>
          </a:p>
        </p:txBody>
      </p:sp>
      <p:grpSp>
        <p:nvGrpSpPr>
          <p:cNvPr id="56330" name="Group 10">
            <a:extLst>
              <a:ext uri="{FF2B5EF4-FFF2-40B4-BE49-F238E27FC236}">
                <a16:creationId xmlns:a16="http://schemas.microsoft.com/office/drawing/2014/main" id="{15ADDF43-1C0E-4BDC-BD1E-DC4F4D5A6DD2}"/>
              </a:ext>
            </a:extLst>
          </p:cNvPr>
          <p:cNvGrpSpPr>
            <a:grpSpLocks/>
          </p:cNvGrpSpPr>
          <p:nvPr/>
        </p:nvGrpSpPr>
        <p:grpSpPr bwMode="auto">
          <a:xfrm>
            <a:off x="609600" y="5461000"/>
            <a:ext cx="8077200" cy="874713"/>
            <a:chOff x="384" y="3600"/>
            <a:chExt cx="5088" cy="551"/>
          </a:xfrm>
        </p:grpSpPr>
        <p:sp>
          <p:nvSpPr>
            <p:cNvPr id="59401" name="Text Box 11">
              <a:extLst>
                <a:ext uri="{FF2B5EF4-FFF2-40B4-BE49-F238E27FC236}">
                  <a16:creationId xmlns:a16="http://schemas.microsoft.com/office/drawing/2014/main" id="{CEA920AB-BAFD-4398-9458-8CA95E1BDB2E}"/>
                </a:ext>
              </a:extLst>
            </p:cNvPr>
            <p:cNvSpPr txBox="1">
              <a:spLocks noChangeArrowheads="1"/>
            </p:cNvSpPr>
            <p:nvPr/>
          </p:nvSpPr>
          <p:spPr bwMode="auto">
            <a:xfrm>
              <a:off x="384" y="3610"/>
              <a:ext cx="5088" cy="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b="1">
                  <a:solidFill>
                    <a:srgbClr val="FF6600"/>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第二步：</a:t>
              </a:r>
              <a:r>
                <a:rPr kumimoji="1" lang="zh-CN" altLang="en-US" sz="2400">
                  <a:latin typeface="Times New Roman" panose="02020603050405020304" pitchFamily="18" charset="0"/>
                </a:rPr>
                <a:t>反复使用　　　　　　　将表达式中所有非</a:t>
              </a:r>
            </a:p>
            <a:p>
              <a:pPr algn="just" eaLnBrk="1" hangingPunct="1">
                <a:lnSpc>
                  <a:spcPct val="80000"/>
                </a:lnSpc>
                <a:spcBef>
                  <a:spcPct val="50000"/>
                </a:spcBef>
              </a:pPr>
              <a:r>
                <a:rPr kumimoji="1" lang="zh-CN" altLang="en-US" sz="2400">
                  <a:latin typeface="Times New Roman" panose="02020603050405020304" pitchFamily="18" charset="0"/>
                </a:rPr>
                <a:t>最小项的“与项”扩展成最小项。 </a:t>
              </a:r>
            </a:p>
          </p:txBody>
        </p:sp>
        <p:graphicFrame>
          <p:nvGraphicFramePr>
            <p:cNvPr id="59402" name="Object 12">
              <a:extLst>
                <a:ext uri="{FF2B5EF4-FFF2-40B4-BE49-F238E27FC236}">
                  <a16:creationId xmlns:a16="http://schemas.microsoft.com/office/drawing/2014/main" id="{BE6ACF02-34A5-4AFB-8611-521F325D3E89}"/>
                </a:ext>
              </a:extLst>
            </p:cNvPr>
            <p:cNvGraphicFramePr>
              <a:graphicFrameLocks noChangeAspect="1"/>
            </p:cNvGraphicFramePr>
            <p:nvPr/>
          </p:nvGraphicFramePr>
          <p:xfrm>
            <a:off x="2400" y="3600"/>
            <a:ext cx="1250" cy="290"/>
          </p:xfrm>
          <a:graphic>
            <a:graphicData uri="http://schemas.openxmlformats.org/presentationml/2006/ole">
              <mc:AlternateContent xmlns:mc="http://schemas.openxmlformats.org/markup-compatibility/2006">
                <mc:Choice xmlns:v="urn:schemas-microsoft-com:vml" Requires="v">
                  <p:oleObj name="Equation" r:id="rId3" imgW="1587500" imgH="368300" progId="Equation.3">
                    <p:embed/>
                  </p:oleObj>
                </mc:Choice>
                <mc:Fallback>
                  <p:oleObj name="Equation" r:id="rId3" imgW="1587500" imgH="368300" progId="Equation.3">
                    <p:embed/>
                    <p:pic>
                      <p:nvPicPr>
                        <p:cNvPr id="0" name="Object 12"/>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400" y="3600"/>
                          <a:ext cx="125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63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6324"/>
                                        </p:tgtEl>
                                        <p:attrNameLst>
                                          <p:attrName>style.visibility</p:attrName>
                                        </p:attrNameLst>
                                      </p:cBhvr>
                                      <p:to>
                                        <p:strVal val="visible"/>
                                      </p:to>
                                    </p:set>
                                    <p:animEffect transition="in" filter="slide(fromBottom)">
                                      <p:cBhvr>
                                        <p:cTn id="11" dur="500"/>
                                        <p:tgtEl>
                                          <p:spTgt spid="563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56325"/>
                                        </p:tgtEl>
                                        <p:attrNameLst>
                                          <p:attrName>style.visibility</p:attrName>
                                        </p:attrNameLst>
                                      </p:cBhvr>
                                      <p:to>
                                        <p:strVal val="visible"/>
                                      </p:to>
                                    </p:set>
                                    <p:animEffect transition="in" filter="slide(fromBottom)">
                                      <p:cBhvr>
                                        <p:cTn id="16" dur="500"/>
                                        <p:tgtEl>
                                          <p:spTgt spid="5632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56329"/>
                                        </p:tgtEl>
                                        <p:attrNameLst>
                                          <p:attrName>style.visibility</p:attrName>
                                        </p:attrNameLst>
                                      </p:cBhvr>
                                      <p:to>
                                        <p:strVal val="visible"/>
                                      </p:to>
                                    </p:set>
                                    <p:animEffect transition="in" filter="slide(fromBottom)">
                                      <p:cBhvr>
                                        <p:cTn id="21" dur="500"/>
                                        <p:tgtEl>
                                          <p:spTgt spid="5632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6326"/>
                                        </p:tgtEl>
                                        <p:attrNameLst>
                                          <p:attrName>style.visibility</p:attrName>
                                        </p:attrNameLst>
                                      </p:cBhvr>
                                      <p:to>
                                        <p:strVal val="visible"/>
                                      </p:to>
                                    </p:set>
                                    <p:animEffect transition="in" filter="slide(fromBottom)">
                                      <p:cBhvr>
                                        <p:cTn id="26" dur="500"/>
                                        <p:tgtEl>
                                          <p:spTgt spid="56326"/>
                                        </p:tgtEl>
                                      </p:cBhvr>
                                    </p:animEffect>
                                  </p:childTnLst>
                                </p:cTn>
                              </p:par>
                            </p:childTnLst>
                          </p:cTn>
                        </p:par>
                        <p:par>
                          <p:cTn id="27" fill="hold" nodeType="afterGroup">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56327"/>
                                        </p:tgtEl>
                                        <p:attrNameLst>
                                          <p:attrName>style.visibility</p:attrName>
                                        </p:attrNameLst>
                                      </p:cBhvr>
                                      <p:to>
                                        <p:strVal val="visible"/>
                                      </p:to>
                                    </p:set>
                                    <p:animEffect transition="in" filter="slide(fromBottom)">
                                      <p:cBhvr>
                                        <p:cTn id="30" dur="500"/>
                                        <p:tgtEl>
                                          <p:spTgt spid="56327"/>
                                        </p:tgtEl>
                                      </p:cBhvr>
                                    </p:animEffect>
                                  </p:childTnLst>
                                </p:cTn>
                              </p:par>
                            </p:childTnLst>
                          </p:cTn>
                        </p:par>
                        <p:par>
                          <p:cTn id="31" fill="hold" nodeType="afterGroup">
                            <p:stCondLst>
                              <p:cond delay="1000"/>
                            </p:stCondLst>
                            <p:childTnLst>
                              <p:par>
                                <p:cTn id="32" presetID="2" presetClass="entr" presetSubtype="4" fill="hold" nodeType="afterEffect">
                                  <p:stCondLst>
                                    <p:cond delay="0"/>
                                  </p:stCondLst>
                                  <p:childTnLst>
                                    <p:set>
                                      <p:cBhvr>
                                        <p:cTn id="33" dur="1" fill="hold">
                                          <p:stCondLst>
                                            <p:cond delay="0"/>
                                          </p:stCondLst>
                                        </p:cTn>
                                        <p:tgtEl>
                                          <p:spTgt spid="56330"/>
                                        </p:tgtEl>
                                        <p:attrNameLst>
                                          <p:attrName>style.visibility</p:attrName>
                                        </p:attrNameLst>
                                      </p:cBhvr>
                                      <p:to>
                                        <p:strVal val="visible"/>
                                      </p:to>
                                    </p:set>
                                    <p:anim calcmode="lin" valueType="num">
                                      <p:cBhvr additive="base">
                                        <p:cTn id="34" dur="500" fill="hold"/>
                                        <p:tgtEl>
                                          <p:spTgt spid="56330"/>
                                        </p:tgtEl>
                                        <p:attrNameLst>
                                          <p:attrName>ppt_x</p:attrName>
                                        </p:attrNameLst>
                                      </p:cBhvr>
                                      <p:tavLst>
                                        <p:tav tm="0">
                                          <p:val>
                                            <p:strVal val="#ppt_x"/>
                                          </p:val>
                                        </p:tav>
                                        <p:tav tm="100000">
                                          <p:val>
                                            <p:strVal val="#ppt_x"/>
                                          </p:val>
                                        </p:tav>
                                      </p:tavLst>
                                    </p:anim>
                                    <p:anim calcmode="lin" valueType="num">
                                      <p:cBhvr additive="base">
                                        <p:cTn id="35" dur="500" fill="hold"/>
                                        <p:tgtEl>
                                          <p:spTgt spid="56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autoUpdateAnimBg="0"/>
      <p:bldP spid="56324" grpId="0" autoUpdateAnimBg="0"/>
      <p:bldP spid="56325" grpId="0" autoUpdateAnimBg="0"/>
      <p:bldP spid="56326" grpId="0" autoUpdateAnimBg="0"/>
      <p:bldP spid="56327" grpId="0" autoUpdateAnimBg="0"/>
      <p:bldP spid="56329"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7347" name="Group 3">
            <a:extLst>
              <a:ext uri="{FF2B5EF4-FFF2-40B4-BE49-F238E27FC236}">
                <a16:creationId xmlns:a16="http://schemas.microsoft.com/office/drawing/2014/main" id="{62D2A240-CE06-4E8B-B947-E1836208BC42}"/>
              </a:ext>
            </a:extLst>
          </p:cNvPr>
          <p:cNvGrpSpPr>
            <a:grpSpLocks/>
          </p:cNvGrpSpPr>
          <p:nvPr/>
        </p:nvGrpSpPr>
        <p:grpSpPr bwMode="auto">
          <a:xfrm>
            <a:off x="323850" y="473075"/>
            <a:ext cx="8693150" cy="822325"/>
            <a:chOff x="384" y="480"/>
            <a:chExt cx="5136" cy="518"/>
          </a:xfrm>
        </p:grpSpPr>
        <p:sp>
          <p:nvSpPr>
            <p:cNvPr id="60430" name="Text Box 4">
              <a:extLst>
                <a:ext uri="{FF2B5EF4-FFF2-40B4-BE49-F238E27FC236}">
                  <a16:creationId xmlns:a16="http://schemas.microsoft.com/office/drawing/2014/main" id="{7B2F65A2-FE17-4148-AF42-2869018DDE71}"/>
                </a:ext>
              </a:extLst>
            </p:cNvPr>
            <p:cNvSpPr txBox="1">
              <a:spLocks noChangeArrowheads="1"/>
            </p:cNvSpPr>
            <p:nvPr/>
          </p:nvSpPr>
          <p:spPr bwMode="auto">
            <a:xfrm>
              <a:off x="384" y="480"/>
              <a:ext cx="513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例   </a:t>
              </a:r>
              <a:r>
                <a:rPr kumimoji="1" lang="zh-CN" altLang="en-US" sz="2400" b="1">
                  <a:latin typeface="Times New Roman" panose="02020603050405020304" pitchFamily="18" charset="0"/>
                </a:rPr>
                <a:t>将逻辑函数表达式                                             转换成标准“与</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或”表达式。</a:t>
              </a:r>
              <a:r>
                <a:rPr kumimoji="1" lang="zh-CN" altLang="en-US" sz="2400">
                  <a:latin typeface="Times New Roman" panose="02020603050405020304" pitchFamily="18" charset="0"/>
                </a:rPr>
                <a:t> </a:t>
              </a:r>
            </a:p>
          </p:txBody>
        </p:sp>
        <p:graphicFrame>
          <p:nvGraphicFramePr>
            <p:cNvPr id="60431" name="Object 5">
              <a:extLst>
                <a:ext uri="{FF2B5EF4-FFF2-40B4-BE49-F238E27FC236}">
                  <a16:creationId xmlns:a16="http://schemas.microsoft.com/office/drawing/2014/main" id="{DB34FCB7-0642-4889-B5D5-7B8224D8DDD3}"/>
                </a:ext>
              </a:extLst>
            </p:cNvPr>
            <p:cNvGraphicFramePr>
              <a:graphicFrameLocks noChangeAspect="1"/>
            </p:cNvGraphicFramePr>
            <p:nvPr/>
          </p:nvGraphicFramePr>
          <p:xfrm>
            <a:off x="2596" y="480"/>
            <a:ext cx="2165" cy="272"/>
          </p:xfrm>
          <a:graphic>
            <a:graphicData uri="http://schemas.openxmlformats.org/presentationml/2006/ole">
              <mc:AlternateContent xmlns:mc="http://schemas.openxmlformats.org/markup-compatibility/2006">
                <mc:Choice xmlns:v="urn:schemas-microsoft-com:vml" Requires="v">
                  <p:oleObj name="Equation" r:id="rId3" imgW="3136900" imgH="393700" progId="Equation.DSMT4">
                    <p:embed/>
                  </p:oleObj>
                </mc:Choice>
                <mc:Fallback>
                  <p:oleObj name="Equation" r:id="rId3" imgW="3136900" imgH="393700" progId="Equation.DSMT4">
                    <p:embed/>
                    <p:pic>
                      <p:nvPicPr>
                        <p:cNvPr id="0" name="Object 5"/>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2596" y="480"/>
                          <a:ext cx="216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7351" name="Group 7">
            <a:extLst>
              <a:ext uri="{FF2B5EF4-FFF2-40B4-BE49-F238E27FC236}">
                <a16:creationId xmlns:a16="http://schemas.microsoft.com/office/drawing/2014/main" id="{710C2F33-2A9E-42DC-8358-6AEE9822071A}"/>
              </a:ext>
            </a:extLst>
          </p:cNvPr>
          <p:cNvGrpSpPr>
            <a:grpSpLocks/>
          </p:cNvGrpSpPr>
          <p:nvPr/>
        </p:nvGrpSpPr>
        <p:grpSpPr bwMode="auto">
          <a:xfrm>
            <a:off x="863600" y="4797425"/>
            <a:ext cx="8280400" cy="1174750"/>
            <a:chOff x="249" y="3325"/>
            <a:chExt cx="5216" cy="740"/>
          </a:xfrm>
        </p:grpSpPr>
        <p:graphicFrame>
          <p:nvGraphicFramePr>
            <p:cNvPr id="60427" name="Object 8">
              <a:extLst>
                <a:ext uri="{FF2B5EF4-FFF2-40B4-BE49-F238E27FC236}">
                  <a16:creationId xmlns:a16="http://schemas.microsoft.com/office/drawing/2014/main" id="{5A9EEEC4-FCF5-4130-AB66-D7CE9EDFC7C0}"/>
                </a:ext>
              </a:extLst>
            </p:cNvPr>
            <p:cNvGraphicFramePr>
              <a:graphicFrameLocks noChangeAspect="1"/>
            </p:cNvGraphicFramePr>
            <p:nvPr/>
          </p:nvGraphicFramePr>
          <p:xfrm>
            <a:off x="249" y="3325"/>
            <a:ext cx="4177" cy="241"/>
          </p:xfrm>
          <a:graphic>
            <a:graphicData uri="http://schemas.openxmlformats.org/presentationml/2006/ole">
              <mc:AlternateContent xmlns:mc="http://schemas.openxmlformats.org/markup-compatibility/2006">
                <mc:Choice xmlns:v="urn:schemas-microsoft-com:vml" Requires="v">
                  <p:oleObj name="Equation" r:id="rId5" imgW="7162800" imgH="368300" progId="Equation.3">
                    <p:embed/>
                  </p:oleObj>
                </mc:Choice>
                <mc:Fallback>
                  <p:oleObj name="Equation" r:id="rId5" imgW="7162800" imgH="368300" progId="Equation.3">
                    <p:embed/>
                    <p:pic>
                      <p:nvPicPr>
                        <p:cNvPr id="0" name="Object 8"/>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249" y="3325"/>
                          <a:ext cx="4177"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8" name="Object 9">
              <a:extLst>
                <a:ext uri="{FF2B5EF4-FFF2-40B4-BE49-F238E27FC236}">
                  <a16:creationId xmlns:a16="http://schemas.microsoft.com/office/drawing/2014/main" id="{0A70F92D-A5A5-4380-B461-669396B64F4B}"/>
                </a:ext>
              </a:extLst>
            </p:cNvPr>
            <p:cNvGraphicFramePr>
              <a:graphicFrameLocks noChangeAspect="1"/>
            </p:cNvGraphicFramePr>
            <p:nvPr/>
          </p:nvGraphicFramePr>
          <p:xfrm>
            <a:off x="884" y="3566"/>
            <a:ext cx="4581" cy="272"/>
          </p:xfrm>
          <a:graphic>
            <a:graphicData uri="http://schemas.openxmlformats.org/presentationml/2006/ole">
              <mc:AlternateContent xmlns:mc="http://schemas.openxmlformats.org/markup-compatibility/2006">
                <mc:Choice xmlns:v="urn:schemas-microsoft-com:vml" Requires="v">
                  <p:oleObj name="公式" r:id="rId7" imgW="4076700" imgH="215900" progId="Equation.3">
                    <p:embed/>
                  </p:oleObj>
                </mc:Choice>
                <mc:Fallback>
                  <p:oleObj name="公式" r:id="rId7" imgW="4076700" imgH="215900" progId="Equation.3">
                    <p:embed/>
                    <p:pic>
                      <p:nvPicPr>
                        <p:cNvPr id="0" name="Object 9"/>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884" y="3566"/>
                          <a:ext cx="458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9" name="Object 10">
              <a:extLst>
                <a:ext uri="{FF2B5EF4-FFF2-40B4-BE49-F238E27FC236}">
                  <a16:creationId xmlns:a16="http://schemas.microsoft.com/office/drawing/2014/main" id="{EA53345D-67F0-42FA-8226-DA2018A0EA3D}"/>
                </a:ext>
              </a:extLst>
            </p:cNvPr>
            <p:cNvGraphicFramePr>
              <a:graphicFrameLocks noChangeAspect="1"/>
            </p:cNvGraphicFramePr>
            <p:nvPr/>
          </p:nvGraphicFramePr>
          <p:xfrm>
            <a:off x="884" y="3838"/>
            <a:ext cx="3085" cy="227"/>
          </p:xfrm>
          <a:graphic>
            <a:graphicData uri="http://schemas.openxmlformats.org/presentationml/2006/ole">
              <mc:AlternateContent xmlns:mc="http://schemas.openxmlformats.org/markup-compatibility/2006">
                <mc:Choice xmlns:v="urn:schemas-microsoft-com:vml" Requires="v">
                  <p:oleObj name="Equation" r:id="rId9" imgW="4660900" imgH="317500" progId="Equation.3">
                    <p:embed/>
                  </p:oleObj>
                </mc:Choice>
                <mc:Fallback>
                  <p:oleObj name="Equation" r:id="rId9" imgW="4660900" imgH="317500" progId="Equation.3">
                    <p:embed/>
                    <p:pic>
                      <p:nvPicPr>
                        <p:cNvPr id="0" name="Object 10"/>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884" y="3838"/>
                          <a:ext cx="308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7355" name="Text Box 11">
            <a:extLst>
              <a:ext uri="{FF2B5EF4-FFF2-40B4-BE49-F238E27FC236}">
                <a16:creationId xmlns:a16="http://schemas.microsoft.com/office/drawing/2014/main" id="{6ADAEFE9-99A3-464D-A748-B35729AACD13}"/>
              </a:ext>
            </a:extLst>
          </p:cNvPr>
          <p:cNvSpPr txBox="1">
            <a:spLocks noChangeArrowheads="1"/>
          </p:cNvSpPr>
          <p:nvPr/>
        </p:nvSpPr>
        <p:spPr bwMode="auto">
          <a:xfrm>
            <a:off x="211138" y="1358900"/>
            <a:ext cx="8805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解 </a:t>
            </a:r>
            <a:r>
              <a:rPr kumimoji="1" lang="zh-CN" altLang="en-US" sz="2400" b="1">
                <a:solidFill>
                  <a:srgbClr val="993300"/>
                </a:solidFill>
                <a:latin typeface="Times New Roman" panose="02020603050405020304" pitchFamily="18" charset="0"/>
              </a:rPr>
              <a:t>第一步：</a:t>
            </a:r>
            <a:r>
              <a:rPr kumimoji="1" lang="zh-CN" altLang="en-US" sz="2400">
                <a:latin typeface="Times New Roman" panose="02020603050405020304" pitchFamily="18" charset="0"/>
              </a:rPr>
              <a:t>将函数表达式变换成“与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或”表达式。即</a:t>
            </a:r>
          </a:p>
        </p:txBody>
      </p:sp>
      <p:grpSp>
        <p:nvGrpSpPr>
          <p:cNvPr id="57356" name="Group 12">
            <a:extLst>
              <a:ext uri="{FF2B5EF4-FFF2-40B4-BE49-F238E27FC236}">
                <a16:creationId xmlns:a16="http://schemas.microsoft.com/office/drawing/2014/main" id="{C21598D3-BA07-4DCD-8350-5A0C146ACD60}"/>
              </a:ext>
            </a:extLst>
          </p:cNvPr>
          <p:cNvGrpSpPr>
            <a:grpSpLocks/>
          </p:cNvGrpSpPr>
          <p:nvPr/>
        </p:nvGrpSpPr>
        <p:grpSpPr bwMode="auto">
          <a:xfrm>
            <a:off x="1763713" y="1844675"/>
            <a:ext cx="4191000" cy="1835150"/>
            <a:chOff x="1296" y="1248"/>
            <a:chExt cx="2640" cy="1156"/>
          </a:xfrm>
        </p:grpSpPr>
        <p:graphicFrame>
          <p:nvGraphicFramePr>
            <p:cNvPr id="60423" name="Object 13">
              <a:extLst>
                <a:ext uri="{FF2B5EF4-FFF2-40B4-BE49-F238E27FC236}">
                  <a16:creationId xmlns:a16="http://schemas.microsoft.com/office/drawing/2014/main" id="{5B75112C-103E-4A51-8602-62B65797EA80}"/>
                </a:ext>
              </a:extLst>
            </p:cNvPr>
            <p:cNvGraphicFramePr>
              <a:graphicFrameLocks noChangeAspect="1"/>
            </p:cNvGraphicFramePr>
            <p:nvPr/>
          </p:nvGraphicFramePr>
          <p:xfrm>
            <a:off x="2028" y="1548"/>
            <a:ext cx="1344" cy="241"/>
          </p:xfrm>
          <a:graphic>
            <a:graphicData uri="http://schemas.openxmlformats.org/presentationml/2006/ole">
              <mc:AlternateContent xmlns:mc="http://schemas.openxmlformats.org/markup-compatibility/2006">
                <mc:Choice xmlns:v="urn:schemas-microsoft-com:vml" Requires="v">
                  <p:oleObj name="Equation" r:id="rId11" imgW="1905000" imgH="342900" progId="Equation.3">
                    <p:embed/>
                  </p:oleObj>
                </mc:Choice>
                <mc:Fallback>
                  <p:oleObj name="Equation" r:id="rId11" imgW="1905000" imgH="342900" progId="Equation.3">
                    <p:embed/>
                    <p:pic>
                      <p:nvPicPr>
                        <p:cNvPr id="0" name="Object 13"/>
                        <p:cNvPicPr>
                          <a:picLocks noChangeAspect="1" noChangeArrowheads="1"/>
                        </p:cNvPicPr>
                        <p:nvPr/>
                      </p:nvPicPr>
                      <p:blipFill>
                        <a:blip r:embed="rId12">
                          <a:lum bright="-100000" contrast="-100000"/>
                          <a:extLst>
                            <a:ext uri="{28A0092B-C50C-407E-A947-70E740481C1C}">
                              <a14:useLocalDpi xmlns:a14="http://schemas.microsoft.com/office/drawing/2010/main" val="0"/>
                            </a:ext>
                          </a:extLst>
                        </a:blip>
                        <a:srcRect/>
                        <a:stretch>
                          <a:fillRect/>
                        </a:stretch>
                      </p:blipFill>
                      <p:spPr bwMode="auto">
                        <a:xfrm>
                          <a:off x="2028" y="1548"/>
                          <a:ext cx="134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4" name="Object 14">
              <a:extLst>
                <a:ext uri="{FF2B5EF4-FFF2-40B4-BE49-F238E27FC236}">
                  <a16:creationId xmlns:a16="http://schemas.microsoft.com/office/drawing/2014/main" id="{4AFDE4C2-3D7E-4FA5-9E8D-11159C342081}"/>
                </a:ext>
              </a:extLst>
            </p:cNvPr>
            <p:cNvGraphicFramePr>
              <a:graphicFrameLocks noChangeAspect="1"/>
            </p:cNvGraphicFramePr>
            <p:nvPr/>
          </p:nvGraphicFramePr>
          <p:xfrm>
            <a:off x="2016" y="1872"/>
            <a:ext cx="1757" cy="252"/>
          </p:xfrm>
          <a:graphic>
            <a:graphicData uri="http://schemas.openxmlformats.org/presentationml/2006/ole">
              <mc:AlternateContent xmlns:mc="http://schemas.openxmlformats.org/markup-compatibility/2006">
                <mc:Choice xmlns:v="urn:schemas-microsoft-com:vml" Requires="v">
                  <p:oleObj name="Equation" r:id="rId13" imgW="2527300" imgH="368300" progId="Equation.3">
                    <p:embed/>
                  </p:oleObj>
                </mc:Choice>
                <mc:Fallback>
                  <p:oleObj name="Equation" r:id="rId13" imgW="2527300" imgH="368300" progId="Equation.3">
                    <p:embed/>
                    <p:pic>
                      <p:nvPicPr>
                        <p:cNvPr id="0" name="Object 14"/>
                        <p:cNvPicPr>
                          <a:picLocks noChangeAspect="1" noChangeArrowheads="1"/>
                        </p:cNvPicPr>
                        <p:nvPr/>
                      </p:nvPicPr>
                      <p:blipFill>
                        <a:blip r:embed="rId14">
                          <a:lum bright="-100000" contrast="-100000"/>
                          <a:extLst>
                            <a:ext uri="{28A0092B-C50C-407E-A947-70E740481C1C}">
                              <a14:useLocalDpi xmlns:a14="http://schemas.microsoft.com/office/drawing/2010/main" val="0"/>
                            </a:ext>
                          </a:extLst>
                        </a:blip>
                        <a:srcRect/>
                        <a:stretch>
                          <a:fillRect/>
                        </a:stretch>
                      </p:blipFill>
                      <p:spPr bwMode="auto">
                        <a:xfrm>
                          <a:off x="2016" y="1872"/>
                          <a:ext cx="17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5" name="Object 15">
              <a:extLst>
                <a:ext uri="{FF2B5EF4-FFF2-40B4-BE49-F238E27FC236}">
                  <a16:creationId xmlns:a16="http://schemas.microsoft.com/office/drawing/2014/main" id="{093174B8-B740-46D7-9AF5-80AA42EF3AEE}"/>
                </a:ext>
              </a:extLst>
            </p:cNvPr>
            <p:cNvGraphicFramePr>
              <a:graphicFrameLocks noChangeAspect="1"/>
            </p:cNvGraphicFramePr>
            <p:nvPr/>
          </p:nvGraphicFramePr>
          <p:xfrm>
            <a:off x="2016" y="2172"/>
            <a:ext cx="1920" cy="232"/>
          </p:xfrm>
          <a:graphic>
            <a:graphicData uri="http://schemas.openxmlformats.org/presentationml/2006/ole">
              <mc:AlternateContent xmlns:mc="http://schemas.openxmlformats.org/markup-compatibility/2006">
                <mc:Choice xmlns:v="urn:schemas-microsoft-com:vml" Requires="v">
                  <p:oleObj name="Equation" r:id="rId15" imgW="2667000" imgH="317500" progId="Equation.3">
                    <p:embed/>
                  </p:oleObj>
                </mc:Choice>
                <mc:Fallback>
                  <p:oleObj name="Equation" r:id="rId15" imgW="2667000" imgH="317500" progId="Equation.3">
                    <p:embed/>
                    <p:pic>
                      <p:nvPicPr>
                        <p:cNvPr id="0" name="Object 15"/>
                        <p:cNvPicPr>
                          <a:picLocks noChangeAspect="1" noChangeArrowheads="1"/>
                        </p:cNvPicPr>
                        <p:nvPr/>
                      </p:nvPicPr>
                      <p:blipFill>
                        <a:blip r:embed="rId16">
                          <a:lum bright="-100000" contrast="-100000"/>
                          <a:extLst>
                            <a:ext uri="{28A0092B-C50C-407E-A947-70E740481C1C}">
                              <a14:useLocalDpi xmlns:a14="http://schemas.microsoft.com/office/drawing/2010/main" val="0"/>
                            </a:ext>
                          </a:extLst>
                        </a:blip>
                        <a:srcRect/>
                        <a:stretch>
                          <a:fillRect/>
                        </a:stretch>
                      </p:blipFill>
                      <p:spPr bwMode="auto">
                        <a:xfrm>
                          <a:off x="2016" y="2172"/>
                          <a:ext cx="192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6" name="Object 16">
              <a:extLst>
                <a:ext uri="{FF2B5EF4-FFF2-40B4-BE49-F238E27FC236}">
                  <a16:creationId xmlns:a16="http://schemas.microsoft.com/office/drawing/2014/main" id="{685A9167-5A1F-4B05-BFCC-6F683638ACBF}"/>
                </a:ext>
              </a:extLst>
            </p:cNvPr>
            <p:cNvGraphicFramePr>
              <a:graphicFrameLocks noChangeAspect="1"/>
            </p:cNvGraphicFramePr>
            <p:nvPr/>
          </p:nvGraphicFramePr>
          <p:xfrm>
            <a:off x="1296" y="1248"/>
            <a:ext cx="2053" cy="259"/>
          </p:xfrm>
          <a:graphic>
            <a:graphicData uri="http://schemas.openxmlformats.org/presentationml/2006/ole">
              <mc:AlternateContent xmlns:mc="http://schemas.openxmlformats.org/markup-compatibility/2006">
                <mc:Choice xmlns:v="urn:schemas-microsoft-com:vml" Requires="v">
                  <p:oleObj name="Equation" r:id="rId17" imgW="3136900" imgH="393700" progId="Equation.3">
                    <p:embed/>
                  </p:oleObj>
                </mc:Choice>
                <mc:Fallback>
                  <p:oleObj name="Equation" r:id="rId17" imgW="3136900" imgH="393700" progId="Equation.3">
                    <p:embed/>
                    <p:pic>
                      <p:nvPicPr>
                        <p:cNvPr id="0" name="Object 16"/>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1296" y="1248"/>
                          <a:ext cx="205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7364" name="Text Box 20">
            <a:extLst>
              <a:ext uri="{FF2B5EF4-FFF2-40B4-BE49-F238E27FC236}">
                <a16:creationId xmlns:a16="http://schemas.microsoft.com/office/drawing/2014/main" id="{30C0403E-174A-49C8-AE47-7928F22BDBE9}"/>
              </a:ext>
            </a:extLst>
          </p:cNvPr>
          <p:cNvSpPr txBox="1">
            <a:spLocks noChangeArrowheads="1"/>
          </p:cNvSpPr>
          <p:nvPr/>
        </p:nvSpPr>
        <p:spPr bwMode="auto">
          <a:xfrm>
            <a:off x="554038" y="3741738"/>
            <a:ext cx="8194675"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b="1">
                <a:solidFill>
                  <a:srgbClr val="993300"/>
                </a:solidFill>
                <a:latin typeface="Times New Roman" panose="02020603050405020304" pitchFamily="18" charset="0"/>
              </a:rPr>
              <a:t>　　第二步：</a:t>
            </a:r>
            <a:r>
              <a:rPr kumimoji="1" lang="zh-CN" altLang="en-US" sz="2400">
                <a:latin typeface="Times New Roman" panose="02020603050405020304" pitchFamily="18" charset="0"/>
              </a:rPr>
              <a:t>把“与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或”式中非最小项的“与项”扩展成最小</a:t>
            </a:r>
          </a:p>
          <a:p>
            <a:pPr algn="just" eaLnBrk="1" hangingPunct="1">
              <a:lnSpc>
                <a:spcPct val="80000"/>
              </a:lnSpc>
              <a:spcBef>
                <a:spcPct val="50000"/>
              </a:spcBef>
            </a:pPr>
            <a:r>
              <a:rPr kumimoji="1" lang="zh-CN" altLang="en-US" sz="2400">
                <a:latin typeface="Times New Roman" panose="02020603050405020304" pitchFamily="18" charset="0"/>
              </a:rPr>
              <a:t>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anim calcmode="lin" valueType="num">
                                      <p:cBhvr additive="base">
                                        <p:cTn id="7" dur="500" fill="hold"/>
                                        <p:tgtEl>
                                          <p:spTgt spid="57347"/>
                                        </p:tgtEl>
                                        <p:attrNameLst>
                                          <p:attrName>ppt_x</p:attrName>
                                        </p:attrNameLst>
                                      </p:cBhvr>
                                      <p:tavLst>
                                        <p:tav tm="0">
                                          <p:val>
                                            <p:strVal val="#ppt_x"/>
                                          </p:val>
                                        </p:tav>
                                        <p:tav tm="100000">
                                          <p:val>
                                            <p:strVal val="#ppt_x"/>
                                          </p:val>
                                        </p:tav>
                                      </p:tavLst>
                                    </p:anim>
                                    <p:anim calcmode="lin" valueType="num">
                                      <p:cBhvr additive="base">
                                        <p:cTn id="8" dur="500" fill="hold"/>
                                        <p:tgtEl>
                                          <p:spTgt spid="5734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355"/>
                                        </p:tgtEl>
                                        <p:attrNameLst>
                                          <p:attrName>style.visibility</p:attrName>
                                        </p:attrNameLst>
                                      </p:cBhvr>
                                      <p:to>
                                        <p:strVal val="visible"/>
                                      </p:to>
                                    </p:set>
                                    <p:anim calcmode="lin" valueType="num">
                                      <p:cBhvr additive="base">
                                        <p:cTn id="13" dur="500" fill="hold"/>
                                        <p:tgtEl>
                                          <p:spTgt spid="57355"/>
                                        </p:tgtEl>
                                        <p:attrNameLst>
                                          <p:attrName>ppt_x</p:attrName>
                                        </p:attrNameLst>
                                      </p:cBhvr>
                                      <p:tavLst>
                                        <p:tav tm="0">
                                          <p:val>
                                            <p:strVal val="#ppt_x"/>
                                          </p:val>
                                        </p:tav>
                                        <p:tav tm="100000">
                                          <p:val>
                                            <p:strVal val="#ppt_x"/>
                                          </p:val>
                                        </p:tav>
                                      </p:tavLst>
                                    </p:anim>
                                    <p:anim calcmode="lin" valueType="num">
                                      <p:cBhvr additive="base">
                                        <p:cTn id="14" dur="500" fill="hold"/>
                                        <p:tgtEl>
                                          <p:spTgt spid="573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73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364"/>
                                        </p:tgtEl>
                                        <p:attrNameLst>
                                          <p:attrName>style.visibility</p:attrName>
                                        </p:attrNameLst>
                                      </p:cBhvr>
                                      <p:to>
                                        <p:strVal val="visible"/>
                                      </p:to>
                                    </p:set>
                                  </p:childTnLst>
                                </p:cTn>
                              </p:par>
                            </p:childTnLst>
                          </p:cTn>
                        </p:par>
                        <p:par>
                          <p:cTn id="23" fill="hold" nodeType="afterGroup">
                            <p:stCondLst>
                              <p:cond delay="0"/>
                            </p:stCondLst>
                            <p:childTnLst>
                              <p:par>
                                <p:cTn id="24" presetID="2" presetClass="entr" presetSubtype="4" fill="hold" nodeType="afterEffect">
                                  <p:stCondLst>
                                    <p:cond delay="0"/>
                                  </p:stCondLst>
                                  <p:childTnLst>
                                    <p:set>
                                      <p:cBhvr>
                                        <p:cTn id="25" dur="1" fill="hold">
                                          <p:stCondLst>
                                            <p:cond delay="0"/>
                                          </p:stCondLst>
                                        </p:cTn>
                                        <p:tgtEl>
                                          <p:spTgt spid="57351"/>
                                        </p:tgtEl>
                                        <p:attrNameLst>
                                          <p:attrName>style.visibility</p:attrName>
                                        </p:attrNameLst>
                                      </p:cBhvr>
                                      <p:to>
                                        <p:strVal val="visible"/>
                                      </p:to>
                                    </p:set>
                                    <p:anim calcmode="lin" valueType="num">
                                      <p:cBhvr additive="base">
                                        <p:cTn id="26" dur="500" fill="hold"/>
                                        <p:tgtEl>
                                          <p:spTgt spid="57351"/>
                                        </p:tgtEl>
                                        <p:attrNameLst>
                                          <p:attrName>ppt_x</p:attrName>
                                        </p:attrNameLst>
                                      </p:cBhvr>
                                      <p:tavLst>
                                        <p:tav tm="0">
                                          <p:val>
                                            <p:strVal val="#ppt_x"/>
                                          </p:val>
                                        </p:tav>
                                        <p:tav tm="100000">
                                          <p:val>
                                            <p:strVal val="#ppt_x"/>
                                          </p:val>
                                        </p:tav>
                                      </p:tavLst>
                                    </p:anim>
                                    <p:anim calcmode="lin" valueType="num">
                                      <p:cBhvr additive="base">
                                        <p:cTn id="27" dur="500" fill="hold"/>
                                        <p:tgtEl>
                                          <p:spTgt spid="573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5" grpId="0" autoUpdateAnimBg="0"/>
      <p:bldP spid="57364"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Text Box 3">
            <a:extLst>
              <a:ext uri="{FF2B5EF4-FFF2-40B4-BE49-F238E27FC236}">
                <a16:creationId xmlns:a16="http://schemas.microsoft.com/office/drawing/2014/main" id="{1C9F43A3-5C87-483B-B621-7B174615C8F2}"/>
              </a:ext>
            </a:extLst>
          </p:cNvPr>
          <p:cNvSpPr txBox="1">
            <a:spLocks noChangeArrowheads="1"/>
          </p:cNvSpPr>
          <p:nvPr/>
        </p:nvSpPr>
        <p:spPr bwMode="auto">
          <a:xfrm>
            <a:off x="533400" y="7620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latin typeface="Times New Roman" panose="02020603050405020304" pitchFamily="18" charset="0"/>
              </a:rPr>
              <a:t>　　所得标准“与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或”式的简写形式为 </a:t>
            </a:r>
          </a:p>
        </p:txBody>
      </p:sp>
      <p:sp>
        <p:nvSpPr>
          <p:cNvPr id="58372" name="Text Box 4">
            <a:extLst>
              <a:ext uri="{FF2B5EF4-FFF2-40B4-BE49-F238E27FC236}">
                <a16:creationId xmlns:a16="http://schemas.microsoft.com/office/drawing/2014/main" id="{B6FE4E5D-4B24-4FD8-BCF4-9252E29E78E5}"/>
              </a:ext>
            </a:extLst>
          </p:cNvPr>
          <p:cNvSpPr txBox="1">
            <a:spLocks noChangeArrowheads="1"/>
          </p:cNvSpPr>
          <p:nvPr/>
        </p:nvSpPr>
        <p:spPr bwMode="auto">
          <a:xfrm>
            <a:off x="533400" y="22098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当给出函数表达式已经是“与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或”表达式时，可直接进行第二步。 </a:t>
            </a:r>
          </a:p>
        </p:txBody>
      </p:sp>
      <p:sp>
        <p:nvSpPr>
          <p:cNvPr id="58374" name="Text Box 6">
            <a:extLst>
              <a:ext uri="{FF2B5EF4-FFF2-40B4-BE49-F238E27FC236}">
                <a16:creationId xmlns:a16="http://schemas.microsoft.com/office/drawing/2014/main" id="{31AC139C-5E81-4310-BC65-327D5A5B3C4B}"/>
              </a:ext>
            </a:extLst>
          </p:cNvPr>
          <p:cNvSpPr txBox="1">
            <a:spLocks noChangeArrowheads="1"/>
          </p:cNvSpPr>
          <p:nvPr/>
        </p:nvSpPr>
        <p:spPr bwMode="auto">
          <a:xfrm>
            <a:off x="139700" y="32766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3300"/>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2 . </a:t>
            </a:r>
            <a:r>
              <a:rPr kumimoji="1" lang="zh-CN" altLang="en-US" sz="2400" b="1">
                <a:solidFill>
                  <a:srgbClr val="0033CC"/>
                </a:solidFill>
                <a:latin typeface="Times New Roman" panose="02020603050405020304" pitchFamily="18" charset="0"/>
              </a:rPr>
              <a:t>求一个函数的标准“或</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与” 式</a:t>
            </a:r>
          </a:p>
        </p:txBody>
      </p:sp>
      <p:sp>
        <p:nvSpPr>
          <p:cNvPr id="58375" name="Text Box 7">
            <a:extLst>
              <a:ext uri="{FF2B5EF4-FFF2-40B4-BE49-F238E27FC236}">
                <a16:creationId xmlns:a16="http://schemas.microsoft.com/office/drawing/2014/main" id="{6A24D529-E5B2-480A-BE58-3D023D2C7334}"/>
              </a:ext>
            </a:extLst>
          </p:cNvPr>
          <p:cNvSpPr txBox="1">
            <a:spLocks noChangeArrowheads="1"/>
          </p:cNvSpPr>
          <p:nvPr/>
        </p:nvSpPr>
        <p:spPr bwMode="auto">
          <a:xfrm>
            <a:off x="590550" y="3797300"/>
            <a:ext cx="81534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CC3300"/>
                </a:solidFill>
                <a:latin typeface="Times New Roman" panose="02020603050405020304" pitchFamily="18" charset="0"/>
              </a:rPr>
              <a:t>一般步骤：</a:t>
            </a:r>
          </a:p>
          <a:p>
            <a:pPr algn="just"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CC3300"/>
                </a:solidFill>
                <a:latin typeface="Times New Roman" panose="02020603050405020304" pitchFamily="18" charset="0"/>
              </a:rPr>
              <a:t>第一步：</a:t>
            </a:r>
            <a:r>
              <a:rPr kumimoji="1" lang="zh-CN" altLang="en-US" sz="2400">
                <a:latin typeface="Times New Roman" panose="02020603050405020304" pitchFamily="18" charset="0"/>
              </a:rPr>
              <a:t>将函数表达式转换成一般“或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 </a:t>
            </a:r>
          </a:p>
        </p:txBody>
      </p:sp>
      <p:grpSp>
        <p:nvGrpSpPr>
          <p:cNvPr id="58376" name="Group 8">
            <a:extLst>
              <a:ext uri="{FF2B5EF4-FFF2-40B4-BE49-F238E27FC236}">
                <a16:creationId xmlns:a16="http://schemas.microsoft.com/office/drawing/2014/main" id="{04AA271F-BF0A-4D47-8ACC-9B65C8AC2658}"/>
              </a:ext>
            </a:extLst>
          </p:cNvPr>
          <p:cNvGrpSpPr>
            <a:grpSpLocks/>
          </p:cNvGrpSpPr>
          <p:nvPr/>
        </p:nvGrpSpPr>
        <p:grpSpPr bwMode="auto">
          <a:xfrm>
            <a:off x="609600" y="5016500"/>
            <a:ext cx="8153400" cy="1046163"/>
            <a:chOff x="336" y="3312"/>
            <a:chExt cx="5136" cy="659"/>
          </a:xfrm>
        </p:grpSpPr>
        <p:sp>
          <p:nvSpPr>
            <p:cNvPr id="61450" name="Text Box 9">
              <a:extLst>
                <a:ext uri="{FF2B5EF4-FFF2-40B4-BE49-F238E27FC236}">
                  <a16:creationId xmlns:a16="http://schemas.microsoft.com/office/drawing/2014/main" id="{3CD3F5E7-C0EC-43AB-8E1C-D5B1866F435D}"/>
                </a:ext>
              </a:extLst>
            </p:cNvPr>
            <p:cNvSpPr txBox="1">
              <a:spLocks noChangeArrowheads="1"/>
            </p:cNvSpPr>
            <p:nvPr/>
          </p:nvSpPr>
          <p:spPr bwMode="auto">
            <a:xfrm>
              <a:off x="336" y="3331"/>
              <a:ext cx="5136"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CC3300"/>
                  </a:solidFill>
                  <a:latin typeface="Times New Roman" panose="02020603050405020304" pitchFamily="18" charset="0"/>
                </a:rPr>
                <a:t>第二步：</a:t>
              </a:r>
              <a:r>
                <a:rPr kumimoji="1" lang="zh-CN" altLang="en-US" sz="2400">
                  <a:latin typeface="Times New Roman" panose="02020603050405020304" pitchFamily="18" charset="0"/>
                </a:rPr>
                <a:t>反复利用定理　　　　　　　　　把表达式中</a:t>
              </a:r>
            </a:p>
            <a:p>
              <a:pPr algn="just" eaLnBrk="1" hangingPunct="1">
                <a:spcBef>
                  <a:spcPct val="50000"/>
                </a:spcBef>
              </a:pPr>
              <a:r>
                <a:rPr kumimoji="1" lang="zh-CN" altLang="en-US" sz="2400">
                  <a:latin typeface="Times New Roman" panose="02020603050405020304" pitchFamily="18" charset="0"/>
                </a:rPr>
                <a:t>所有非最大项的“或项”扩展成最大项。 </a:t>
              </a:r>
              <a:r>
                <a:rPr kumimoji="1" lang="zh-CN" altLang="en-US" sz="2400">
                  <a:solidFill>
                    <a:srgbClr val="FF0000"/>
                  </a:solidFill>
                  <a:latin typeface="Times New Roman" panose="02020603050405020304" pitchFamily="18" charset="0"/>
                </a:rPr>
                <a:t>（定理</a:t>
              </a:r>
              <a:r>
                <a:rPr kumimoji="1" lang="en-US" altLang="zh-CN" sz="2400">
                  <a:solidFill>
                    <a:srgbClr val="FF0000"/>
                  </a:solidFill>
                  <a:latin typeface="Times New Roman" panose="02020603050405020304" pitchFamily="18" charset="0"/>
                </a:rPr>
                <a:t>7</a:t>
              </a:r>
              <a:r>
                <a:rPr kumimoji="1" lang="zh-CN" altLang="en-US" sz="2400">
                  <a:solidFill>
                    <a:srgbClr val="FF0000"/>
                  </a:solidFill>
                  <a:latin typeface="Times New Roman" panose="02020603050405020304" pitchFamily="18" charset="0"/>
                </a:rPr>
                <a:t>）</a:t>
              </a:r>
            </a:p>
          </p:txBody>
        </p:sp>
        <p:graphicFrame>
          <p:nvGraphicFramePr>
            <p:cNvPr id="61451" name="Object 10">
              <a:extLst>
                <a:ext uri="{FF2B5EF4-FFF2-40B4-BE49-F238E27FC236}">
                  <a16:creationId xmlns:a16="http://schemas.microsoft.com/office/drawing/2014/main" id="{1C417FD0-302F-40BE-88B9-EE0FFC2A9F0B}"/>
                </a:ext>
              </a:extLst>
            </p:cNvPr>
            <p:cNvGraphicFramePr>
              <a:graphicFrameLocks noChangeAspect="1"/>
            </p:cNvGraphicFramePr>
            <p:nvPr/>
          </p:nvGraphicFramePr>
          <p:xfrm>
            <a:off x="2784" y="3312"/>
            <a:ext cx="1635" cy="274"/>
          </p:xfrm>
          <a:graphic>
            <a:graphicData uri="http://schemas.openxmlformats.org/presentationml/2006/ole">
              <mc:AlternateContent xmlns:mc="http://schemas.openxmlformats.org/markup-compatibility/2006">
                <mc:Choice xmlns:v="urn:schemas-microsoft-com:vml" Requires="v">
                  <p:oleObj name="Equation" r:id="rId3" imgW="2171700" imgH="368300" progId="Equation.3">
                    <p:embed/>
                  </p:oleObj>
                </mc:Choice>
                <mc:Fallback>
                  <p:oleObj name="Equation" r:id="rId3" imgW="2171700" imgH="368300" progId="Equation.3">
                    <p:embed/>
                    <p:pic>
                      <p:nvPicPr>
                        <p:cNvPr id="0" name="Object 10"/>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2784" y="3312"/>
                          <a:ext cx="1635"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379" name="Group 11">
            <a:extLst>
              <a:ext uri="{FF2B5EF4-FFF2-40B4-BE49-F238E27FC236}">
                <a16:creationId xmlns:a16="http://schemas.microsoft.com/office/drawing/2014/main" id="{B4972ABB-C98C-4C71-A149-D162D5176DDF}"/>
              </a:ext>
            </a:extLst>
          </p:cNvPr>
          <p:cNvGrpSpPr>
            <a:grpSpLocks/>
          </p:cNvGrpSpPr>
          <p:nvPr/>
        </p:nvGrpSpPr>
        <p:grpSpPr bwMode="auto">
          <a:xfrm>
            <a:off x="1981200" y="1295400"/>
            <a:ext cx="4373563" cy="811213"/>
            <a:chOff x="1248" y="816"/>
            <a:chExt cx="2755" cy="511"/>
          </a:xfrm>
        </p:grpSpPr>
        <p:graphicFrame>
          <p:nvGraphicFramePr>
            <p:cNvPr id="61448" name="Object 12">
              <a:extLst>
                <a:ext uri="{FF2B5EF4-FFF2-40B4-BE49-F238E27FC236}">
                  <a16:creationId xmlns:a16="http://schemas.microsoft.com/office/drawing/2014/main" id="{BBA7A195-D1C3-45B2-8F2C-EE89D3C23CB8}"/>
                </a:ext>
              </a:extLst>
            </p:cNvPr>
            <p:cNvGraphicFramePr>
              <a:graphicFrameLocks noChangeAspect="1"/>
            </p:cNvGraphicFramePr>
            <p:nvPr/>
          </p:nvGraphicFramePr>
          <p:xfrm>
            <a:off x="1248" y="816"/>
            <a:ext cx="2755" cy="243"/>
          </p:xfrm>
          <a:graphic>
            <a:graphicData uri="http://schemas.openxmlformats.org/presentationml/2006/ole">
              <mc:AlternateContent xmlns:mc="http://schemas.openxmlformats.org/markup-compatibility/2006">
                <mc:Choice xmlns:v="urn:schemas-microsoft-com:vml" Requires="v">
                  <p:oleObj name="Equation" r:id="rId5" imgW="4114800" imgH="342900" progId="Equation.3">
                    <p:embed/>
                  </p:oleObj>
                </mc:Choice>
                <mc:Fallback>
                  <p:oleObj name="Equation" r:id="rId5" imgW="4114800" imgH="342900" progId="Equation.3">
                    <p:embed/>
                    <p:pic>
                      <p:nvPicPr>
                        <p:cNvPr id="0" name="Object 12"/>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248" y="816"/>
                          <a:ext cx="275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9" name="Object 13">
              <a:extLst>
                <a:ext uri="{FF2B5EF4-FFF2-40B4-BE49-F238E27FC236}">
                  <a16:creationId xmlns:a16="http://schemas.microsoft.com/office/drawing/2014/main" id="{630B3B05-918F-4A1A-86A9-650B2A591A2A}"/>
                </a:ext>
              </a:extLst>
            </p:cNvPr>
            <p:cNvGraphicFramePr>
              <a:graphicFrameLocks noChangeAspect="1"/>
            </p:cNvGraphicFramePr>
            <p:nvPr/>
          </p:nvGraphicFramePr>
          <p:xfrm>
            <a:off x="2016" y="1104"/>
            <a:ext cx="1266" cy="223"/>
          </p:xfrm>
          <a:graphic>
            <a:graphicData uri="http://schemas.openxmlformats.org/presentationml/2006/ole">
              <mc:AlternateContent xmlns:mc="http://schemas.openxmlformats.org/markup-compatibility/2006">
                <mc:Choice xmlns:v="urn:schemas-microsoft-com:vml" Requires="v">
                  <p:oleObj name="Equation" r:id="rId7" imgW="1879600" imgH="330200" progId="Equation.3">
                    <p:embed/>
                  </p:oleObj>
                </mc:Choice>
                <mc:Fallback>
                  <p:oleObj name="Equation" r:id="rId7" imgW="1879600" imgH="330200" progId="Equation.3">
                    <p:embed/>
                    <p:pic>
                      <p:nvPicPr>
                        <p:cNvPr id="0" name="Object 13"/>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016" y="1104"/>
                          <a:ext cx="126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 calcmode="lin" valueType="num">
                                      <p:cBhvr additive="base">
                                        <p:cTn id="7" dur="500" fill="hold"/>
                                        <p:tgtEl>
                                          <p:spTgt spid="58371"/>
                                        </p:tgtEl>
                                        <p:attrNameLst>
                                          <p:attrName>ppt_x</p:attrName>
                                        </p:attrNameLst>
                                      </p:cBhvr>
                                      <p:tavLst>
                                        <p:tav tm="0">
                                          <p:val>
                                            <p:strVal val="0-#ppt_w/2"/>
                                          </p:val>
                                        </p:tav>
                                        <p:tav tm="100000">
                                          <p:val>
                                            <p:strVal val="#ppt_x"/>
                                          </p:val>
                                        </p:tav>
                                      </p:tavLst>
                                    </p:anim>
                                    <p:anim calcmode="lin" valueType="num">
                                      <p:cBhvr additive="base">
                                        <p:cTn id="8" dur="500" fill="hold"/>
                                        <p:tgtEl>
                                          <p:spTgt spid="5837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8379"/>
                                        </p:tgtEl>
                                        <p:attrNameLst>
                                          <p:attrName>style.visibility</p:attrName>
                                        </p:attrNameLst>
                                      </p:cBhvr>
                                      <p:to>
                                        <p:strVal val="visible"/>
                                      </p:to>
                                    </p:set>
                                    <p:anim calcmode="lin" valueType="num">
                                      <p:cBhvr additive="base">
                                        <p:cTn id="13" dur="500" fill="hold"/>
                                        <p:tgtEl>
                                          <p:spTgt spid="58379"/>
                                        </p:tgtEl>
                                        <p:attrNameLst>
                                          <p:attrName>ppt_x</p:attrName>
                                        </p:attrNameLst>
                                      </p:cBhvr>
                                      <p:tavLst>
                                        <p:tav tm="0">
                                          <p:val>
                                            <p:strVal val="#ppt_x"/>
                                          </p:val>
                                        </p:tav>
                                        <p:tav tm="100000">
                                          <p:val>
                                            <p:strVal val="#ppt_x"/>
                                          </p:val>
                                        </p:tav>
                                      </p:tavLst>
                                    </p:anim>
                                    <p:anim calcmode="lin" valueType="num">
                                      <p:cBhvr additive="base">
                                        <p:cTn id="14" dur="500" fill="hold"/>
                                        <p:tgtEl>
                                          <p:spTgt spid="5837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58372"/>
                                        </p:tgtEl>
                                        <p:attrNameLst>
                                          <p:attrName>style.visibility</p:attrName>
                                        </p:attrNameLst>
                                      </p:cBhvr>
                                      <p:to>
                                        <p:strVal val="visible"/>
                                      </p:to>
                                    </p:set>
                                    <p:animEffect transition="in" filter="slide(fromLeft)">
                                      <p:cBhvr>
                                        <p:cTn id="19" dur="500"/>
                                        <p:tgtEl>
                                          <p:spTgt spid="5837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58374"/>
                                        </p:tgtEl>
                                        <p:attrNameLst>
                                          <p:attrName>style.visibility</p:attrName>
                                        </p:attrNameLst>
                                      </p:cBhvr>
                                      <p:to>
                                        <p:strVal val="visible"/>
                                      </p:to>
                                    </p:set>
                                    <p:animEffect transition="in" filter="slide(fromLeft)">
                                      <p:cBhvr>
                                        <p:cTn id="24" dur="500"/>
                                        <p:tgtEl>
                                          <p:spTgt spid="58374"/>
                                        </p:tgtEl>
                                      </p:cBhvr>
                                    </p:animEffect>
                                  </p:childTnLst>
                                </p:cTn>
                              </p:par>
                            </p:childTnLst>
                          </p:cTn>
                        </p:par>
                        <p:par>
                          <p:cTn id="25" fill="hold" nodeType="afterGroup">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58375"/>
                                        </p:tgtEl>
                                        <p:attrNameLst>
                                          <p:attrName>style.visibility</p:attrName>
                                        </p:attrNameLst>
                                      </p:cBhvr>
                                      <p:to>
                                        <p:strVal val="visible"/>
                                      </p:to>
                                    </p:set>
                                    <p:animEffect transition="in" filter="slide(fromLeft)">
                                      <p:cBhvr>
                                        <p:cTn id="28" dur="500"/>
                                        <p:tgtEl>
                                          <p:spTgt spid="583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58376"/>
                                        </p:tgtEl>
                                        <p:attrNameLst>
                                          <p:attrName>style.visibility</p:attrName>
                                        </p:attrNameLst>
                                      </p:cBhvr>
                                      <p:to>
                                        <p:strVal val="visible"/>
                                      </p:to>
                                    </p:set>
                                    <p:anim calcmode="lin" valueType="num">
                                      <p:cBhvr additive="base">
                                        <p:cTn id="33" dur="500" fill="hold"/>
                                        <p:tgtEl>
                                          <p:spTgt spid="58376"/>
                                        </p:tgtEl>
                                        <p:attrNameLst>
                                          <p:attrName>ppt_x</p:attrName>
                                        </p:attrNameLst>
                                      </p:cBhvr>
                                      <p:tavLst>
                                        <p:tav tm="0">
                                          <p:val>
                                            <p:strVal val="#ppt_x"/>
                                          </p:val>
                                        </p:tav>
                                        <p:tav tm="100000">
                                          <p:val>
                                            <p:strVal val="#ppt_x"/>
                                          </p:val>
                                        </p:tav>
                                      </p:tavLst>
                                    </p:anim>
                                    <p:anim calcmode="lin" valueType="num">
                                      <p:cBhvr additive="base">
                                        <p:cTn id="34" dur="500" fill="hold"/>
                                        <p:tgtEl>
                                          <p:spTgt spid="583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utoUpdateAnimBg="0"/>
      <p:bldP spid="58372" grpId="0" autoUpdateAnimBg="0"/>
      <p:bldP spid="58374" grpId="0" autoUpdateAnimBg="0"/>
      <p:bldP spid="58375"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Text Box 3">
            <a:extLst>
              <a:ext uri="{FF2B5EF4-FFF2-40B4-BE49-F238E27FC236}">
                <a16:creationId xmlns:a16="http://schemas.microsoft.com/office/drawing/2014/main" id="{99648ACF-5832-456C-A6D1-CD1F7C63A243}"/>
              </a:ext>
            </a:extLst>
          </p:cNvPr>
          <p:cNvSpPr txBox="1">
            <a:spLocks noChangeArrowheads="1"/>
          </p:cNvSpPr>
          <p:nvPr/>
        </p:nvSpPr>
        <p:spPr bwMode="auto">
          <a:xfrm>
            <a:off x="457200" y="22860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33CC"/>
                </a:solidFill>
                <a:latin typeface="Times New Roman" panose="02020603050405020304" pitchFamily="18" charset="0"/>
              </a:rPr>
              <a:t>　　解</a:t>
            </a:r>
            <a:r>
              <a:rPr kumimoji="1" lang="zh-CN" altLang="en-US" sz="2400">
                <a:latin typeface="Times New Roman" panose="02020603050405020304" pitchFamily="18" charset="0"/>
              </a:rPr>
              <a:t> </a:t>
            </a:r>
            <a:r>
              <a:rPr kumimoji="1" lang="zh-CN" altLang="en-US" sz="2400" b="1">
                <a:solidFill>
                  <a:srgbClr val="FF6600"/>
                </a:solidFill>
                <a:latin typeface="Times New Roman" panose="02020603050405020304" pitchFamily="18" charset="0"/>
              </a:rPr>
              <a:t>  </a:t>
            </a:r>
            <a:r>
              <a:rPr kumimoji="1" lang="zh-CN" altLang="en-US" sz="2400" b="1">
                <a:solidFill>
                  <a:srgbClr val="CC0000"/>
                </a:solidFill>
                <a:latin typeface="Times New Roman" panose="02020603050405020304" pitchFamily="18" charset="0"/>
              </a:rPr>
              <a:t>第一步：</a:t>
            </a:r>
            <a:r>
              <a:rPr kumimoji="1" lang="zh-CN" altLang="en-US" sz="2400">
                <a:latin typeface="Times New Roman" panose="02020603050405020304" pitchFamily="18" charset="0"/>
              </a:rPr>
              <a:t>将函数表达式变换成“或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与”表达式。即 </a:t>
            </a:r>
          </a:p>
        </p:txBody>
      </p:sp>
      <p:grpSp>
        <p:nvGrpSpPr>
          <p:cNvPr id="59396" name="Group 4">
            <a:extLst>
              <a:ext uri="{FF2B5EF4-FFF2-40B4-BE49-F238E27FC236}">
                <a16:creationId xmlns:a16="http://schemas.microsoft.com/office/drawing/2014/main" id="{554888C7-20E5-4620-89C3-15C6CDD2C986}"/>
              </a:ext>
            </a:extLst>
          </p:cNvPr>
          <p:cNvGrpSpPr>
            <a:grpSpLocks/>
          </p:cNvGrpSpPr>
          <p:nvPr/>
        </p:nvGrpSpPr>
        <p:grpSpPr bwMode="auto">
          <a:xfrm>
            <a:off x="457200" y="901700"/>
            <a:ext cx="8686800" cy="1084263"/>
            <a:chOff x="288" y="572"/>
            <a:chExt cx="5136" cy="683"/>
          </a:xfrm>
        </p:grpSpPr>
        <p:sp>
          <p:nvSpPr>
            <p:cNvPr id="62477" name="Text Box 5">
              <a:extLst>
                <a:ext uri="{FF2B5EF4-FFF2-40B4-BE49-F238E27FC236}">
                  <a16:creationId xmlns:a16="http://schemas.microsoft.com/office/drawing/2014/main" id="{54C71793-BC9A-4793-ACEF-506711CCF944}"/>
                </a:ext>
              </a:extLst>
            </p:cNvPr>
            <p:cNvSpPr txBox="1">
              <a:spLocks noChangeArrowheads="1"/>
            </p:cNvSpPr>
            <p:nvPr/>
          </p:nvSpPr>
          <p:spPr bwMode="auto">
            <a:xfrm>
              <a:off x="288" y="615"/>
              <a:ext cx="5136"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例   </a:t>
              </a:r>
              <a:r>
                <a:rPr kumimoji="1" lang="zh-CN" altLang="en-US" sz="2400">
                  <a:latin typeface="Times New Roman" panose="02020603050405020304" pitchFamily="18" charset="0"/>
                </a:rPr>
                <a:t>将逻辑函数表达式 　　　　　　　　　　　　变</a:t>
              </a:r>
            </a:p>
            <a:p>
              <a:pPr algn="just" eaLnBrk="1" hangingPunct="1">
                <a:spcBef>
                  <a:spcPct val="50000"/>
                </a:spcBef>
              </a:pPr>
              <a:r>
                <a:rPr kumimoji="1" lang="zh-CN" altLang="en-US" sz="2400">
                  <a:latin typeface="Times New Roman" panose="02020603050405020304" pitchFamily="18" charset="0"/>
                </a:rPr>
                <a:t>换成标准“或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 </a:t>
              </a:r>
            </a:p>
          </p:txBody>
        </p:sp>
        <p:graphicFrame>
          <p:nvGraphicFramePr>
            <p:cNvPr id="62478" name="Object 6">
              <a:extLst>
                <a:ext uri="{FF2B5EF4-FFF2-40B4-BE49-F238E27FC236}">
                  <a16:creationId xmlns:a16="http://schemas.microsoft.com/office/drawing/2014/main" id="{3CA921E3-D367-46D6-80BF-48EE424B9700}"/>
                </a:ext>
              </a:extLst>
            </p:cNvPr>
            <p:cNvGraphicFramePr>
              <a:graphicFrameLocks noChangeAspect="1"/>
            </p:cNvGraphicFramePr>
            <p:nvPr/>
          </p:nvGraphicFramePr>
          <p:xfrm>
            <a:off x="2465" y="572"/>
            <a:ext cx="2257" cy="352"/>
          </p:xfrm>
          <a:graphic>
            <a:graphicData uri="http://schemas.openxmlformats.org/presentationml/2006/ole">
              <mc:AlternateContent xmlns:mc="http://schemas.openxmlformats.org/markup-compatibility/2006">
                <mc:Choice xmlns:v="urn:schemas-microsoft-com:vml" Requires="v">
                  <p:oleObj name="Equation" r:id="rId3" imgW="1777229" imgH="266584" progId="Equation.3">
                    <p:embed/>
                  </p:oleObj>
                </mc:Choice>
                <mc:Fallback>
                  <p:oleObj name="Equation" r:id="rId3" imgW="1777229" imgH="266584" progId="Equation.3">
                    <p:embed/>
                    <p:pic>
                      <p:nvPicPr>
                        <p:cNvPr id="0" name="Object 6"/>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2465" y="572"/>
                          <a:ext cx="225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413" name="Group 21">
            <a:extLst>
              <a:ext uri="{FF2B5EF4-FFF2-40B4-BE49-F238E27FC236}">
                <a16:creationId xmlns:a16="http://schemas.microsoft.com/office/drawing/2014/main" id="{9AF06A59-6D74-4C6C-8577-A492F89F0A37}"/>
              </a:ext>
            </a:extLst>
          </p:cNvPr>
          <p:cNvGrpSpPr>
            <a:grpSpLocks/>
          </p:cNvGrpSpPr>
          <p:nvPr/>
        </p:nvGrpSpPr>
        <p:grpSpPr bwMode="auto">
          <a:xfrm>
            <a:off x="1066800" y="2997200"/>
            <a:ext cx="7681913" cy="3086100"/>
            <a:chOff x="672" y="1968"/>
            <a:chExt cx="4839" cy="1944"/>
          </a:xfrm>
        </p:grpSpPr>
        <p:graphicFrame>
          <p:nvGraphicFramePr>
            <p:cNvPr id="62469" name="Object 11">
              <a:extLst>
                <a:ext uri="{FF2B5EF4-FFF2-40B4-BE49-F238E27FC236}">
                  <a16:creationId xmlns:a16="http://schemas.microsoft.com/office/drawing/2014/main" id="{C06D6366-D950-4CC8-BF41-57409C57BEA1}"/>
                </a:ext>
              </a:extLst>
            </p:cNvPr>
            <p:cNvGraphicFramePr>
              <a:graphicFrameLocks noChangeAspect="1"/>
            </p:cNvGraphicFramePr>
            <p:nvPr/>
          </p:nvGraphicFramePr>
          <p:xfrm>
            <a:off x="672" y="1968"/>
            <a:ext cx="2211" cy="331"/>
          </p:xfrm>
          <a:graphic>
            <a:graphicData uri="http://schemas.openxmlformats.org/presentationml/2006/ole">
              <mc:AlternateContent xmlns:mc="http://schemas.openxmlformats.org/markup-compatibility/2006">
                <mc:Choice xmlns:v="urn:schemas-microsoft-com:vml" Requires="v">
                  <p:oleObj name="Equation" r:id="rId5" imgW="1777229" imgH="266584" progId="Equation.3">
                    <p:embed/>
                  </p:oleObj>
                </mc:Choice>
                <mc:Fallback>
                  <p:oleObj name="Equation" r:id="rId5" imgW="1777229" imgH="266584" progId="Equation.3">
                    <p:embed/>
                    <p:pic>
                      <p:nvPicPr>
                        <p:cNvPr id="0" name="Object 11"/>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672" y="1968"/>
                          <a:ext cx="2211"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0" name="Object 12">
              <a:extLst>
                <a:ext uri="{FF2B5EF4-FFF2-40B4-BE49-F238E27FC236}">
                  <a16:creationId xmlns:a16="http://schemas.microsoft.com/office/drawing/2014/main" id="{8A25C788-B9EB-4AD9-AACF-1226883DE43E}"/>
                </a:ext>
              </a:extLst>
            </p:cNvPr>
            <p:cNvGraphicFramePr>
              <a:graphicFrameLocks noChangeAspect="1"/>
            </p:cNvGraphicFramePr>
            <p:nvPr/>
          </p:nvGraphicFramePr>
          <p:xfrm>
            <a:off x="1500" y="2282"/>
            <a:ext cx="1270" cy="310"/>
          </p:xfrm>
          <a:graphic>
            <a:graphicData uri="http://schemas.openxmlformats.org/presentationml/2006/ole">
              <mc:AlternateContent xmlns:mc="http://schemas.openxmlformats.org/markup-compatibility/2006">
                <mc:Choice xmlns:v="urn:schemas-microsoft-com:vml" Requires="v">
                  <p:oleObj name="Equation" r:id="rId6" imgW="977900" imgH="241300" progId="Equation.3">
                    <p:embed/>
                  </p:oleObj>
                </mc:Choice>
                <mc:Fallback>
                  <p:oleObj name="Equation" r:id="rId6" imgW="977900" imgH="241300" progId="Equation.3">
                    <p:embed/>
                    <p:pic>
                      <p:nvPicPr>
                        <p:cNvPr id="0" name="Object 12"/>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500" y="2282"/>
                          <a:ext cx="127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1" name="Object 13">
              <a:extLst>
                <a:ext uri="{FF2B5EF4-FFF2-40B4-BE49-F238E27FC236}">
                  <a16:creationId xmlns:a16="http://schemas.microsoft.com/office/drawing/2014/main" id="{8F938975-7803-4B92-B82F-4ADFB9EC9F89}"/>
                </a:ext>
              </a:extLst>
            </p:cNvPr>
            <p:cNvGraphicFramePr>
              <a:graphicFrameLocks noChangeAspect="1"/>
            </p:cNvGraphicFramePr>
            <p:nvPr/>
          </p:nvGraphicFramePr>
          <p:xfrm>
            <a:off x="1515" y="2619"/>
            <a:ext cx="1870" cy="318"/>
          </p:xfrm>
          <a:graphic>
            <a:graphicData uri="http://schemas.openxmlformats.org/presentationml/2006/ole">
              <mc:AlternateContent xmlns:mc="http://schemas.openxmlformats.org/markup-compatibility/2006">
                <mc:Choice xmlns:v="urn:schemas-microsoft-com:vml" Requires="v">
                  <p:oleObj name="Equation" r:id="rId8" imgW="1397000" imgH="241300" progId="Equation.3">
                    <p:embed/>
                  </p:oleObj>
                </mc:Choice>
                <mc:Fallback>
                  <p:oleObj name="Equation" r:id="rId8" imgW="1397000" imgH="241300" progId="Equation.3">
                    <p:embed/>
                    <p:pic>
                      <p:nvPicPr>
                        <p:cNvPr id="0" name="Object 13"/>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515" y="2619"/>
                          <a:ext cx="187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2" name="Object 14">
              <a:extLst>
                <a:ext uri="{FF2B5EF4-FFF2-40B4-BE49-F238E27FC236}">
                  <a16:creationId xmlns:a16="http://schemas.microsoft.com/office/drawing/2014/main" id="{319F5713-08D4-4721-ABDD-28EF864DCD52}"/>
                </a:ext>
              </a:extLst>
            </p:cNvPr>
            <p:cNvGraphicFramePr>
              <a:graphicFrameLocks noChangeAspect="1"/>
            </p:cNvGraphicFramePr>
            <p:nvPr/>
          </p:nvGraphicFramePr>
          <p:xfrm>
            <a:off x="1519" y="2946"/>
            <a:ext cx="3014" cy="335"/>
          </p:xfrm>
          <a:graphic>
            <a:graphicData uri="http://schemas.openxmlformats.org/presentationml/2006/ole">
              <mc:AlternateContent xmlns:mc="http://schemas.openxmlformats.org/markup-compatibility/2006">
                <mc:Choice xmlns:v="urn:schemas-microsoft-com:vml" Requires="v">
                  <p:oleObj name="Equation" r:id="rId10" imgW="2641600" imgH="241300" progId="Equation.3">
                    <p:embed/>
                  </p:oleObj>
                </mc:Choice>
                <mc:Fallback>
                  <p:oleObj name="Equation" r:id="rId10" imgW="2641600" imgH="241300" progId="Equation.3">
                    <p:embed/>
                    <p:pic>
                      <p:nvPicPr>
                        <p:cNvPr id="0" name="Object 14"/>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519" y="2946"/>
                          <a:ext cx="30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3" name="Object 15">
              <a:extLst>
                <a:ext uri="{FF2B5EF4-FFF2-40B4-BE49-F238E27FC236}">
                  <a16:creationId xmlns:a16="http://schemas.microsoft.com/office/drawing/2014/main" id="{5CF86AA7-873C-4E1E-A84F-3503DEBCB4D2}"/>
                </a:ext>
              </a:extLst>
            </p:cNvPr>
            <p:cNvGraphicFramePr>
              <a:graphicFrameLocks noChangeAspect="1"/>
            </p:cNvGraphicFramePr>
            <p:nvPr/>
          </p:nvGraphicFramePr>
          <p:xfrm>
            <a:off x="1539" y="3303"/>
            <a:ext cx="3789" cy="309"/>
          </p:xfrm>
          <a:graphic>
            <a:graphicData uri="http://schemas.openxmlformats.org/presentationml/2006/ole">
              <mc:AlternateContent xmlns:mc="http://schemas.openxmlformats.org/markup-compatibility/2006">
                <mc:Choice xmlns:v="urn:schemas-microsoft-com:vml" Requires="v">
                  <p:oleObj name="Equation" r:id="rId12" imgW="2921000" imgH="241300" progId="Equation.3">
                    <p:embed/>
                  </p:oleObj>
                </mc:Choice>
                <mc:Fallback>
                  <p:oleObj name="Equation" r:id="rId12" imgW="2921000" imgH="241300" progId="Equation.3">
                    <p:embed/>
                    <p:pic>
                      <p:nvPicPr>
                        <p:cNvPr id="0" name="Object 15"/>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1539" y="3303"/>
                          <a:ext cx="3789"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4" name="Object 16">
              <a:extLst>
                <a:ext uri="{FF2B5EF4-FFF2-40B4-BE49-F238E27FC236}">
                  <a16:creationId xmlns:a16="http://schemas.microsoft.com/office/drawing/2014/main" id="{DE3B8C1F-4F68-46BA-80E6-86379EF53FE0}"/>
                </a:ext>
              </a:extLst>
            </p:cNvPr>
            <p:cNvGraphicFramePr>
              <a:graphicFrameLocks noChangeAspect="1"/>
            </p:cNvGraphicFramePr>
            <p:nvPr/>
          </p:nvGraphicFramePr>
          <p:xfrm>
            <a:off x="1523" y="3600"/>
            <a:ext cx="2615" cy="312"/>
          </p:xfrm>
          <a:graphic>
            <a:graphicData uri="http://schemas.openxmlformats.org/presentationml/2006/ole">
              <mc:AlternateContent xmlns:mc="http://schemas.openxmlformats.org/markup-compatibility/2006">
                <mc:Choice xmlns:v="urn:schemas-microsoft-com:vml" Requires="v">
                  <p:oleObj name="Equation" r:id="rId14" imgW="1993900" imgH="241300" progId="Equation.3">
                    <p:embed/>
                  </p:oleObj>
                </mc:Choice>
                <mc:Fallback>
                  <p:oleObj name="Equation" r:id="rId14" imgW="1993900" imgH="241300" progId="Equation.3">
                    <p:embed/>
                    <p:pic>
                      <p:nvPicPr>
                        <p:cNvPr id="0" name="Object 16"/>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1523" y="3600"/>
                          <a:ext cx="261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5" name="Line 17">
              <a:extLst>
                <a:ext uri="{FF2B5EF4-FFF2-40B4-BE49-F238E27FC236}">
                  <a16:creationId xmlns:a16="http://schemas.microsoft.com/office/drawing/2014/main" id="{D496D6D8-D6A4-4D6C-9C31-67DCDCB89861}"/>
                </a:ext>
              </a:extLst>
            </p:cNvPr>
            <p:cNvSpPr>
              <a:spLocks noChangeShapeType="1"/>
            </p:cNvSpPr>
            <p:nvPr/>
          </p:nvSpPr>
          <p:spPr bwMode="auto">
            <a:xfrm>
              <a:off x="4416" y="3600"/>
              <a:ext cx="816" cy="0"/>
            </a:xfrm>
            <a:prstGeom prst="line">
              <a:avLst/>
            </a:prstGeom>
            <a:noFill/>
            <a:ln w="9525">
              <a:solidFill>
                <a:srgbClr val="A6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6" name="Text Box 18">
              <a:extLst>
                <a:ext uri="{FF2B5EF4-FFF2-40B4-BE49-F238E27FC236}">
                  <a16:creationId xmlns:a16="http://schemas.microsoft.com/office/drawing/2014/main" id="{BE41876F-342F-4ADD-9AF6-D76AC798A2EA}"/>
                </a:ext>
              </a:extLst>
            </p:cNvPr>
            <p:cNvSpPr txBox="1">
              <a:spLocks noChangeArrowheads="1"/>
            </p:cNvSpPr>
            <p:nvPr/>
          </p:nvSpPr>
          <p:spPr bwMode="auto">
            <a:xfrm>
              <a:off x="4695" y="3659"/>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a:solidFill>
                    <a:srgbClr val="A60000"/>
                  </a:solidFill>
                  <a:latin typeface="Times New Roman" panose="02020603050405020304" pitchFamily="18" charset="0"/>
                </a:rPr>
                <a:t>=1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anim calcmode="lin" valueType="num">
                                      <p:cBhvr additive="base">
                                        <p:cTn id="7" dur="500" fill="hold"/>
                                        <p:tgtEl>
                                          <p:spTgt spid="59396"/>
                                        </p:tgtEl>
                                        <p:attrNameLst>
                                          <p:attrName>ppt_x</p:attrName>
                                        </p:attrNameLst>
                                      </p:cBhvr>
                                      <p:tavLst>
                                        <p:tav tm="0">
                                          <p:val>
                                            <p:strVal val="#ppt_x"/>
                                          </p:val>
                                        </p:tav>
                                        <p:tav tm="100000">
                                          <p:val>
                                            <p:strVal val="#ppt_x"/>
                                          </p:val>
                                        </p:tav>
                                      </p:tavLst>
                                    </p:anim>
                                    <p:anim calcmode="lin" valueType="num">
                                      <p:cBhvr additive="base">
                                        <p:cTn id="8" dur="500" fill="hold"/>
                                        <p:tgtEl>
                                          <p:spTgt spid="5939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59395"/>
                                        </p:tgtEl>
                                        <p:attrNameLst>
                                          <p:attrName>style.visibility</p:attrName>
                                        </p:attrNameLst>
                                      </p:cBhvr>
                                      <p:to>
                                        <p:strVal val="visible"/>
                                      </p:to>
                                    </p:set>
                                    <p:animEffect transition="in" filter="wipe(up)">
                                      <p:cBhvr>
                                        <p:cTn id="13" dur="500"/>
                                        <p:tgtEl>
                                          <p:spTgt spid="5939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59413"/>
                                        </p:tgtEl>
                                        <p:attrNameLst>
                                          <p:attrName>style.visibility</p:attrName>
                                        </p:attrNameLst>
                                      </p:cBhvr>
                                      <p:to>
                                        <p:strVal val="visible"/>
                                      </p:to>
                                    </p:set>
                                    <p:anim calcmode="lin" valueType="num">
                                      <p:cBhvr additive="base">
                                        <p:cTn id="18" dur="500" fill="hold"/>
                                        <p:tgtEl>
                                          <p:spTgt spid="59413"/>
                                        </p:tgtEl>
                                        <p:attrNameLst>
                                          <p:attrName>ppt_x</p:attrName>
                                        </p:attrNameLst>
                                      </p:cBhvr>
                                      <p:tavLst>
                                        <p:tav tm="0">
                                          <p:val>
                                            <p:strVal val="#ppt_x"/>
                                          </p:val>
                                        </p:tav>
                                        <p:tav tm="100000">
                                          <p:val>
                                            <p:strVal val="#ppt_x"/>
                                          </p:val>
                                        </p:tav>
                                      </p:tavLst>
                                    </p:anim>
                                    <p:anim calcmode="lin" valueType="num">
                                      <p:cBhvr additive="base">
                                        <p:cTn id="19" dur="500" fill="hold"/>
                                        <p:tgtEl>
                                          <p:spTgt spid="594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a:extLst>
              <a:ext uri="{FF2B5EF4-FFF2-40B4-BE49-F238E27FC236}">
                <a16:creationId xmlns:a16="http://schemas.microsoft.com/office/drawing/2014/main" id="{AD72DF99-9C57-48E8-AD64-DB9128FAEF93}"/>
              </a:ext>
            </a:extLst>
          </p:cNvPr>
          <p:cNvSpPr txBox="1">
            <a:spLocks noChangeArrowheads="1"/>
          </p:cNvSpPr>
          <p:nvPr/>
        </p:nvSpPr>
        <p:spPr bwMode="auto">
          <a:xfrm>
            <a:off x="598488" y="820738"/>
            <a:ext cx="56118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A60000"/>
                </a:solidFill>
                <a:latin typeface="宋体" panose="02010600030101010101" pitchFamily="2" charset="-122"/>
              </a:rPr>
              <a:t>2.1.1  </a:t>
            </a:r>
            <a:r>
              <a:rPr kumimoji="1" lang="zh-CN" altLang="en-US" sz="2800" b="1">
                <a:solidFill>
                  <a:srgbClr val="A60000"/>
                </a:solidFill>
                <a:latin typeface="宋体" panose="02010600030101010101" pitchFamily="2" charset="-122"/>
              </a:rPr>
              <a:t>逻辑变量及基本逻辑运算</a:t>
            </a:r>
            <a:endParaRPr kumimoji="1" lang="zh-CN" altLang="en-US" sz="2400" b="1">
              <a:latin typeface="Times New Roman" panose="02020603050405020304" pitchFamily="18" charset="0"/>
            </a:endParaRPr>
          </a:p>
        </p:txBody>
      </p:sp>
      <p:sp>
        <p:nvSpPr>
          <p:cNvPr id="8196" name="Text Box 4">
            <a:extLst>
              <a:ext uri="{FF2B5EF4-FFF2-40B4-BE49-F238E27FC236}">
                <a16:creationId xmlns:a16="http://schemas.microsoft.com/office/drawing/2014/main" id="{063C0447-EAB0-4E40-B054-C10B08CA0D17}"/>
              </a:ext>
            </a:extLst>
          </p:cNvPr>
          <p:cNvSpPr txBox="1">
            <a:spLocks noChangeArrowheads="1"/>
          </p:cNvSpPr>
          <p:nvPr/>
        </p:nvSpPr>
        <p:spPr bwMode="auto">
          <a:xfrm>
            <a:off x="539750" y="1989138"/>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solidFill>
                  <a:srgbClr val="FF3300"/>
                </a:solidFill>
                <a:latin typeface="Times New Roman" panose="02020603050405020304" pitchFamily="18" charset="0"/>
              </a:rPr>
              <a:t>　　</a:t>
            </a:r>
            <a:r>
              <a:rPr kumimoji="1" lang="zh-CN" altLang="en-US" sz="2400" b="1">
                <a:latin typeface="宋体" panose="02010600030101010101" pitchFamily="2" charset="-122"/>
              </a:rPr>
              <a:t>逻辑代数和普通代数一样，是用字母表示其值可以变化的量，即变量。所不同的是：</a:t>
            </a:r>
          </a:p>
        </p:txBody>
      </p:sp>
      <p:sp>
        <p:nvSpPr>
          <p:cNvPr id="8197" name="Text Box 5">
            <a:extLst>
              <a:ext uri="{FF2B5EF4-FFF2-40B4-BE49-F238E27FC236}">
                <a16:creationId xmlns:a16="http://schemas.microsoft.com/office/drawing/2014/main" id="{9573A4F7-2921-4C52-BE01-A87F5C211543}"/>
              </a:ext>
            </a:extLst>
          </p:cNvPr>
          <p:cNvSpPr txBox="1">
            <a:spLocks noChangeArrowheads="1"/>
          </p:cNvSpPr>
          <p:nvPr/>
        </p:nvSpPr>
        <p:spPr bwMode="auto">
          <a:xfrm>
            <a:off x="539750" y="3284538"/>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959600" algn="l"/>
              </a:tabLst>
              <a:defRPr>
                <a:solidFill>
                  <a:schemeClr val="tx1"/>
                </a:solidFill>
                <a:latin typeface="Arial" panose="020B0604020202020204" pitchFamily="34" charset="0"/>
                <a:ea typeface="宋体" panose="02010600030101010101" pitchFamily="2" charset="-122"/>
              </a:defRPr>
            </a:lvl1pPr>
            <a:lvl2pPr marL="742950" indent="-285750">
              <a:tabLst>
                <a:tab pos="6959600" algn="l"/>
              </a:tabLst>
              <a:defRPr>
                <a:solidFill>
                  <a:schemeClr val="tx1"/>
                </a:solidFill>
                <a:latin typeface="Arial" panose="020B0604020202020204" pitchFamily="34" charset="0"/>
                <a:ea typeface="宋体" panose="02010600030101010101" pitchFamily="2" charset="-122"/>
              </a:defRPr>
            </a:lvl2pPr>
            <a:lvl3pPr marL="1143000" indent="-228600">
              <a:tabLst>
                <a:tab pos="6959600" algn="l"/>
              </a:tabLst>
              <a:defRPr>
                <a:solidFill>
                  <a:schemeClr val="tx1"/>
                </a:solidFill>
                <a:latin typeface="Arial" panose="020B0604020202020204" pitchFamily="34" charset="0"/>
                <a:ea typeface="宋体" panose="02010600030101010101" pitchFamily="2" charset="-122"/>
              </a:defRPr>
            </a:lvl3pPr>
            <a:lvl4pPr marL="1600200" indent="-228600">
              <a:tabLst>
                <a:tab pos="6959600" algn="l"/>
              </a:tabLst>
              <a:defRPr>
                <a:solidFill>
                  <a:schemeClr val="tx1"/>
                </a:solidFill>
                <a:latin typeface="Arial" panose="020B0604020202020204" pitchFamily="34" charset="0"/>
                <a:ea typeface="宋体" panose="02010600030101010101" pitchFamily="2" charset="-122"/>
              </a:defRPr>
            </a:lvl4pPr>
            <a:lvl5pPr marL="2057400" indent="-228600">
              <a:tabLst>
                <a:tab pos="6959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959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959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959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9596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latin typeface="Times New Roman" panose="02020603050405020304" pitchFamily="18" charset="0"/>
              </a:rPr>
              <a:t>　　</a:t>
            </a:r>
            <a:r>
              <a:rPr kumimoji="1" lang="en-US" altLang="zh-CN" sz="2400">
                <a:solidFill>
                  <a:srgbClr val="0033CC"/>
                </a:solidFill>
                <a:latin typeface="Times New Roman" panose="02020603050405020304" pitchFamily="18" charset="0"/>
              </a:rPr>
              <a:t>1</a:t>
            </a:r>
            <a:r>
              <a:rPr kumimoji="1" lang="zh-CN" altLang="en-US" sz="2400">
                <a:solidFill>
                  <a:srgbClr val="0033CC"/>
                </a:solidFill>
                <a:latin typeface="Times New Roman" panose="02020603050405020304" pitchFamily="18" charset="0"/>
              </a:rPr>
              <a:t>．</a:t>
            </a:r>
            <a:r>
              <a:rPr lang="zh-CN" altLang="en-US" sz="2400" b="1">
                <a:solidFill>
                  <a:srgbClr val="0033CC"/>
                </a:solidFill>
                <a:latin typeface="宋体" panose="02010600030101010101" pitchFamily="2" charset="-122"/>
              </a:rPr>
              <a:t>任何逻辑变量的取值只有两种可能性</a:t>
            </a:r>
            <a:r>
              <a:rPr lang="en-US" altLang="zh-CN" sz="2400" b="1">
                <a:solidFill>
                  <a:srgbClr val="0033CC"/>
                </a:solidFill>
              </a:rPr>
              <a:t>——</a:t>
            </a:r>
            <a:r>
              <a:rPr lang="zh-CN" altLang="en-US" sz="2400" b="1">
                <a:solidFill>
                  <a:srgbClr val="0033CC"/>
                </a:solidFill>
                <a:latin typeface="宋体" panose="02010600030101010101" pitchFamily="2" charset="-122"/>
              </a:rPr>
              <a:t>取值</a:t>
            </a:r>
            <a:r>
              <a:rPr lang="en-US" altLang="zh-CN" sz="2400" b="1">
                <a:solidFill>
                  <a:srgbClr val="0033CC"/>
                </a:solidFill>
                <a:latin typeface="宋体" panose="02010600030101010101" pitchFamily="2" charset="-122"/>
              </a:rPr>
              <a:t>0</a:t>
            </a:r>
            <a:r>
              <a:rPr lang="zh-CN" altLang="en-US" sz="2400" b="1">
                <a:solidFill>
                  <a:srgbClr val="0033CC"/>
                </a:solidFill>
                <a:latin typeface="宋体" panose="02010600030101010101" pitchFamily="2" charset="-122"/>
              </a:rPr>
              <a:t>或取值</a:t>
            </a:r>
            <a:r>
              <a:rPr lang="en-US" altLang="zh-CN" sz="2400" b="1">
                <a:solidFill>
                  <a:srgbClr val="0033CC"/>
                </a:solidFill>
                <a:latin typeface="宋体" panose="02010600030101010101" pitchFamily="2" charset="-122"/>
              </a:rPr>
              <a:t>1</a:t>
            </a:r>
            <a:r>
              <a:rPr lang="zh-CN" altLang="en-US" sz="2400" b="1">
                <a:solidFill>
                  <a:srgbClr val="0033CC"/>
                </a:solidFill>
                <a:latin typeface="宋体" panose="02010600030101010101" pitchFamily="2" charset="-122"/>
              </a:rPr>
              <a:t>。</a:t>
            </a:r>
          </a:p>
        </p:txBody>
      </p:sp>
      <p:sp>
        <p:nvSpPr>
          <p:cNvPr id="8199" name="Text Box 7">
            <a:extLst>
              <a:ext uri="{FF2B5EF4-FFF2-40B4-BE49-F238E27FC236}">
                <a16:creationId xmlns:a16="http://schemas.microsoft.com/office/drawing/2014/main" id="{3FAD8FBB-9E38-4EC4-9DCB-BCACC56C4D19}"/>
              </a:ext>
            </a:extLst>
          </p:cNvPr>
          <p:cNvSpPr txBox="1">
            <a:spLocks noChangeArrowheads="1"/>
          </p:cNvSpPr>
          <p:nvPr/>
        </p:nvSpPr>
        <p:spPr bwMode="auto">
          <a:xfrm>
            <a:off x="539750" y="4581525"/>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a:t>
            </a:r>
            <a:r>
              <a:rPr kumimoji="1" lang="en-US" altLang="zh-CN" sz="2400">
                <a:solidFill>
                  <a:srgbClr val="0033CC"/>
                </a:solidFill>
                <a:latin typeface="Times New Roman" panose="02020603050405020304" pitchFamily="18" charset="0"/>
              </a:rPr>
              <a:t>2</a:t>
            </a:r>
            <a:r>
              <a:rPr kumimoji="1" lang="zh-CN" altLang="en-US" sz="2400">
                <a:solidFill>
                  <a:srgbClr val="0033CC"/>
                </a:solidFill>
                <a:latin typeface="Times New Roman" panose="02020603050405020304" pitchFamily="18" charset="0"/>
              </a:rPr>
              <a:t>．</a:t>
            </a:r>
            <a:r>
              <a:rPr lang="zh-CN" altLang="en-US" sz="2400" b="1">
                <a:solidFill>
                  <a:srgbClr val="0033CC"/>
                </a:solidFill>
                <a:latin typeface="宋体" panose="02010600030101010101" pitchFamily="2" charset="-122"/>
              </a:rPr>
              <a:t>逻辑值</a:t>
            </a:r>
            <a:r>
              <a:rPr lang="en-US" altLang="zh-CN" sz="2400" b="1">
                <a:solidFill>
                  <a:srgbClr val="0033CC"/>
                </a:solidFill>
                <a:latin typeface="宋体" panose="02010600030101010101" pitchFamily="2" charset="-122"/>
              </a:rPr>
              <a:t>0</a:t>
            </a:r>
            <a:r>
              <a:rPr lang="zh-CN" altLang="en-US" sz="2400" b="1">
                <a:solidFill>
                  <a:srgbClr val="0033CC"/>
                </a:solidFill>
                <a:latin typeface="宋体" panose="02010600030101010101" pitchFamily="2" charset="-122"/>
              </a:rPr>
              <a:t>和</a:t>
            </a:r>
            <a:r>
              <a:rPr lang="en-US" altLang="zh-CN" sz="2400" b="1">
                <a:solidFill>
                  <a:srgbClr val="0033CC"/>
                </a:solidFill>
                <a:latin typeface="宋体" panose="02010600030101010101" pitchFamily="2" charset="-122"/>
              </a:rPr>
              <a:t>1</a:t>
            </a:r>
            <a:r>
              <a:rPr lang="zh-CN" altLang="en-US" sz="2400" b="1">
                <a:solidFill>
                  <a:srgbClr val="0033CC"/>
                </a:solidFill>
                <a:latin typeface="宋体" panose="02010600030101010101" pitchFamily="2" charset="-122"/>
              </a:rPr>
              <a:t>是用来表征矛盾的双方和判断事件真伪的形式符号，无大小、正负之分。</a:t>
            </a:r>
            <a:endParaRPr kumimoji="1" lang="zh-CN" altLang="en-US" sz="2400">
              <a:solidFill>
                <a:srgbClr val="0033CC"/>
              </a:solidFill>
              <a:latin typeface="Times New Roman" panose="02020603050405020304" pitchFamily="18" charset="0"/>
            </a:endParaRPr>
          </a:p>
        </p:txBody>
      </p:sp>
      <p:sp>
        <p:nvSpPr>
          <p:cNvPr id="8202" name="Text Box 10">
            <a:extLst>
              <a:ext uri="{FF2B5EF4-FFF2-40B4-BE49-F238E27FC236}">
                <a16:creationId xmlns:a16="http://schemas.microsoft.com/office/drawing/2014/main" id="{F28DC0AA-11FD-4151-A9EF-0C10667B39C6}"/>
              </a:ext>
            </a:extLst>
          </p:cNvPr>
          <p:cNvSpPr txBox="1">
            <a:spLocks noChangeArrowheads="1"/>
          </p:cNvSpPr>
          <p:nvPr/>
        </p:nvSpPr>
        <p:spPr bwMode="auto">
          <a:xfrm>
            <a:off x="684213" y="1412875"/>
            <a:ext cx="1595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33CC"/>
                </a:solidFill>
                <a:latin typeface="宋体" panose="02010600030101010101" pitchFamily="2" charset="-122"/>
              </a:rPr>
              <a:t>一、变量</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8196"/>
                                        </p:tgtEl>
                                        <p:attrNameLst>
                                          <p:attrName>style.visibility</p:attrName>
                                        </p:attrNameLst>
                                      </p:cBhvr>
                                      <p:to>
                                        <p:strVal val="visible"/>
                                      </p:to>
                                    </p:set>
                                    <p:animEffect transition="in" filter="slide(fromBottom)">
                                      <p:cBhvr>
                                        <p:cTn id="15" dur="500"/>
                                        <p:tgtEl>
                                          <p:spTgt spid="819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8197"/>
                                        </p:tgtEl>
                                        <p:attrNameLst>
                                          <p:attrName>style.visibility</p:attrName>
                                        </p:attrNameLst>
                                      </p:cBhvr>
                                      <p:to>
                                        <p:strVal val="visible"/>
                                      </p:to>
                                    </p:set>
                                    <p:animEffect transition="in" filter="slide(fromBottom)">
                                      <p:cBhvr>
                                        <p:cTn id="20" dur="500"/>
                                        <p:tgtEl>
                                          <p:spTgt spid="819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199"/>
                                        </p:tgtEl>
                                        <p:attrNameLst>
                                          <p:attrName>style.visibility</p:attrName>
                                        </p:attrNameLst>
                                      </p:cBhvr>
                                      <p:to>
                                        <p:strVal val="visible"/>
                                      </p:to>
                                    </p:set>
                                    <p:animEffect transition="in" filter="slide(fromBottom)">
                                      <p:cBhvr>
                                        <p:cTn id="25"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P spid="8196" grpId="0" autoUpdateAnimBg="0"/>
      <p:bldP spid="8197" grpId="0" autoUpdateAnimBg="0"/>
      <p:bldP spid="8199" grpId="0" autoUpdateAnimBg="0"/>
      <p:bldP spid="8202"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Text Box 3">
            <a:extLst>
              <a:ext uri="{FF2B5EF4-FFF2-40B4-BE49-F238E27FC236}">
                <a16:creationId xmlns:a16="http://schemas.microsoft.com/office/drawing/2014/main" id="{E53F7AD6-814E-41B4-BC7C-752B5A9A95FD}"/>
              </a:ext>
            </a:extLst>
          </p:cNvPr>
          <p:cNvSpPr txBox="1">
            <a:spLocks noChangeArrowheads="1"/>
          </p:cNvSpPr>
          <p:nvPr/>
        </p:nvSpPr>
        <p:spPr bwMode="auto">
          <a:xfrm>
            <a:off x="469900" y="8509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a:t>
            </a:r>
            <a:r>
              <a:rPr kumimoji="1" lang="zh-CN" altLang="en-US" sz="2400" b="1">
                <a:solidFill>
                  <a:srgbClr val="CC3300"/>
                </a:solidFill>
                <a:latin typeface="Times New Roman" panose="02020603050405020304" pitchFamily="18" charset="0"/>
              </a:rPr>
              <a:t>第二步</a:t>
            </a:r>
            <a:r>
              <a:rPr kumimoji="1" lang="zh-CN" altLang="en-US" sz="2400">
                <a:solidFill>
                  <a:srgbClr val="CC3300"/>
                </a:solidFill>
                <a:latin typeface="Times New Roman" panose="02020603050405020304" pitchFamily="18" charset="0"/>
              </a:rPr>
              <a:t>：</a:t>
            </a:r>
            <a:r>
              <a:rPr kumimoji="1" lang="zh-CN" altLang="en-US" sz="2400">
                <a:latin typeface="Times New Roman" panose="02020603050405020304" pitchFamily="18" charset="0"/>
              </a:rPr>
              <a:t>将所得“或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与”表达中的非最大项扩展成最大项。即 </a:t>
            </a:r>
          </a:p>
        </p:txBody>
      </p:sp>
      <p:sp>
        <p:nvSpPr>
          <p:cNvPr id="60420" name="Text Box 4">
            <a:extLst>
              <a:ext uri="{FF2B5EF4-FFF2-40B4-BE49-F238E27FC236}">
                <a16:creationId xmlns:a16="http://schemas.microsoft.com/office/drawing/2014/main" id="{5F2219BF-B209-4F6F-B761-E6E8532B7C7A}"/>
              </a:ext>
            </a:extLst>
          </p:cNvPr>
          <p:cNvSpPr txBox="1">
            <a:spLocks noChangeArrowheads="1"/>
          </p:cNvSpPr>
          <p:nvPr/>
        </p:nvSpPr>
        <p:spPr bwMode="auto">
          <a:xfrm>
            <a:off x="457200" y="49530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当给出函数已经是“或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与”表达式时，可直接进行第二步。 </a:t>
            </a:r>
          </a:p>
        </p:txBody>
      </p:sp>
      <p:grpSp>
        <p:nvGrpSpPr>
          <p:cNvPr id="60421" name="Group 5">
            <a:extLst>
              <a:ext uri="{FF2B5EF4-FFF2-40B4-BE49-F238E27FC236}">
                <a16:creationId xmlns:a16="http://schemas.microsoft.com/office/drawing/2014/main" id="{9D2A52BC-8A1A-43F6-BC25-B23165447D8B}"/>
              </a:ext>
            </a:extLst>
          </p:cNvPr>
          <p:cNvGrpSpPr>
            <a:grpSpLocks/>
          </p:cNvGrpSpPr>
          <p:nvPr/>
        </p:nvGrpSpPr>
        <p:grpSpPr bwMode="auto">
          <a:xfrm>
            <a:off x="1042988" y="3500438"/>
            <a:ext cx="7162800" cy="1017587"/>
            <a:chOff x="657" y="2205"/>
            <a:chExt cx="4512" cy="641"/>
          </a:xfrm>
        </p:grpSpPr>
        <p:sp>
          <p:nvSpPr>
            <p:cNvPr id="63500" name="Text Box 6">
              <a:extLst>
                <a:ext uri="{FF2B5EF4-FFF2-40B4-BE49-F238E27FC236}">
                  <a16:creationId xmlns:a16="http://schemas.microsoft.com/office/drawing/2014/main" id="{F4C264B2-6469-402F-B44C-15BFB0FFEDCD}"/>
                </a:ext>
              </a:extLst>
            </p:cNvPr>
            <p:cNvSpPr txBox="1">
              <a:spLocks noChangeArrowheads="1"/>
            </p:cNvSpPr>
            <p:nvPr/>
          </p:nvSpPr>
          <p:spPr bwMode="auto">
            <a:xfrm>
              <a:off x="657" y="2205"/>
              <a:ext cx="45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该标准“或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与”表达式的简写形式为 </a:t>
              </a:r>
            </a:p>
          </p:txBody>
        </p:sp>
        <p:graphicFrame>
          <p:nvGraphicFramePr>
            <p:cNvPr id="63501" name="Object 7">
              <a:extLst>
                <a:ext uri="{FF2B5EF4-FFF2-40B4-BE49-F238E27FC236}">
                  <a16:creationId xmlns:a16="http://schemas.microsoft.com/office/drawing/2014/main" id="{61278F01-BDD2-4406-B9EA-DF44EF5F6528}"/>
                </a:ext>
              </a:extLst>
            </p:cNvPr>
            <p:cNvGraphicFramePr>
              <a:graphicFrameLocks noChangeAspect="1"/>
            </p:cNvGraphicFramePr>
            <p:nvPr/>
          </p:nvGraphicFramePr>
          <p:xfrm>
            <a:off x="1281" y="2589"/>
            <a:ext cx="3232" cy="257"/>
          </p:xfrm>
          <a:graphic>
            <a:graphicData uri="http://schemas.openxmlformats.org/presentationml/2006/ole">
              <mc:AlternateContent xmlns:mc="http://schemas.openxmlformats.org/markup-compatibility/2006">
                <mc:Choice xmlns:v="urn:schemas-microsoft-com:vml" Requires="v">
                  <p:oleObj name="Equation" r:id="rId3" imgW="4368800" imgH="342900" progId="Equation.3">
                    <p:embed/>
                  </p:oleObj>
                </mc:Choice>
                <mc:Fallback>
                  <p:oleObj name="Equation" r:id="rId3" imgW="4368800" imgH="342900" progId="Equation.3">
                    <p:embed/>
                    <p:pic>
                      <p:nvPicPr>
                        <p:cNvPr id="0" name="Object 7"/>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281" y="2589"/>
                          <a:ext cx="323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3493" name="Group 0">
            <a:extLst>
              <a:ext uri="{FF2B5EF4-FFF2-40B4-BE49-F238E27FC236}">
                <a16:creationId xmlns:a16="http://schemas.microsoft.com/office/drawing/2014/main" id="{B06C2DD4-C953-4328-8A0D-B3DD1379BCB5}"/>
              </a:ext>
            </a:extLst>
          </p:cNvPr>
          <p:cNvGrpSpPr>
            <a:grpSpLocks/>
          </p:cNvGrpSpPr>
          <p:nvPr/>
        </p:nvGrpSpPr>
        <p:grpSpPr bwMode="auto">
          <a:xfrm>
            <a:off x="914400" y="1752600"/>
            <a:ext cx="7658100" cy="1511300"/>
            <a:chOff x="576" y="1104"/>
            <a:chExt cx="4824" cy="952"/>
          </a:xfrm>
        </p:grpSpPr>
        <p:grpSp>
          <p:nvGrpSpPr>
            <p:cNvPr id="63494" name="Group 19">
              <a:extLst>
                <a:ext uri="{FF2B5EF4-FFF2-40B4-BE49-F238E27FC236}">
                  <a16:creationId xmlns:a16="http://schemas.microsoft.com/office/drawing/2014/main" id="{43BA9845-3A90-4590-981D-BA14D013F5D1}"/>
                </a:ext>
              </a:extLst>
            </p:cNvPr>
            <p:cNvGrpSpPr>
              <a:grpSpLocks/>
            </p:cNvGrpSpPr>
            <p:nvPr/>
          </p:nvGrpSpPr>
          <p:grpSpPr bwMode="auto">
            <a:xfrm>
              <a:off x="576" y="1104"/>
              <a:ext cx="4824" cy="952"/>
              <a:chOff x="576" y="1104"/>
              <a:chExt cx="4824" cy="952"/>
            </a:xfrm>
          </p:grpSpPr>
          <p:graphicFrame>
            <p:nvGraphicFramePr>
              <p:cNvPr id="63497" name="Object 12">
                <a:extLst>
                  <a:ext uri="{FF2B5EF4-FFF2-40B4-BE49-F238E27FC236}">
                    <a16:creationId xmlns:a16="http://schemas.microsoft.com/office/drawing/2014/main" id="{6D236814-6E68-4A92-8B86-4B645EC57AA3}"/>
                  </a:ext>
                </a:extLst>
              </p:cNvPr>
              <p:cNvGraphicFramePr>
                <a:graphicFrameLocks noChangeAspect="1"/>
              </p:cNvGraphicFramePr>
              <p:nvPr/>
            </p:nvGraphicFramePr>
            <p:xfrm>
              <a:off x="576" y="1104"/>
              <a:ext cx="3449" cy="271"/>
            </p:xfrm>
            <a:graphic>
              <a:graphicData uri="http://schemas.openxmlformats.org/presentationml/2006/ole">
                <mc:AlternateContent xmlns:mc="http://schemas.openxmlformats.org/markup-compatibility/2006">
                  <mc:Choice xmlns:v="urn:schemas-microsoft-com:vml" Requires="v">
                    <p:oleObj name="Equation" r:id="rId5" imgW="4787900" imgH="368300" progId="Equation.3">
                      <p:embed/>
                    </p:oleObj>
                  </mc:Choice>
                  <mc:Fallback>
                    <p:oleObj name="Equation" r:id="rId5" imgW="4787900" imgH="368300" progId="Equation.3">
                      <p:embed/>
                      <p:pic>
                        <p:nvPicPr>
                          <p:cNvPr id="0" name="Object 12"/>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576" y="1104"/>
                            <a:ext cx="344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8" name="Object 13">
                <a:extLst>
                  <a:ext uri="{FF2B5EF4-FFF2-40B4-BE49-F238E27FC236}">
                    <a16:creationId xmlns:a16="http://schemas.microsoft.com/office/drawing/2014/main" id="{719D84C2-029E-473B-8E75-ABF58CC22B2F}"/>
                  </a:ext>
                </a:extLst>
              </p:cNvPr>
              <p:cNvGraphicFramePr>
                <a:graphicFrameLocks noChangeAspect="1"/>
              </p:cNvGraphicFramePr>
              <p:nvPr/>
            </p:nvGraphicFramePr>
            <p:xfrm>
              <a:off x="1426" y="1424"/>
              <a:ext cx="3974" cy="280"/>
            </p:xfrm>
            <a:graphic>
              <a:graphicData uri="http://schemas.openxmlformats.org/presentationml/2006/ole">
                <mc:AlternateContent xmlns:mc="http://schemas.openxmlformats.org/markup-compatibility/2006">
                  <mc:Choice xmlns:v="urn:schemas-microsoft-com:vml" Requires="v">
                    <p:oleObj name="Equation" r:id="rId7" imgW="5321300" imgH="368300" progId="Equation.3">
                      <p:embed/>
                    </p:oleObj>
                  </mc:Choice>
                  <mc:Fallback>
                    <p:oleObj name="Equation" r:id="rId7" imgW="5321300" imgH="368300" progId="Equation.3">
                      <p:embed/>
                      <p:pic>
                        <p:nvPicPr>
                          <p:cNvPr id="0" name="Object 13"/>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1426" y="1424"/>
                            <a:ext cx="397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9" name="Object 14">
                <a:extLst>
                  <a:ext uri="{FF2B5EF4-FFF2-40B4-BE49-F238E27FC236}">
                    <a16:creationId xmlns:a16="http://schemas.microsoft.com/office/drawing/2014/main" id="{C789FF16-A63B-4098-82E4-02C84FCC733B}"/>
                  </a:ext>
                </a:extLst>
              </p:cNvPr>
              <p:cNvGraphicFramePr>
                <a:graphicFrameLocks noChangeAspect="1"/>
              </p:cNvGraphicFramePr>
              <p:nvPr/>
            </p:nvGraphicFramePr>
            <p:xfrm>
              <a:off x="1416" y="1776"/>
              <a:ext cx="3000" cy="280"/>
            </p:xfrm>
            <a:graphic>
              <a:graphicData uri="http://schemas.openxmlformats.org/presentationml/2006/ole">
                <mc:AlternateContent xmlns:mc="http://schemas.openxmlformats.org/markup-compatibility/2006">
                  <mc:Choice xmlns:v="urn:schemas-microsoft-com:vml" Requires="v">
                    <p:oleObj name="Equation" r:id="rId9" imgW="4051300" imgH="368300" progId="Equation.3">
                      <p:embed/>
                    </p:oleObj>
                  </mc:Choice>
                  <mc:Fallback>
                    <p:oleObj name="Equation" r:id="rId9" imgW="4051300" imgH="368300" progId="Equation.3">
                      <p:embed/>
                      <p:pic>
                        <p:nvPicPr>
                          <p:cNvPr id="0" name="Object 14"/>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1416" y="1776"/>
                            <a:ext cx="300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3495" name="Line 15">
              <a:extLst>
                <a:ext uri="{FF2B5EF4-FFF2-40B4-BE49-F238E27FC236}">
                  <a16:creationId xmlns:a16="http://schemas.microsoft.com/office/drawing/2014/main" id="{1636AEF6-0E3B-4CB4-845B-77C295C6CFCC}"/>
                </a:ext>
              </a:extLst>
            </p:cNvPr>
            <p:cNvSpPr>
              <a:spLocks noChangeShapeType="1"/>
            </p:cNvSpPr>
            <p:nvPr/>
          </p:nvSpPr>
          <p:spPr bwMode="auto">
            <a:xfrm>
              <a:off x="2640" y="1680"/>
              <a:ext cx="768" cy="0"/>
            </a:xfrm>
            <a:prstGeom prst="line">
              <a:avLst/>
            </a:prstGeom>
            <a:noFill/>
            <a:ln w="9525">
              <a:solidFill>
                <a:srgbClr val="A6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6" name="Line 16">
              <a:extLst>
                <a:ext uri="{FF2B5EF4-FFF2-40B4-BE49-F238E27FC236}">
                  <a16:creationId xmlns:a16="http://schemas.microsoft.com/office/drawing/2014/main" id="{03A82B2D-D8CE-492E-BAB1-0516EDE8E791}"/>
                </a:ext>
              </a:extLst>
            </p:cNvPr>
            <p:cNvSpPr>
              <a:spLocks noChangeShapeType="1"/>
            </p:cNvSpPr>
            <p:nvPr/>
          </p:nvSpPr>
          <p:spPr bwMode="auto">
            <a:xfrm>
              <a:off x="4560" y="1680"/>
              <a:ext cx="768" cy="0"/>
            </a:xfrm>
            <a:prstGeom prst="line">
              <a:avLst/>
            </a:prstGeom>
            <a:noFill/>
            <a:ln w="9525">
              <a:solidFill>
                <a:srgbClr val="A6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 calcmode="lin" valueType="num">
                                      <p:cBhvr additive="base">
                                        <p:cTn id="7" dur="500" fill="hold"/>
                                        <p:tgtEl>
                                          <p:spTgt spid="60419"/>
                                        </p:tgtEl>
                                        <p:attrNameLst>
                                          <p:attrName>ppt_x</p:attrName>
                                        </p:attrNameLst>
                                      </p:cBhvr>
                                      <p:tavLst>
                                        <p:tav tm="0">
                                          <p:val>
                                            <p:strVal val="1+#ppt_w/2"/>
                                          </p:val>
                                        </p:tav>
                                        <p:tav tm="100000">
                                          <p:val>
                                            <p:strVal val="#ppt_x"/>
                                          </p:val>
                                        </p:tav>
                                      </p:tavLst>
                                    </p:anim>
                                    <p:anim calcmode="lin" valueType="num">
                                      <p:cBhvr additive="base">
                                        <p:cTn id="8" dur="500" fill="hold"/>
                                        <p:tgtEl>
                                          <p:spTgt spid="6041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60421"/>
                                        </p:tgtEl>
                                        <p:attrNameLst>
                                          <p:attrName>style.visibility</p:attrName>
                                        </p:attrNameLst>
                                      </p:cBhvr>
                                      <p:to>
                                        <p:strVal val="visible"/>
                                      </p:to>
                                    </p:set>
                                    <p:animEffect transition="in" filter="blinds(horizontal)">
                                      <p:cBhvr>
                                        <p:cTn id="13" dur="500"/>
                                        <p:tgtEl>
                                          <p:spTgt spid="6042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60420"/>
                                        </p:tgtEl>
                                        <p:attrNameLst>
                                          <p:attrName>style.visibility</p:attrName>
                                        </p:attrNameLst>
                                      </p:cBhvr>
                                      <p:to>
                                        <p:strVal val="visible"/>
                                      </p:to>
                                    </p:set>
                                    <p:anim calcmode="lin" valueType="num">
                                      <p:cBhvr additive="base">
                                        <p:cTn id="18" dur="500" fill="hold"/>
                                        <p:tgtEl>
                                          <p:spTgt spid="60420"/>
                                        </p:tgtEl>
                                        <p:attrNameLst>
                                          <p:attrName>ppt_x</p:attrName>
                                        </p:attrNameLst>
                                      </p:cBhvr>
                                      <p:tavLst>
                                        <p:tav tm="0">
                                          <p:val>
                                            <p:strVal val="1+#ppt_w/2"/>
                                          </p:val>
                                        </p:tav>
                                        <p:tav tm="100000">
                                          <p:val>
                                            <p:strVal val="#ppt_x"/>
                                          </p:val>
                                        </p:tav>
                                      </p:tavLst>
                                    </p:anim>
                                    <p:anim calcmode="lin" valueType="num">
                                      <p:cBhvr additive="base">
                                        <p:cTn id="19" dur="500" fill="hold"/>
                                        <p:tgtEl>
                                          <p:spTgt spid="604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utoUpdateAnimBg="0"/>
      <p:bldP spid="6042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Text Box 3">
            <a:extLst>
              <a:ext uri="{FF2B5EF4-FFF2-40B4-BE49-F238E27FC236}">
                <a16:creationId xmlns:a16="http://schemas.microsoft.com/office/drawing/2014/main" id="{D1168A88-E888-413D-843C-5A7F2D2B58F7}"/>
              </a:ext>
            </a:extLst>
          </p:cNvPr>
          <p:cNvSpPr txBox="1">
            <a:spLocks noChangeArrowheads="1"/>
          </p:cNvSpPr>
          <p:nvPr/>
        </p:nvSpPr>
        <p:spPr bwMode="auto">
          <a:xfrm>
            <a:off x="609600" y="914400"/>
            <a:ext cx="53070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Times New Roman" panose="02020603050405020304" pitchFamily="18" charset="0"/>
              </a:rPr>
              <a:t>二、真值表转换法 </a:t>
            </a:r>
          </a:p>
          <a:p>
            <a:pPr eaLnBrk="1" hangingPunct="1"/>
            <a:endParaRPr kumimoji="1" lang="en-US" altLang="zh-CN" sz="2400" b="1">
              <a:solidFill>
                <a:srgbClr val="0033CC"/>
              </a:solidFill>
              <a:latin typeface="Times New Roman" panose="02020603050405020304" pitchFamily="18" charset="0"/>
            </a:endParaRPr>
          </a:p>
        </p:txBody>
      </p:sp>
      <p:sp>
        <p:nvSpPr>
          <p:cNvPr id="61444" name="Text Box 4">
            <a:extLst>
              <a:ext uri="{FF2B5EF4-FFF2-40B4-BE49-F238E27FC236}">
                <a16:creationId xmlns:a16="http://schemas.microsoft.com/office/drawing/2014/main" id="{16ECE915-5FDE-477C-8E6D-1948DAC3AE9C}"/>
              </a:ext>
            </a:extLst>
          </p:cNvPr>
          <p:cNvSpPr txBox="1">
            <a:spLocks noChangeArrowheads="1"/>
          </p:cNvSpPr>
          <p:nvPr/>
        </p:nvSpPr>
        <p:spPr bwMode="auto">
          <a:xfrm>
            <a:off x="533400" y="4725988"/>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33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具体：</a:t>
            </a:r>
            <a:r>
              <a:rPr kumimoji="1" lang="zh-CN" altLang="en-US" sz="2400" b="1">
                <a:solidFill>
                  <a:srgbClr val="0033CC"/>
                </a:solidFill>
                <a:latin typeface="Times New Roman" panose="02020603050405020304" pitchFamily="18" charset="0"/>
              </a:rPr>
              <a:t>真值表上使函数值为</a:t>
            </a: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的变量取值组合对应的最小项相“或”</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即可构成一个函数的标准“与</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或”式 。 </a:t>
            </a:r>
          </a:p>
        </p:txBody>
      </p:sp>
      <p:sp>
        <p:nvSpPr>
          <p:cNvPr id="61446" name="Text Box 6">
            <a:extLst>
              <a:ext uri="{FF2B5EF4-FFF2-40B4-BE49-F238E27FC236}">
                <a16:creationId xmlns:a16="http://schemas.microsoft.com/office/drawing/2014/main" id="{648DDD92-7B36-4841-BA90-FA0E5C8ECAEF}"/>
              </a:ext>
            </a:extLst>
          </p:cNvPr>
          <p:cNvSpPr txBox="1">
            <a:spLocks noChangeArrowheads="1"/>
          </p:cNvSpPr>
          <p:nvPr/>
        </p:nvSpPr>
        <p:spPr bwMode="auto">
          <a:xfrm>
            <a:off x="533400" y="2273300"/>
            <a:ext cx="83820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9933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逻辑函数的最小项表达式与真值表具有一一对应的关系。   </a:t>
            </a:r>
            <a:br>
              <a:rPr kumimoji="1" lang="zh-CN" altLang="en-US" sz="2400" b="1">
                <a:solidFill>
                  <a:srgbClr val="A60000"/>
                </a:solidFill>
                <a:latin typeface="Times New Roman" panose="02020603050405020304" pitchFamily="18" charset="0"/>
              </a:rPr>
            </a:br>
            <a:r>
              <a:rPr kumimoji="1" lang="zh-CN" altLang="en-US" sz="2400" b="1">
                <a:solidFill>
                  <a:schemeClr val="accent1"/>
                </a:solidFill>
                <a:latin typeface="Times New Roman" panose="02020603050405020304" pitchFamily="18" charset="0"/>
              </a:rPr>
              <a:t>       </a:t>
            </a:r>
          </a:p>
          <a:p>
            <a:pPr eaLnBrk="1" hangingPunct="1"/>
            <a:r>
              <a:rPr kumimoji="1" lang="zh-CN" altLang="en-US" sz="2400" b="1">
                <a:solidFill>
                  <a:schemeClr val="accent1"/>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假定函数</a:t>
            </a:r>
            <a:r>
              <a:rPr kumimoji="1" lang="en-US" altLang="zh-CN" sz="2400" b="1">
                <a:solidFill>
                  <a:srgbClr val="A60000"/>
                </a:solidFill>
                <a:latin typeface="Times New Roman" panose="02020603050405020304" pitchFamily="18" charset="0"/>
              </a:rPr>
              <a:t>F</a:t>
            </a:r>
            <a:r>
              <a:rPr kumimoji="1" lang="zh-CN" altLang="en-US" sz="2400" b="1">
                <a:solidFill>
                  <a:srgbClr val="A60000"/>
                </a:solidFill>
                <a:latin typeface="Times New Roman" panose="02020603050405020304" pitchFamily="18" charset="0"/>
              </a:rPr>
              <a:t>的真值表中有</a:t>
            </a:r>
            <a:r>
              <a:rPr kumimoji="1" lang="en-US" altLang="zh-CN" sz="2400" b="1">
                <a:solidFill>
                  <a:srgbClr val="A60000"/>
                </a:solidFill>
                <a:latin typeface="Times New Roman" panose="02020603050405020304" pitchFamily="18" charset="0"/>
              </a:rPr>
              <a:t>k</a:t>
            </a:r>
            <a:r>
              <a:rPr kumimoji="1" lang="zh-CN" altLang="en-US" sz="2400" b="1">
                <a:solidFill>
                  <a:srgbClr val="A60000"/>
                </a:solidFill>
                <a:latin typeface="Times New Roman" panose="02020603050405020304" pitchFamily="18" charset="0"/>
              </a:rPr>
              <a:t>组变量取值使</a:t>
            </a:r>
            <a:r>
              <a:rPr kumimoji="1" lang="en-US" altLang="zh-CN" sz="2400" b="1">
                <a:solidFill>
                  <a:srgbClr val="A60000"/>
                </a:solidFill>
                <a:latin typeface="Times New Roman" panose="02020603050405020304" pitchFamily="18" charset="0"/>
              </a:rPr>
              <a:t>F</a:t>
            </a:r>
            <a:r>
              <a:rPr kumimoji="1" lang="zh-CN" altLang="en-US" sz="2400" b="1">
                <a:solidFill>
                  <a:srgbClr val="A60000"/>
                </a:solidFill>
                <a:latin typeface="Times New Roman" panose="02020603050405020304" pitchFamily="18" charset="0"/>
              </a:rPr>
              <a:t>的值为</a:t>
            </a:r>
            <a:r>
              <a:rPr kumimoji="1" lang="en-US" altLang="zh-CN" sz="2400" b="1">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，其他变量取值下</a:t>
            </a:r>
            <a:r>
              <a:rPr kumimoji="1" lang="en-US" altLang="zh-CN" sz="2400" b="1">
                <a:solidFill>
                  <a:srgbClr val="A60000"/>
                </a:solidFill>
                <a:latin typeface="Times New Roman" panose="02020603050405020304" pitchFamily="18" charset="0"/>
              </a:rPr>
              <a:t>F</a:t>
            </a:r>
            <a:r>
              <a:rPr kumimoji="1" lang="zh-CN" altLang="en-US" sz="2400" b="1">
                <a:solidFill>
                  <a:srgbClr val="A60000"/>
                </a:solidFill>
                <a:latin typeface="Times New Roman" panose="02020603050405020304" pitchFamily="18" charset="0"/>
              </a:rPr>
              <a:t>的值为</a:t>
            </a:r>
            <a:r>
              <a:rPr kumimoji="1" lang="en-US" altLang="zh-CN" sz="2400" b="1">
                <a:solidFill>
                  <a:srgbClr val="A60000"/>
                </a:solidFill>
                <a:latin typeface="Times New Roman" panose="02020603050405020304" pitchFamily="18" charset="0"/>
              </a:rPr>
              <a:t>0</a:t>
            </a:r>
            <a:r>
              <a:rPr kumimoji="1" lang="zh-CN" altLang="en-US" sz="2400" b="1">
                <a:solidFill>
                  <a:srgbClr val="A60000"/>
                </a:solidFill>
                <a:latin typeface="Times New Roman" panose="02020603050405020304" pitchFamily="18" charset="0"/>
              </a:rPr>
              <a:t>，那么，函数</a:t>
            </a:r>
            <a:r>
              <a:rPr kumimoji="1" lang="en-US" altLang="zh-CN" sz="2400" b="1">
                <a:solidFill>
                  <a:srgbClr val="A60000"/>
                </a:solidFill>
                <a:latin typeface="Times New Roman" panose="02020603050405020304" pitchFamily="18" charset="0"/>
              </a:rPr>
              <a:t>F</a:t>
            </a:r>
            <a:r>
              <a:rPr kumimoji="1" lang="zh-CN" altLang="en-US" sz="2400" b="1">
                <a:solidFill>
                  <a:srgbClr val="A60000"/>
                </a:solidFill>
                <a:latin typeface="Times New Roman" panose="02020603050405020304" pitchFamily="18" charset="0"/>
              </a:rPr>
              <a:t>的最小项表达式由这</a:t>
            </a:r>
            <a:r>
              <a:rPr kumimoji="1" lang="en-US" altLang="zh-CN" sz="2400" b="1">
                <a:solidFill>
                  <a:srgbClr val="A60000"/>
                </a:solidFill>
                <a:latin typeface="Times New Roman" panose="02020603050405020304" pitchFamily="18" charset="0"/>
              </a:rPr>
              <a:t>k</a:t>
            </a:r>
            <a:r>
              <a:rPr kumimoji="1" lang="zh-CN" altLang="en-US" sz="2400" b="1">
                <a:solidFill>
                  <a:srgbClr val="A60000"/>
                </a:solidFill>
                <a:latin typeface="Times New Roman" panose="02020603050405020304" pitchFamily="18" charset="0"/>
              </a:rPr>
              <a:t>组变量取值对应的</a:t>
            </a:r>
            <a:r>
              <a:rPr kumimoji="1" lang="en-US" altLang="zh-CN" sz="2400" b="1">
                <a:solidFill>
                  <a:srgbClr val="A60000"/>
                </a:solidFill>
                <a:latin typeface="Times New Roman" panose="02020603050405020304" pitchFamily="18" charset="0"/>
              </a:rPr>
              <a:t>k</a:t>
            </a:r>
            <a:r>
              <a:rPr kumimoji="1" lang="zh-CN" altLang="en-US" sz="2400" b="1">
                <a:solidFill>
                  <a:srgbClr val="A60000"/>
                </a:solidFill>
                <a:latin typeface="Times New Roman" panose="02020603050405020304" pitchFamily="18" charset="0"/>
              </a:rPr>
              <a:t>个最小项相或组成。</a:t>
            </a:r>
          </a:p>
          <a:p>
            <a:pPr eaLnBrk="1" hangingPunct="1"/>
            <a:r>
              <a:rPr kumimoji="1" lang="zh-CN" altLang="en-US" sz="2400">
                <a:solidFill>
                  <a:schemeClr val="tx2"/>
                </a:solidFill>
                <a:latin typeface="Times New Roman" panose="02020603050405020304" pitchFamily="18" charset="0"/>
              </a:rPr>
              <a:t>　　</a:t>
            </a:r>
            <a:endParaRPr kumimoji="1" lang="zh-CN" altLang="en-US" sz="2400">
              <a:latin typeface="Times New Roman" panose="02020603050405020304" pitchFamily="18" charset="0"/>
            </a:endParaRPr>
          </a:p>
        </p:txBody>
      </p:sp>
      <p:sp>
        <p:nvSpPr>
          <p:cNvPr id="61449" name="Text Box 9">
            <a:extLst>
              <a:ext uri="{FF2B5EF4-FFF2-40B4-BE49-F238E27FC236}">
                <a16:creationId xmlns:a16="http://schemas.microsoft.com/office/drawing/2014/main" id="{371F8074-64FE-477D-96E9-F66D168646D8}"/>
              </a:ext>
            </a:extLst>
          </p:cNvPr>
          <p:cNvSpPr txBox="1">
            <a:spLocks noChangeArrowheads="1"/>
          </p:cNvSpPr>
          <p:nvPr/>
        </p:nvSpPr>
        <p:spPr bwMode="auto">
          <a:xfrm>
            <a:off x="1143000" y="1600200"/>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33CC"/>
                </a:solidFill>
                <a:latin typeface="Times New Roman" panose="02020603050405020304" pitchFamily="18" charset="0"/>
              </a:rPr>
              <a:t>1 . </a:t>
            </a:r>
            <a:r>
              <a:rPr kumimoji="1" lang="zh-CN" altLang="en-US" sz="2400" b="1">
                <a:solidFill>
                  <a:srgbClr val="0033CC"/>
                </a:solidFill>
                <a:latin typeface="Times New Roman" panose="02020603050405020304" pitchFamily="18" charset="0"/>
              </a:rPr>
              <a:t>求标准“与</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或” 式</a:t>
            </a:r>
            <a:endParaRPr kumimoji="1" lang="zh-CN" altLang="en-US" sz="2000">
              <a:solidFill>
                <a:srgbClr val="0033CC"/>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1446"/>
                                        </p:tgtEl>
                                        <p:attrNameLst>
                                          <p:attrName>style.visibility</p:attrName>
                                        </p:attrNameLst>
                                      </p:cBhvr>
                                      <p:to>
                                        <p:strVal val="visible"/>
                                      </p:to>
                                    </p:set>
                                    <p:animEffect transition="in" filter="barn(inVertical)">
                                      <p:cBhvr>
                                        <p:cTn id="15" dur="500"/>
                                        <p:tgtEl>
                                          <p:spTgt spid="614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1444"/>
                                        </p:tgtEl>
                                        <p:attrNameLst>
                                          <p:attrName>style.visibility</p:attrName>
                                        </p:attrNameLst>
                                      </p:cBhvr>
                                      <p:to>
                                        <p:strVal val="visible"/>
                                      </p:to>
                                    </p:set>
                                    <p:animEffect transition="in" filter="barn(inVertical)">
                                      <p:cBhvr>
                                        <p:cTn id="20"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autoUpdateAnimBg="0"/>
      <p:bldP spid="61444" grpId="0" autoUpdateAnimBg="0"/>
      <p:bldP spid="61446" grpId="0" autoUpdateAnimBg="0"/>
      <p:bldP spid="61449"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2466" name="Group 2">
            <a:extLst>
              <a:ext uri="{FF2B5EF4-FFF2-40B4-BE49-F238E27FC236}">
                <a16:creationId xmlns:a16="http://schemas.microsoft.com/office/drawing/2014/main" id="{50ED4D74-EE8B-4C4F-9D5C-6FA82590AB7E}"/>
              </a:ext>
            </a:extLst>
          </p:cNvPr>
          <p:cNvGrpSpPr>
            <a:grpSpLocks/>
          </p:cNvGrpSpPr>
          <p:nvPr/>
        </p:nvGrpSpPr>
        <p:grpSpPr bwMode="auto">
          <a:xfrm>
            <a:off x="279400" y="3078163"/>
            <a:ext cx="5181600" cy="3057525"/>
            <a:chOff x="0" y="1979"/>
            <a:chExt cx="3264" cy="1926"/>
          </a:xfrm>
        </p:grpSpPr>
        <p:sp>
          <p:nvSpPr>
            <p:cNvPr id="65558" name="Text Box 3">
              <a:extLst>
                <a:ext uri="{FF2B5EF4-FFF2-40B4-BE49-F238E27FC236}">
                  <a16:creationId xmlns:a16="http://schemas.microsoft.com/office/drawing/2014/main" id="{0789E556-252B-41D7-8249-974C8C3C079A}"/>
                </a:ext>
              </a:extLst>
            </p:cNvPr>
            <p:cNvSpPr txBox="1">
              <a:spLocks noChangeArrowheads="1"/>
            </p:cNvSpPr>
            <p:nvPr/>
          </p:nvSpPr>
          <p:spPr bwMode="auto">
            <a:xfrm>
              <a:off x="576" y="3120"/>
              <a:ext cx="172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1  0  0      1</a:t>
              </a:r>
              <a:r>
                <a:rPr kumimoji="1" lang="en-US" altLang="zh-CN" sz="2400">
                  <a:solidFill>
                    <a:srgbClr val="FF3300"/>
                  </a:solidFill>
                  <a:latin typeface="Times New Roman" panose="02020603050405020304" pitchFamily="18" charset="0"/>
                </a:rPr>
                <a:t> </a:t>
              </a:r>
            </a:p>
          </p:txBody>
        </p:sp>
        <p:sp>
          <p:nvSpPr>
            <p:cNvPr id="65559" name="Text Box 4">
              <a:extLst>
                <a:ext uri="{FF2B5EF4-FFF2-40B4-BE49-F238E27FC236}">
                  <a16:creationId xmlns:a16="http://schemas.microsoft.com/office/drawing/2014/main" id="{B7A4235A-2E4B-4E52-9EAF-495111C2BE0E}"/>
                </a:ext>
              </a:extLst>
            </p:cNvPr>
            <p:cNvSpPr txBox="1">
              <a:spLocks noChangeArrowheads="1"/>
            </p:cNvSpPr>
            <p:nvPr/>
          </p:nvSpPr>
          <p:spPr bwMode="auto">
            <a:xfrm>
              <a:off x="576" y="3296"/>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1  0  1      1</a:t>
              </a:r>
              <a:r>
                <a:rPr kumimoji="1" lang="en-US" altLang="zh-CN" sz="2400">
                  <a:latin typeface="Times New Roman" panose="02020603050405020304" pitchFamily="18" charset="0"/>
                </a:rPr>
                <a:t> </a:t>
              </a:r>
            </a:p>
          </p:txBody>
        </p:sp>
        <p:sp>
          <p:nvSpPr>
            <p:cNvPr id="65560" name="Text Box 5">
              <a:extLst>
                <a:ext uri="{FF2B5EF4-FFF2-40B4-BE49-F238E27FC236}">
                  <a16:creationId xmlns:a16="http://schemas.microsoft.com/office/drawing/2014/main" id="{2688C5ED-087B-47CC-9C3F-8646D13D153E}"/>
                </a:ext>
              </a:extLst>
            </p:cNvPr>
            <p:cNvSpPr txBox="1">
              <a:spLocks noChangeArrowheads="1"/>
            </p:cNvSpPr>
            <p:nvPr/>
          </p:nvSpPr>
          <p:spPr bwMode="auto">
            <a:xfrm>
              <a:off x="567" y="2957"/>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0  1  1      0</a:t>
              </a:r>
              <a:r>
                <a:rPr kumimoji="1" lang="en-US" altLang="zh-CN" sz="2400">
                  <a:latin typeface="Times New Roman" panose="02020603050405020304" pitchFamily="18" charset="0"/>
                </a:rPr>
                <a:t> </a:t>
              </a:r>
            </a:p>
          </p:txBody>
        </p:sp>
        <p:sp>
          <p:nvSpPr>
            <p:cNvPr id="65561" name="Line 6">
              <a:extLst>
                <a:ext uri="{FF2B5EF4-FFF2-40B4-BE49-F238E27FC236}">
                  <a16:creationId xmlns:a16="http://schemas.microsoft.com/office/drawing/2014/main" id="{96599A5F-5078-4139-B50E-5F27C385DD9D}"/>
                </a:ext>
              </a:extLst>
            </p:cNvPr>
            <p:cNvSpPr>
              <a:spLocks noChangeShapeType="1"/>
            </p:cNvSpPr>
            <p:nvPr/>
          </p:nvSpPr>
          <p:spPr bwMode="auto">
            <a:xfrm>
              <a:off x="384" y="2284"/>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2" name="Line 7">
              <a:extLst>
                <a:ext uri="{FF2B5EF4-FFF2-40B4-BE49-F238E27FC236}">
                  <a16:creationId xmlns:a16="http://schemas.microsoft.com/office/drawing/2014/main" id="{8EA374D5-D5E9-478E-AE14-9F409046EEDC}"/>
                </a:ext>
              </a:extLst>
            </p:cNvPr>
            <p:cNvSpPr>
              <a:spLocks noChangeShapeType="1"/>
            </p:cNvSpPr>
            <p:nvPr/>
          </p:nvSpPr>
          <p:spPr bwMode="auto">
            <a:xfrm>
              <a:off x="384" y="2463"/>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3" name="Line 8">
              <a:extLst>
                <a:ext uri="{FF2B5EF4-FFF2-40B4-BE49-F238E27FC236}">
                  <a16:creationId xmlns:a16="http://schemas.microsoft.com/office/drawing/2014/main" id="{DB02D40A-B7C8-4FD9-8D99-9D29209D982C}"/>
                </a:ext>
              </a:extLst>
            </p:cNvPr>
            <p:cNvSpPr>
              <a:spLocks noChangeShapeType="1"/>
            </p:cNvSpPr>
            <p:nvPr/>
          </p:nvSpPr>
          <p:spPr bwMode="auto">
            <a:xfrm>
              <a:off x="384" y="3894"/>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4" name="Line 9">
              <a:extLst>
                <a:ext uri="{FF2B5EF4-FFF2-40B4-BE49-F238E27FC236}">
                  <a16:creationId xmlns:a16="http://schemas.microsoft.com/office/drawing/2014/main" id="{4EA3A912-9B7F-4828-90DD-9A6B7D6D881C}"/>
                </a:ext>
              </a:extLst>
            </p:cNvPr>
            <p:cNvSpPr>
              <a:spLocks noChangeShapeType="1"/>
            </p:cNvSpPr>
            <p:nvPr/>
          </p:nvSpPr>
          <p:spPr bwMode="auto">
            <a:xfrm flipH="1">
              <a:off x="1759" y="2273"/>
              <a:ext cx="2" cy="16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5" name="Text Box 10">
              <a:extLst>
                <a:ext uri="{FF2B5EF4-FFF2-40B4-BE49-F238E27FC236}">
                  <a16:creationId xmlns:a16="http://schemas.microsoft.com/office/drawing/2014/main" id="{58CCF28A-7D2F-47FC-8105-1CC70FFEAA55}"/>
                </a:ext>
              </a:extLst>
            </p:cNvPr>
            <p:cNvSpPr txBox="1">
              <a:spLocks noChangeArrowheads="1"/>
            </p:cNvSpPr>
            <p:nvPr/>
          </p:nvSpPr>
          <p:spPr bwMode="auto">
            <a:xfrm>
              <a:off x="561" y="2225"/>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  B  C      F</a:t>
              </a:r>
              <a:r>
                <a:rPr kumimoji="1" lang="en-US" altLang="zh-CN" sz="2400">
                  <a:latin typeface="Times New Roman" panose="02020603050405020304" pitchFamily="18" charset="0"/>
                </a:rPr>
                <a:t> </a:t>
              </a:r>
            </a:p>
          </p:txBody>
        </p:sp>
        <p:sp>
          <p:nvSpPr>
            <p:cNvPr id="65566" name="Text Box 11">
              <a:extLst>
                <a:ext uri="{FF2B5EF4-FFF2-40B4-BE49-F238E27FC236}">
                  <a16:creationId xmlns:a16="http://schemas.microsoft.com/office/drawing/2014/main" id="{9CAA2717-F2FD-46D9-AE4A-D80453C9ED9E}"/>
                </a:ext>
              </a:extLst>
            </p:cNvPr>
            <p:cNvSpPr txBox="1">
              <a:spLocks noChangeArrowheads="1"/>
            </p:cNvSpPr>
            <p:nvPr/>
          </p:nvSpPr>
          <p:spPr bwMode="auto">
            <a:xfrm>
              <a:off x="576" y="3451"/>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1  1  0      1</a:t>
              </a:r>
              <a:endParaRPr kumimoji="1" lang="en-US" altLang="zh-CN" sz="2400">
                <a:latin typeface="Times New Roman" panose="02020603050405020304" pitchFamily="18" charset="0"/>
              </a:endParaRPr>
            </a:p>
          </p:txBody>
        </p:sp>
        <p:sp>
          <p:nvSpPr>
            <p:cNvPr id="65567" name="Text Box 12">
              <a:extLst>
                <a:ext uri="{FF2B5EF4-FFF2-40B4-BE49-F238E27FC236}">
                  <a16:creationId xmlns:a16="http://schemas.microsoft.com/office/drawing/2014/main" id="{ED0EFEF0-35EE-4280-9AC1-4F54D3F371FA}"/>
                </a:ext>
              </a:extLst>
            </p:cNvPr>
            <p:cNvSpPr txBox="1">
              <a:spLocks noChangeArrowheads="1"/>
            </p:cNvSpPr>
            <p:nvPr/>
          </p:nvSpPr>
          <p:spPr bwMode="auto">
            <a:xfrm>
              <a:off x="576" y="3618"/>
              <a:ext cx="17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1  1  1      0</a:t>
              </a:r>
              <a:r>
                <a:rPr kumimoji="1" lang="en-US" altLang="zh-CN" sz="2400">
                  <a:latin typeface="Times New Roman" panose="02020603050405020304" pitchFamily="18" charset="0"/>
                </a:rPr>
                <a:t> </a:t>
              </a:r>
            </a:p>
          </p:txBody>
        </p:sp>
        <p:sp>
          <p:nvSpPr>
            <p:cNvPr id="65568" name="Text Box 13">
              <a:extLst>
                <a:ext uri="{FF2B5EF4-FFF2-40B4-BE49-F238E27FC236}">
                  <a16:creationId xmlns:a16="http://schemas.microsoft.com/office/drawing/2014/main" id="{005EFB4A-C7F7-4CC0-8D16-DBB69270B0EA}"/>
                </a:ext>
              </a:extLst>
            </p:cNvPr>
            <p:cNvSpPr txBox="1">
              <a:spLocks noChangeArrowheads="1"/>
            </p:cNvSpPr>
            <p:nvPr/>
          </p:nvSpPr>
          <p:spPr bwMode="auto">
            <a:xfrm>
              <a:off x="576" y="2448"/>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0  0  0      0</a:t>
              </a:r>
              <a:r>
                <a:rPr kumimoji="1" lang="en-US" altLang="zh-CN" sz="2400">
                  <a:latin typeface="Times New Roman" panose="02020603050405020304" pitchFamily="18" charset="0"/>
                </a:rPr>
                <a:t> </a:t>
              </a:r>
            </a:p>
          </p:txBody>
        </p:sp>
        <p:sp>
          <p:nvSpPr>
            <p:cNvPr id="65569" name="Text Box 14">
              <a:extLst>
                <a:ext uri="{FF2B5EF4-FFF2-40B4-BE49-F238E27FC236}">
                  <a16:creationId xmlns:a16="http://schemas.microsoft.com/office/drawing/2014/main" id="{5F455BDB-321B-4D3B-8E05-CF7B0490482D}"/>
                </a:ext>
              </a:extLst>
            </p:cNvPr>
            <p:cNvSpPr txBox="1">
              <a:spLocks noChangeArrowheads="1"/>
            </p:cNvSpPr>
            <p:nvPr/>
          </p:nvSpPr>
          <p:spPr bwMode="auto">
            <a:xfrm>
              <a:off x="567" y="2790"/>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0  1  0      1</a:t>
              </a:r>
              <a:r>
                <a:rPr kumimoji="1" lang="en-US" altLang="zh-CN" sz="2400">
                  <a:latin typeface="Times New Roman" panose="02020603050405020304" pitchFamily="18" charset="0"/>
                </a:rPr>
                <a:t> </a:t>
              </a:r>
            </a:p>
          </p:txBody>
        </p:sp>
        <p:sp>
          <p:nvSpPr>
            <p:cNvPr id="65570" name="Text Box 15">
              <a:extLst>
                <a:ext uri="{FF2B5EF4-FFF2-40B4-BE49-F238E27FC236}">
                  <a16:creationId xmlns:a16="http://schemas.microsoft.com/office/drawing/2014/main" id="{29F740EE-22CB-468F-A2AA-33DE10613AD7}"/>
                </a:ext>
              </a:extLst>
            </p:cNvPr>
            <p:cNvSpPr txBox="1">
              <a:spLocks noChangeArrowheads="1"/>
            </p:cNvSpPr>
            <p:nvPr/>
          </p:nvSpPr>
          <p:spPr bwMode="auto">
            <a:xfrm>
              <a:off x="576" y="2609"/>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0  0  1      0</a:t>
              </a:r>
              <a:r>
                <a:rPr kumimoji="1" lang="en-US" altLang="zh-CN" sz="2400">
                  <a:latin typeface="Times New Roman" panose="02020603050405020304" pitchFamily="18" charset="0"/>
                </a:rPr>
                <a:t> </a:t>
              </a:r>
            </a:p>
          </p:txBody>
        </p:sp>
        <p:sp>
          <p:nvSpPr>
            <p:cNvPr id="65571" name="Text Box 16">
              <a:extLst>
                <a:ext uri="{FF2B5EF4-FFF2-40B4-BE49-F238E27FC236}">
                  <a16:creationId xmlns:a16="http://schemas.microsoft.com/office/drawing/2014/main" id="{A5DEAA25-BB8B-4BC9-9595-7325030D2600}"/>
                </a:ext>
              </a:extLst>
            </p:cNvPr>
            <p:cNvSpPr txBox="1">
              <a:spLocks noChangeArrowheads="1"/>
            </p:cNvSpPr>
            <p:nvPr/>
          </p:nvSpPr>
          <p:spPr bwMode="auto">
            <a:xfrm>
              <a:off x="0" y="1979"/>
              <a:ext cx="3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　</a:t>
              </a:r>
              <a:r>
                <a:rPr kumimoji="1" lang="zh-CN" altLang="en-US" sz="2400">
                  <a:latin typeface="Times New Roman" panose="02020603050405020304" pitchFamily="18" charset="0"/>
                </a:rPr>
                <a:t>函数　　　　　　　　的真值表 </a:t>
              </a:r>
            </a:p>
          </p:txBody>
        </p:sp>
        <p:graphicFrame>
          <p:nvGraphicFramePr>
            <p:cNvPr id="65572" name="Object 17">
              <a:extLst>
                <a:ext uri="{FF2B5EF4-FFF2-40B4-BE49-F238E27FC236}">
                  <a16:creationId xmlns:a16="http://schemas.microsoft.com/office/drawing/2014/main" id="{2CB818B3-3543-4D64-8B94-0BC27B1201F0}"/>
                </a:ext>
              </a:extLst>
            </p:cNvPr>
            <p:cNvGraphicFramePr>
              <a:graphicFrameLocks noChangeAspect="1"/>
            </p:cNvGraphicFramePr>
            <p:nvPr/>
          </p:nvGraphicFramePr>
          <p:xfrm>
            <a:off x="624" y="1979"/>
            <a:ext cx="1382" cy="261"/>
          </p:xfrm>
          <a:graphic>
            <a:graphicData uri="http://schemas.openxmlformats.org/presentationml/2006/ole">
              <mc:AlternateContent xmlns:mc="http://schemas.openxmlformats.org/markup-compatibility/2006">
                <mc:Choice xmlns:v="urn:schemas-microsoft-com:vml" Requires="v">
                  <p:oleObj name="Equation" r:id="rId3" imgW="1790700" imgH="292100" progId="Equation.3">
                    <p:embed/>
                  </p:oleObj>
                </mc:Choice>
                <mc:Fallback>
                  <p:oleObj name="Equation" r:id="rId3" imgW="1790700" imgH="292100" progId="Equation.3">
                    <p:embed/>
                    <p:pic>
                      <p:nvPicPr>
                        <p:cNvPr id="0" name="Object 17"/>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624" y="1979"/>
                          <a:ext cx="138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2483" name="Group 19">
            <a:extLst>
              <a:ext uri="{FF2B5EF4-FFF2-40B4-BE49-F238E27FC236}">
                <a16:creationId xmlns:a16="http://schemas.microsoft.com/office/drawing/2014/main" id="{461BF958-27D6-4007-B2BD-004327F9B2C2}"/>
              </a:ext>
            </a:extLst>
          </p:cNvPr>
          <p:cNvGrpSpPr>
            <a:grpSpLocks/>
          </p:cNvGrpSpPr>
          <p:nvPr/>
        </p:nvGrpSpPr>
        <p:grpSpPr bwMode="auto">
          <a:xfrm>
            <a:off x="323850" y="1816100"/>
            <a:ext cx="8229600" cy="1176338"/>
            <a:chOff x="336" y="1008"/>
            <a:chExt cx="5184" cy="741"/>
          </a:xfrm>
        </p:grpSpPr>
        <p:sp>
          <p:nvSpPr>
            <p:cNvPr id="65556" name="Text Box 20">
              <a:extLst>
                <a:ext uri="{FF2B5EF4-FFF2-40B4-BE49-F238E27FC236}">
                  <a16:creationId xmlns:a16="http://schemas.microsoft.com/office/drawing/2014/main" id="{BFCED42C-F0AA-4D20-869A-84811629C3B0}"/>
                </a:ext>
              </a:extLst>
            </p:cNvPr>
            <p:cNvSpPr txBox="1">
              <a:spLocks noChangeArrowheads="1"/>
            </p:cNvSpPr>
            <p:nvPr/>
          </p:nvSpPr>
          <p:spPr bwMode="auto">
            <a:xfrm>
              <a:off x="336" y="1008"/>
              <a:ext cx="5184"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60000"/>
                </a:lnSpc>
                <a:spcBef>
                  <a:spcPct val="50000"/>
                </a:spcBef>
              </a:pPr>
              <a:r>
                <a:rPr kumimoji="1" lang="zh-CN" altLang="en-US" sz="2400" b="1">
                  <a:latin typeface="Times New Roman" panose="02020603050405020304" pitchFamily="18" charset="0"/>
                </a:rPr>
                <a:t>　　</a:t>
              </a:r>
              <a:r>
                <a:rPr kumimoji="1" lang="zh-CN" altLang="en-US" sz="2400" b="1">
                  <a:solidFill>
                    <a:srgbClr val="993300"/>
                  </a:solidFill>
                  <a:latin typeface="Times New Roman" panose="02020603050405020304" pitchFamily="18" charset="0"/>
                </a:rPr>
                <a:t>解</a:t>
              </a:r>
              <a:r>
                <a:rPr kumimoji="1" lang="en-US" altLang="zh-CN" sz="2400" b="1">
                  <a:solidFill>
                    <a:srgbClr val="993300"/>
                  </a:solidFill>
                  <a:latin typeface="Times New Roman" panose="02020603050405020304" pitchFamily="18" charset="0"/>
                </a:rPr>
                <a:t>:</a:t>
              </a:r>
              <a:r>
                <a:rPr kumimoji="1" lang="zh-CN" altLang="en-US" sz="2400" b="1">
                  <a:solidFill>
                    <a:srgbClr val="993300"/>
                  </a:solidFill>
                  <a:latin typeface="Times New Roman" panose="02020603050405020304" pitchFamily="18" charset="0"/>
                </a:rPr>
                <a:t>　</a:t>
              </a:r>
              <a:r>
                <a:rPr kumimoji="1" lang="zh-CN" altLang="en-US" sz="2400">
                  <a:latin typeface="Times New Roman" panose="02020603050405020304" pitchFamily="18" charset="0"/>
                </a:rPr>
                <a:t>首先，列出</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的真值表如下表所示，然后，根据真</a:t>
              </a:r>
            </a:p>
            <a:p>
              <a:pPr algn="just" eaLnBrk="1" hangingPunct="1">
                <a:lnSpc>
                  <a:spcPct val="60000"/>
                </a:lnSpc>
                <a:spcBef>
                  <a:spcPct val="50000"/>
                </a:spcBef>
              </a:pPr>
              <a:r>
                <a:rPr kumimoji="1" lang="zh-CN" altLang="en-US" sz="2400">
                  <a:latin typeface="Times New Roman" panose="02020603050405020304" pitchFamily="18" charset="0"/>
                </a:rPr>
                <a:t>值表可直接写出</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的最小项表达式 </a:t>
              </a:r>
            </a:p>
          </p:txBody>
        </p:sp>
        <p:graphicFrame>
          <p:nvGraphicFramePr>
            <p:cNvPr id="65557" name="Object 21">
              <a:extLst>
                <a:ext uri="{FF2B5EF4-FFF2-40B4-BE49-F238E27FC236}">
                  <a16:creationId xmlns:a16="http://schemas.microsoft.com/office/drawing/2014/main" id="{F9BC6A9F-C23C-415B-BD4D-F91457378AFF}"/>
                </a:ext>
              </a:extLst>
            </p:cNvPr>
            <p:cNvGraphicFramePr>
              <a:graphicFrameLocks noChangeAspect="1"/>
            </p:cNvGraphicFramePr>
            <p:nvPr/>
          </p:nvGraphicFramePr>
          <p:xfrm>
            <a:off x="1488" y="1488"/>
            <a:ext cx="2372" cy="261"/>
          </p:xfrm>
          <a:graphic>
            <a:graphicData uri="http://schemas.openxmlformats.org/presentationml/2006/ole">
              <mc:AlternateContent xmlns:mc="http://schemas.openxmlformats.org/markup-compatibility/2006">
                <mc:Choice xmlns:v="urn:schemas-microsoft-com:vml" Requires="v">
                  <p:oleObj name="Equation" r:id="rId5" imgW="2082800" imgH="266700" progId="Equation.3">
                    <p:embed/>
                  </p:oleObj>
                </mc:Choice>
                <mc:Fallback>
                  <p:oleObj name="Equation" r:id="rId5" imgW="2082800" imgH="266700" progId="Equation.3">
                    <p:embed/>
                    <p:pic>
                      <p:nvPicPr>
                        <p:cNvPr id="0" name="Object 21"/>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488" y="1488"/>
                          <a:ext cx="237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2486" name="Group 22">
            <a:extLst>
              <a:ext uri="{FF2B5EF4-FFF2-40B4-BE49-F238E27FC236}">
                <a16:creationId xmlns:a16="http://schemas.microsoft.com/office/drawing/2014/main" id="{D1F83ECD-A456-4626-ACDD-5CAC21EF1B56}"/>
              </a:ext>
            </a:extLst>
          </p:cNvPr>
          <p:cNvGrpSpPr>
            <a:grpSpLocks/>
          </p:cNvGrpSpPr>
          <p:nvPr/>
        </p:nvGrpSpPr>
        <p:grpSpPr bwMode="auto">
          <a:xfrm>
            <a:off x="3733800" y="3810000"/>
            <a:ext cx="4114800" cy="795338"/>
            <a:chOff x="2352" y="2400"/>
            <a:chExt cx="2592" cy="501"/>
          </a:xfrm>
        </p:grpSpPr>
        <p:sp>
          <p:nvSpPr>
            <p:cNvPr id="65554" name="Line 23">
              <a:extLst>
                <a:ext uri="{FF2B5EF4-FFF2-40B4-BE49-F238E27FC236}">
                  <a16:creationId xmlns:a16="http://schemas.microsoft.com/office/drawing/2014/main" id="{C54FF870-ABA9-498B-B57B-D6C91A7D669E}"/>
                </a:ext>
              </a:extLst>
            </p:cNvPr>
            <p:cNvSpPr>
              <a:spLocks noChangeShapeType="1"/>
            </p:cNvSpPr>
            <p:nvPr/>
          </p:nvSpPr>
          <p:spPr bwMode="auto">
            <a:xfrm>
              <a:off x="2352" y="2901"/>
              <a:ext cx="25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5" name="Line 24">
              <a:extLst>
                <a:ext uri="{FF2B5EF4-FFF2-40B4-BE49-F238E27FC236}">
                  <a16:creationId xmlns:a16="http://schemas.microsoft.com/office/drawing/2014/main" id="{0AB52775-53F4-4240-B22F-41F8DD1FEE3B}"/>
                </a:ext>
              </a:extLst>
            </p:cNvPr>
            <p:cNvSpPr>
              <a:spLocks noChangeShapeType="1"/>
            </p:cNvSpPr>
            <p:nvPr/>
          </p:nvSpPr>
          <p:spPr bwMode="auto">
            <a:xfrm flipH="1" flipV="1">
              <a:off x="4928" y="2400"/>
              <a:ext cx="0"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2489" name="Group 25">
            <a:extLst>
              <a:ext uri="{FF2B5EF4-FFF2-40B4-BE49-F238E27FC236}">
                <a16:creationId xmlns:a16="http://schemas.microsoft.com/office/drawing/2014/main" id="{99BB4799-1137-45AE-9E2D-84BDCED4AD0B}"/>
              </a:ext>
            </a:extLst>
          </p:cNvPr>
          <p:cNvGrpSpPr>
            <a:grpSpLocks/>
          </p:cNvGrpSpPr>
          <p:nvPr/>
        </p:nvGrpSpPr>
        <p:grpSpPr bwMode="auto">
          <a:xfrm>
            <a:off x="3733800" y="3810000"/>
            <a:ext cx="4419600" cy="1295400"/>
            <a:chOff x="2352" y="2400"/>
            <a:chExt cx="2784" cy="816"/>
          </a:xfrm>
        </p:grpSpPr>
        <p:sp>
          <p:nvSpPr>
            <p:cNvPr id="65552" name="Line 26">
              <a:extLst>
                <a:ext uri="{FF2B5EF4-FFF2-40B4-BE49-F238E27FC236}">
                  <a16:creationId xmlns:a16="http://schemas.microsoft.com/office/drawing/2014/main" id="{73C75D4F-6452-4CD0-948D-3464748353FC}"/>
                </a:ext>
              </a:extLst>
            </p:cNvPr>
            <p:cNvSpPr>
              <a:spLocks noChangeShapeType="1"/>
            </p:cNvSpPr>
            <p:nvPr/>
          </p:nvSpPr>
          <p:spPr bwMode="auto">
            <a:xfrm>
              <a:off x="2352" y="3210"/>
              <a:ext cx="27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3" name="Line 27">
              <a:extLst>
                <a:ext uri="{FF2B5EF4-FFF2-40B4-BE49-F238E27FC236}">
                  <a16:creationId xmlns:a16="http://schemas.microsoft.com/office/drawing/2014/main" id="{5DFAD46B-05AA-4E2C-972C-32DE19FBD93A}"/>
                </a:ext>
              </a:extLst>
            </p:cNvPr>
            <p:cNvSpPr>
              <a:spLocks noChangeShapeType="1"/>
            </p:cNvSpPr>
            <p:nvPr/>
          </p:nvSpPr>
          <p:spPr bwMode="auto">
            <a:xfrm flipV="1">
              <a:off x="5118" y="2400"/>
              <a:ext cx="0"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2492" name="Group 28">
            <a:extLst>
              <a:ext uri="{FF2B5EF4-FFF2-40B4-BE49-F238E27FC236}">
                <a16:creationId xmlns:a16="http://schemas.microsoft.com/office/drawing/2014/main" id="{A538A930-6FC4-43E4-BC5A-C84625138FD1}"/>
              </a:ext>
            </a:extLst>
          </p:cNvPr>
          <p:cNvGrpSpPr>
            <a:grpSpLocks/>
          </p:cNvGrpSpPr>
          <p:nvPr/>
        </p:nvGrpSpPr>
        <p:grpSpPr bwMode="auto">
          <a:xfrm>
            <a:off x="3733800" y="3810000"/>
            <a:ext cx="4648200" cy="1600200"/>
            <a:chOff x="2352" y="2400"/>
            <a:chExt cx="2928" cy="1008"/>
          </a:xfrm>
        </p:grpSpPr>
        <p:sp>
          <p:nvSpPr>
            <p:cNvPr id="65550" name="Line 29">
              <a:extLst>
                <a:ext uri="{FF2B5EF4-FFF2-40B4-BE49-F238E27FC236}">
                  <a16:creationId xmlns:a16="http://schemas.microsoft.com/office/drawing/2014/main" id="{349B05D3-32E0-4929-AB64-8F90454F94D2}"/>
                </a:ext>
              </a:extLst>
            </p:cNvPr>
            <p:cNvSpPr>
              <a:spLocks noChangeShapeType="1"/>
            </p:cNvSpPr>
            <p:nvPr/>
          </p:nvSpPr>
          <p:spPr bwMode="auto">
            <a:xfrm>
              <a:off x="2352" y="3408"/>
              <a:ext cx="29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1" name="Line 30">
              <a:extLst>
                <a:ext uri="{FF2B5EF4-FFF2-40B4-BE49-F238E27FC236}">
                  <a16:creationId xmlns:a16="http://schemas.microsoft.com/office/drawing/2014/main" id="{919E7449-1EA4-41A0-A692-92A554719CDC}"/>
                </a:ext>
              </a:extLst>
            </p:cNvPr>
            <p:cNvSpPr>
              <a:spLocks noChangeShapeType="1"/>
            </p:cNvSpPr>
            <p:nvPr/>
          </p:nvSpPr>
          <p:spPr bwMode="auto">
            <a:xfrm flipV="1">
              <a:off x="5257" y="2400"/>
              <a:ext cx="0" cy="10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2495" name="Group 31">
            <a:extLst>
              <a:ext uri="{FF2B5EF4-FFF2-40B4-BE49-F238E27FC236}">
                <a16:creationId xmlns:a16="http://schemas.microsoft.com/office/drawing/2014/main" id="{8C99D8E0-771A-4C5C-92E2-9CB0D3289894}"/>
              </a:ext>
            </a:extLst>
          </p:cNvPr>
          <p:cNvGrpSpPr>
            <a:grpSpLocks/>
          </p:cNvGrpSpPr>
          <p:nvPr/>
        </p:nvGrpSpPr>
        <p:grpSpPr bwMode="auto">
          <a:xfrm>
            <a:off x="3733800" y="3810000"/>
            <a:ext cx="4876800" cy="1905000"/>
            <a:chOff x="2352" y="2400"/>
            <a:chExt cx="3072" cy="1200"/>
          </a:xfrm>
        </p:grpSpPr>
        <p:sp>
          <p:nvSpPr>
            <p:cNvPr id="65548" name="Line 32">
              <a:extLst>
                <a:ext uri="{FF2B5EF4-FFF2-40B4-BE49-F238E27FC236}">
                  <a16:creationId xmlns:a16="http://schemas.microsoft.com/office/drawing/2014/main" id="{4441B736-7AF7-42B6-97F8-2D8116D04D55}"/>
                </a:ext>
              </a:extLst>
            </p:cNvPr>
            <p:cNvSpPr>
              <a:spLocks noChangeShapeType="1"/>
            </p:cNvSpPr>
            <p:nvPr/>
          </p:nvSpPr>
          <p:spPr bwMode="auto">
            <a:xfrm>
              <a:off x="2352" y="3600"/>
              <a:ext cx="30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9" name="Line 33">
              <a:extLst>
                <a:ext uri="{FF2B5EF4-FFF2-40B4-BE49-F238E27FC236}">
                  <a16:creationId xmlns:a16="http://schemas.microsoft.com/office/drawing/2014/main" id="{D538FC76-CAA2-4761-A9EE-F14A1FA8BBF7}"/>
                </a:ext>
              </a:extLst>
            </p:cNvPr>
            <p:cNvSpPr>
              <a:spLocks noChangeShapeType="1"/>
            </p:cNvSpPr>
            <p:nvPr/>
          </p:nvSpPr>
          <p:spPr bwMode="auto">
            <a:xfrm flipV="1">
              <a:off x="5414" y="2400"/>
              <a:ext cx="0"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62498" name="Object 34">
            <a:extLst>
              <a:ext uri="{FF2B5EF4-FFF2-40B4-BE49-F238E27FC236}">
                <a16:creationId xmlns:a16="http://schemas.microsoft.com/office/drawing/2014/main" id="{C34767B1-8AAF-45C0-BC23-685271F8E509}"/>
              </a:ext>
            </a:extLst>
          </p:cNvPr>
          <p:cNvGraphicFramePr>
            <a:graphicFrameLocks noChangeAspect="1"/>
          </p:cNvGraphicFramePr>
          <p:nvPr/>
        </p:nvGraphicFramePr>
        <p:xfrm>
          <a:off x="5043488" y="3429000"/>
          <a:ext cx="3810000" cy="609600"/>
        </p:xfrm>
        <a:graphic>
          <a:graphicData uri="http://schemas.openxmlformats.org/presentationml/2006/ole">
            <mc:AlternateContent xmlns:mc="http://schemas.openxmlformats.org/markup-compatibility/2006">
              <mc:Choice xmlns:v="urn:schemas-microsoft-com:vml" Requires="v">
                <p:oleObj r:id="rId7" imgW="1663700" imgH="254000" progId="Equation.3">
                  <p:embed/>
                </p:oleObj>
              </mc:Choice>
              <mc:Fallback>
                <p:oleObj r:id="rId7" imgW="1663700" imgH="254000" progId="Equation.3">
                  <p:embed/>
                  <p:pic>
                    <p:nvPicPr>
                      <p:cNvPr id="0" name="Object 34"/>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5043488" y="3429000"/>
                        <a:ext cx="3810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2499" name="Group 35">
            <a:extLst>
              <a:ext uri="{FF2B5EF4-FFF2-40B4-BE49-F238E27FC236}">
                <a16:creationId xmlns:a16="http://schemas.microsoft.com/office/drawing/2014/main" id="{5D947C50-E9D7-49BC-B581-FCB4104648B4}"/>
              </a:ext>
            </a:extLst>
          </p:cNvPr>
          <p:cNvGrpSpPr>
            <a:grpSpLocks/>
          </p:cNvGrpSpPr>
          <p:nvPr/>
        </p:nvGrpSpPr>
        <p:grpSpPr bwMode="auto">
          <a:xfrm>
            <a:off x="250825" y="765175"/>
            <a:ext cx="8229600" cy="855663"/>
            <a:chOff x="336" y="354"/>
            <a:chExt cx="5184" cy="539"/>
          </a:xfrm>
        </p:grpSpPr>
        <p:sp>
          <p:nvSpPr>
            <p:cNvPr id="65546" name="Text Box 36">
              <a:extLst>
                <a:ext uri="{FF2B5EF4-FFF2-40B4-BE49-F238E27FC236}">
                  <a16:creationId xmlns:a16="http://schemas.microsoft.com/office/drawing/2014/main" id="{C21FDE5C-4EF8-4AA9-8870-67D4AD25DC2E}"/>
                </a:ext>
              </a:extLst>
            </p:cNvPr>
            <p:cNvSpPr txBox="1">
              <a:spLocks noChangeArrowheads="1"/>
            </p:cNvSpPr>
            <p:nvPr/>
          </p:nvSpPr>
          <p:spPr bwMode="auto">
            <a:xfrm>
              <a:off x="336" y="444"/>
              <a:ext cx="5184"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60000"/>
                </a:lnSpc>
                <a:spcBef>
                  <a:spcPct val="50000"/>
                </a:spcBef>
              </a:pPr>
              <a:r>
                <a:rPr kumimoji="1" lang="zh-CN" altLang="en-US" sz="2400" b="1">
                  <a:solidFill>
                    <a:srgbClr val="993300"/>
                  </a:solidFill>
                  <a:latin typeface="Times New Roman" panose="02020603050405020304" pitchFamily="18" charset="0"/>
                </a:rPr>
                <a:t>　　例       </a:t>
              </a:r>
              <a:r>
                <a:rPr kumimoji="1" lang="zh-CN" altLang="en-US" sz="2400">
                  <a:latin typeface="Times New Roman" panose="02020603050405020304" pitchFamily="18" charset="0"/>
                </a:rPr>
                <a:t>将函数表达式　　　　　　　　　　变换成标准</a:t>
              </a:r>
            </a:p>
            <a:p>
              <a:pPr algn="just" eaLnBrk="1" hangingPunct="1">
                <a:lnSpc>
                  <a:spcPct val="60000"/>
                </a:lnSpc>
                <a:spcBef>
                  <a:spcPct val="50000"/>
                </a:spcBef>
              </a:pPr>
              <a:r>
                <a:rPr kumimoji="1" lang="zh-CN" altLang="en-US" sz="2400">
                  <a:latin typeface="Times New Roman" panose="02020603050405020304" pitchFamily="18" charset="0"/>
                </a:rPr>
                <a:t>“与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 </a:t>
              </a:r>
            </a:p>
          </p:txBody>
        </p:sp>
        <p:graphicFrame>
          <p:nvGraphicFramePr>
            <p:cNvPr id="65547" name="Object 37">
              <a:extLst>
                <a:ext uri="{FF2B5EF4-FFF2-40B4-BE49-F238E27FC236}">
                  <a16:creationId xmlns:a16="http://schemas.microsoft.com/office/drawing/2014/main" id="{696A381D-8FB4-4CB0-B3D1-89DE304FB9F8}"/>
                </a:ext>
              </a:extLst>
            </p:cNvPr>
            <p:cNvGraphicFramePr>
              <a:graphicFrameLocks noChangeAspect="1"/>
            </p:cNvGraphicFramePr>
            <p:nvPr/>
          </p:nvGraphicFramePr>
          <p:xfrm>
            <a:off x="2580" y="354"/>
            <a:ext cx="1776" cy="286"/>
          </p:xfrm>
          <a:graphic>
            <a:graphicData uri="http://schemas.openxmlformats.org/presentationml/2006/ole">
              <mc:AlternateContent xmlns:mc="http://schemas.openxmlformats.org/markup-compatibility/2006">
                <mc:Choice xmlns:v="urn:schemas-microsoft-com:vml" Requires="v">
                  <p:oleObj name="Equation" r:id="rId9" imgW="1790700" imgH="292100" progId="Equation.3">
                    <p:embed/>
                  </p:oleObj>
                </mc:Choice>
                <mc:Fallback>
                  <p:oleObj name="Equation" r:id="rId9" imgW="1790700" imgH="292100" progId="Equation.3">
                    <p:embed/>
                    <p:pic>
                      <p:nvPicPr>
                        <p:cNvPr id="0" name="Object 37"/>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2580" y="354"/>
                          <a:ext cx="17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62499"/>
                                        </p:tgtEl>
                                        <p:attrNameLst>
                                          <p:attrName>style.visibility</p:attrName>
                                        </p:attrNameLst>
                                      </p:cBhvr>
                                      <p:to>
                                        <p:strVal val="visible"/>
                                      </p:to>
                                    </p:set>
                                    <p:anim calcmode="lin" valueType="num">
                                      <p:cBhvr additive="base">
                                        <p:cTn id="7" dur="500" fill="hold"/>
                                        <p:tgtEl>
                                          <p:spTgt spid="62499"/>
                                        </p:tgtEl>
                                        <p:attrNameLst>
                                          <p:attrName>ppt_x</p:attrName>
                                        </p:attrNameLst>
                                      </p:cBhvr>
                                      <p:tavLst>
                                        <p:tav tm="0">
                                          <p:val>
                                            <p:strVal val="#ppt_x"/>
                                          </p:val>
                                        </p:tav>
                                        <p:tav tm="100000">
                                          <p:val>
                                            <p:strVal val="#ppt_x"/>
                                          </p:val>
                                        </p:tav>
                                      </p:tavLst>
                                    </p:anim>
                                    <p:anim calcmode="lin" valueType="num">
                                      <p:cBhvr additive="base">
                                        <p:cTn id="8" dur="500" fill="hold"/>
                                        <p:tgtEl>
                                          <p:spTgt spid="6249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2483"/>
                                        </p:tgtEl>
                                        <p:attrNameLst>
                                          <p:attrName>style.visibility</p:attrName>
                                        </p:attrNameLst>
                                      </p:cBhvr>
                                      <p:to>
                                        <p:strVal val="visible"/>
                                      </p:to>
                                    </p:set>
                                    <p:anim calcmode="lin" valueType="num">
                                      <p:cBhvr additive="base">
                                        <p:cTn id="13" dur="500" fill="hold"/>
                                        <p:tgtEl>
                                          <p:spTgt spid="62483"/>
                                        </p:tgtEl>
                                        <p:attrNameLst>
                                          <p:attrName>ppt_x</p:attrName>
                                        </p:attrNameLst>
                                      </p:cBhvr>
                                      <p:tavLst>
                                        <p:tav tm="0">
                                          <p:val>
                                            <p:strVal val="0-#ppt_w/2"/>
                                          </p:val>
                                        </p:tav>
                                        <p:tav tm="100000">
                                          <p:val>
                                            <p:strVal val="#ppt_x"/>
                                          </p:val>
                                        </p:tav>
                                      </p:tavLst>
                                    </p:anim>
                                    <p:anim calcmode="lin" valueType="num">
                                      <p:cBhvr additive="base">
                                        <p:cTn id="14" dur="500" fill="hold"/>
                                        <p:tgtEl>
                                          <p:spTgt spid="624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2466"/>
                                        </p:tgtEl>
                                        <p:attrNameLst>
                                          <p:attrName>style.visibility</p:attrName>
                                        </p:attrNameLst>
                                      </p:cBhvr>
                                      <p:to>
                                        <p:strVal val="visible"/>
                                      </p:to>
                                    </p:set>
                                    <p:anim calcmode="lin" valueType="num">
                                      <p:cBhvr additive="base">
                                        <p:cTn id="19" dur="500" fill="hold"/>
                                        <p:tgtEl>
                                          <p:spTgt spid="62466"/>
                                        </p:tgtEl>
                                        <p:attrNameLst>
                                          <p:attrName>ppt_x</p:attrName>
                                        </p:attrNameLst>
                                      </p:cBhvr>
                                      <p:tavLst>
                                        <p:tav tm="0">
                                          <p:val>
                                            <p:strVal val="#ppt_x"/>
                                          </p:val>
                                        </p:tav>
                                        <p:tav tm="100000">
                                          <p:val>
                                            <p:strVal val="#ppt_x"/>
                                          </p:val>
                                        </p:tav>
                                      </p:tavLst>
                                    </p:anim>
                                    <p:anim calcmode="lin" valueType="num">
                                      <p:cBhvr additive="base">
                                        <p:cTn id="20" dur="500" fill="hold"/>
                                        <p:tgtEl>
                                          <p:spTgt spid="62466"/>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12" presetClass="entr" presetSubtype="4" fill="hold" nodeType="afterEffect">
                                  <p:stCondLst>
                                    <p:cond delay="0"/>
                                  </p:stCondLst>
                                  <p:childTnLst>
                                    <p:set>
                                      <p:cBhvr>
                                        <p:cTn id="23" dur="1" fill="hold">
                                          <p:stCondLst>
                                            <p:cond delay="0"/>
                                          </p:stCondLst>
                                        </p:cTn>
                                        <p:tgtEl>
                                          <p:spTgt spid="62498"/>
                                        </p:tgtEl>
                                        <p:attrNameLst>
                                          <p:attrName>style.visibility</p:attrName>
                                        </p:attrNameLst>
                                      </p:cBhvr>
                                      <p:to>
                                        <p:strVal val="visible"/>
                                      </p:to>
                                    </p:set>
                                    <p:animEffect transition="in" filter="slide(fromBottom)">
                                      <p:cBhvr>
                                        <p:cTn id="24" dur="500"/>
                                        <p:tgtEl>
                                          <p:spTgt spid="62498"/>
                                        </p:tgtEl>
                                      </p:cBhvr>
                                    </p:animEffect>
                                  </p:childTnLst>
                                </p:cTn>
                              </p:par>
                            </p:childTnLst>
                          </p:cTn>
                        </p:par>
                        <p:par>
                          <p:cTn id="25" fill="hold" nodeType="afterGroup">
                            <p:stCondLst>
                              <p:cond delay="1000"/>
                            </p:stCondLst>
                            <p:childTnLst>
                              <p:par>
                                <p:cTn id="26" presetID="1" presetClass="entr" presetSubtype="0" fill="hold" nodeType="afterEffect">
                                  <p:stCondLst>
                                    <p:cond delay="0"/>
                                  </p:stCondLst>
                                  <p:childTnLst>
                                    <p:set>
                                      <p:cBhvr>
                                        <p:cTn id="27" dur="1" fill="hold">
                                          <p:stCondLst>
                                            <p:cond delay="499"/>
                                          </p:stCondLst>
                                        </p:cTn>
                                        <p:tgtEl>
                                          <p:spTgt spid="62486"/>
                                        </p:tgtEl>
                                        <p:attrNameLst>
                                          <p:attrName>style.visibility</p:attrName>
                                        </p:attrNameLst>
                                      </p:cBhvr>
                                      <p:to>
                                        <p:strVal val="visible"/>
                                      </p:to>
                                    </p:set>
                                  </p:childTnLst>
                                </p:cTn>
                              </p:par>
                            </p:childTnLst>
                          </p:cTn>
                        </p:par>
                        <p:par>
                          <p:cTn id="28" fill="hold" nodeType="afterGroup">
                            <p:stCondLst>
                              <p:cond delay="1500"/>
                            </p:stCondLst>
                            <p:childTnLst>
                              <p:par>
                                <p:cTn id="29" presetID="1" presetClass="entr" presetSubtype="0" fill="hold" nodeType="afterEffect">
                                  <p:stCondLst>
                                    <p:cond delay="1000"/>
                                  </p:stCondLst>
                                  <p:childTnLst>
                                    <p:set>
                                      <p:cBhvr>
                                        <p:cTn id="30" dur="1" fill="hold">
                                          <p:stCondLst>
                                            <p:cond delay="499"/>
                                          </p:stCondLst>
                                        </p:cTn>
                                        <p:tgtEl>
                                          <p:spTgt spid="62489"/>
                                        </p:tgtEl>
                                        <p:attrNameLst>
                                          <p:attrName>style.visibility</p:attrName>
                                        </p:attrNameLst>
                                      </p:cBhvr>
                                      <p:to>
                                        <p:strVal val="visible"/>
                                      </p:to>
                                    </p:set>
                                  </p:childTnLst>
                                </p:cTn>
                              </p:par>
                            </p:childTnLst>
                          </p:cTn>
                        </p:par>
                        <p:par>
                          <p:cTn id="31" fill="hold" nodeType="afterGroup">
                            <p:stCondLst>
                              <p:cond delay="3000"/>
                            </p:stCondLst>
                            <p:childTnLst>
                              <p:par>
                                <p:cTn id="32" presetID="1" presetClass="entr" presetSubtype="0" fill="hold" nodeType="afterEffect">
                                  <p:stCondLst>
                                    <p:cond delay="1000"/>
                                  </p:stCondLst>
                                  <p:childTnLst>
                                    <p:set>
                                      <p:cBhvr>
                                        <p:cTn id="33" dur="1" fill="hold">
                                          <p:stCondLst>
                                            <p:cond delay="499"/>
                                          </p:stCondLst>
                                        </p:cTn>
                                        <p:tgtEl>
                                          <p:spTgt spid="62492"/>
                                        </p:tgtEl>
                                        <p:attrNameLst>
                                          <p:attrName>style.visibility</p:attrName>
                                        </p:attrNameLst>
                                      </p:cBhvr>
                                      <p:to>
                                        <p:strVal val="visible"/>
                                      </p:to>
                                    </p:set>
                                  </p:childTnLst>
                                </p:cTn>
                              </p:par>
                            </p:childTnLst>
                          </p:cTn>
                        </p:par>
                        <p:par>
                          <p:cTn id="34" fill="hold" nodeType="afterGroup">
                            <p:stCondLst>
                              <p:cond delay="4500"/>
                            </p:stCondLst>
                            <p:childTnLst>
                              <p:par>
                                <p:cTn id="35" presetID="1" presetClass="entr" presetSubtype="0" fill="hold" nodeType="afterEffect">
                                  <p:stCondLst>
                                    <p:cond delay="1000"/>
                                  </p:stCondLst>
                                  <p:childTnLst>
                                    <p:set>
                                      <p:cBhvr>
                                        <p:cTn id="36" dur="1" fill="hold">
                                          <p:stCondLst>
                                            <p:cond delay="499"/>
                                          </p:stCondLst>
                                        </p:cTn>
                                        <p:tgtEl>
                                          <p:spTgt spid="62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Text Box 3">
            <a:extLst>
              <a:ext uri="{FF2B5EF4-FFF2-40B4-BE49-F238E27FC236}">
                <a16:creationId xmlns:a16="http://schemas.microsoft.com/office/drawing/2014/main" id="{798AB317-6D62-4FB0-9149-C9D4B6DCC99F}"/>
              </a:ext>
            </a:extLst>
          </p:cNvPr>
          <p:cNvSpPr txBox="1">
            <a:spLocks noChangeArrowheads="1"/>
          </p:cNvSpPr>
          <p:nvPr/>
        </p:nvSpPr>
        <p:spPr bwMode="auto">
          <a:xfrm>
            <a:off x="352425" y="46355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3300"/>
                </a:solidFill>
                <a:latin typeface="Times New Roman" panose="02020603050405020304" pitchFamily="18" charset="0"/>
              </a:rPr>
              <a:t>　　</a:t>
            </a:r>
            <a:r>
              <a:rPr kumimoji="1" lang="zh-CN" altLang="en-US" sz="2400" b="1">
                <a:solidFill>
                  <a:srgbClr val="CC3300"/>
                </a:solidFill>
                <a:latin typeface="Times New Roman" panose="02020603050405020304" pitchFamily="18" charset="0"/>
              </a:rPr>
              <a:t>具体：</a:t>
            </a:r>
            <a:r>
              <a:rPr kumimoji="1" lang="zh-CN" altLang="en-US" sz="2400" b="1">
                <a:solidFill>
                  <a:srgbClr val="0033CC"/>
                </a:solidFill>
                <a:latin typeface="Times New Roman" panose="02020603050405020304" pitchFamily="18" charset="0"/>
              </a:rPr>
              <a:t>真值表上使函数值为</a:t>
            </a:r>
            <a:r>
              <a:rPr kumimoji="1" lang="en-US" altLang="zh-CN" sz="2400" b="1">
                <a:solidFill>
                  <a:srgbClr val="0033CC"/>
                </a:solidFill>
                <a:latin typeface="Times New Roman" panose="02020603050405020304" pitchFamily="18" charset="0"/>
              </a:rPr>
              <a:t>0</a:t>
            </a:r>
            <a:r>
              <a:rPr kumimoji="1" lang="zh-CN" altLang="en-US" sz="2400" b="1">
                <a:solidFill>
                  <a:srgbClr val="0033CC"/>
                </a:solidFill>
                <a:latin typeface="Times New Roman" panose="02020603050405020304" pitchFamily="18" charset="0"/>
              </a:rPr>
              <a:t>的变量取值组合对应的最大项相“与”即可构成一个函数的标准“或</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与”式 。 </a:t>
            </a:r>
          </a:p>
        </p:txBody>
      </p:sp>
      <p:sp>
        <p:nvSpPr>
          <p:cNvPr id="63493" name="Text Box 5">
            <a:extLst>
              <a:ext uri="{FF2B5EF4-FFF2-40B4-BE49-F238E27FC236}">
                <a16:creationId xmlns:a16="http://schemas.microsoft.com/office/drawing/2014/main" id="{90EEECAA-9396-4449-B8D7-B8EBD4E30A2A}"/>
              </a:ext>
            </a:extLst>
          </p:cNvPr>
          <p:cNvSpPr txBox="1">
            <a:spLocks noChangeArrowheads="1"/>
          </p:cNvSpPr>
          <p:nvPr/>
        </p:nvSpPr>
        <p:spPr bwMode="auto">
          <a:xfrm>
            <a:off x="323850" y="1052513"/>
            <a:ext cx="84582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993300"/>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2 . </a:t>
            </a:r>
            <a:r>
              <a:rPr kumimoji="1" lang="zh-CN" altLang="en-US" sz="2400" b="1">
                <a:solidFill>
                  <a:srgbClr val="0033CC"/>
                </a:solidFill>
                <a:latin typeface="Times New Roman" panose="02020603050405020304" pitchFamily="18" charset="0"/>
              </a:rPr>
              <a:t>求一个函数的标准“或</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与” 式</a:t>
            </a:r>
            <a:br>
              <a:rPr kumimoji="1" lang="zh-CN" altLang="en-US" sz="2400" b="1">
                <a:solidFill>
                  <a:srgbClr val="0033CC"/>
                </a:solidFill>
                <a:latin typeface="Times New Roman" panose="02020603050405020304" pitchFamily="18" charset="0"/>
              </a:rPr>
            </a:br>
            <a:r>
              <a:rPr kumimoji="1" lang="zh-CN" altLang="en-US" sz="2400">
                <a:latin typeface="Times New Roman" panose="02020603050405020304" pitchFamily="18" charset="0"/>
              </a:rPr>
              <a:t>       </a:t>
            </a:r>
          </a:p>
          <a:p>
            <a:pPr eaLnBrk="1" hangingPunct="1"/>
            <a:r>
              <a:rPr kumimoji="1" lang="zh-CN" altLang="en-US" sz="2400" b="1">
                <a:latin typeface="Times New Roman" panose="02020603050405020304" pitchFamily="18" charset="0"/>
              </a:rPr>
              <a:t>　　</a:t>
            </a:r>
            <a:r>
              <a:rPr kumimoji="1" lang="zh-CN" altLang="en-US" sz="2400" b="1">
                <a:solidFill>
                  <a:srgbClr val="CC3300"/>
                </a:solidFill>
                <a:latin typeface="Times New Roman" panose="02020603050405020304" pitchFamily="18" charset="0"/>
              </a:rPr>
              <a:t>逻辑函数的最大项表达式与真值表之间同样具有一一</a:t>
            </a:r>
          </a:p>
          <a:p>
            <a:pPr eaLnBrk="1" hangingPunct="1"/>
            <a:r>
              <a:rPr kumimoji="1" lang="zh-CN" altLang="en-US" sz="2400" b="1">
                <a:solidFill>
                  <a:srgbClr val="CC3300"/>
                </a:solidFill>
                <a:latin typeface="Times New Roman" panose="02020603050405020304" pitchFamily="18" charset="0"/>
              </a:rPr>
              <a:t>对应的关系。</a:t>
            </a:r>
            <a:br>
              <a:rPr kumimoji="1" lang="zh-CN" altLang="en-US" sz="2400" b="1">
                <a:solidFill>
                  <a:srgbClr val="CC3300"/>
                </a:solidFill>
                <a:latin typeface="Times New Roman" panose="02020603050405020304" pitchFamily="18" charset="0"/>
              </a:rPr>
            </a:br>
            <a:r>
              <a:rPr kumimoji="1" lang="zh-CN" altLang="en-US" sz="2400" b="1">
                <a:latin typeface="Times New Roman" panose="02020603050405020304" pitchFamily="18" charset="0"/>
              </a:rPr>
              <a:t>        </a:t>
            </a:r>
          </a:p>
          <a:p>
            <a:pPr eaLnBrk="1" hangingPunct="1"/>
            <a:r>
              <a:rPr kumimoji="1" lang="zh-CN" altLang="en-US" sz="2400" b="1">
                <a:latin typeface="Times New Roman" panose="02020603050405020304" pitchFamily="18" charset="0"/>
              </a:rPr>
              <a:t>　　</a:t>
            </a:r>
            <a:r>
              <a:rPr kumimoji="1" lang="zh-CN" altLang="en-US" sz="2400">
                <a:latin typeface="Times New Roman" panose="02020603050405020304" pitchFamily="18" charset="0"/>
              </a:rPr>
              <a:t>假定在函数</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的真值表中有</a:t>
            </a:r>
            <a:r>
              <a:rPr kumimoji="1" lang="en-US" altLang="zh-CN" sz="2400" b="1">
                <a:latin typeface="Times New Roman" panose="02020603050405020304" pitchFamily="18" charset="0"/>
              </a:rPr>
              <a:t>p</a:t>
            </a:r>
            <a:r>
              <a:rPr kumimoji="1" lang="zh-CN" altLang="en-US" sz="2400">
                <a:latin typeface="Times New Roman" panose="02020603050405020304" pitchFamily="18" charset="0"/>
              </a:rPr>
              <a:t>组变量取值使</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的值为</a:t>
            </a:r>
            <a:r>
              <a:rPr kumimoji="1" lang="en-US" altLang="zh-CN" sz="2400" b="1">
                <a:latin typeface="Times New Roman" panose="02020603050405020304" pitchFamily="18" charset="0"/>
              </a:rPr>
              <a:t>0</a:t>
            </a:r>
            <a:r>
              <a:rPr kumimoji="1" lang="zh-CN" altLang="en-US" sz="2400">
                <a:latin typeface="Times New Roman" panose="02020603050405020304" pitchFamily="18" charset="0"/>
              </a:rPr>
              <a:t>，其他变量取值下</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的值为</a:t>
            </a:r>
            <a:r>
              <a:rPr kumimoji="1" lang="en-US" altLang="zh-CN" sz="2400" b="1">
                <a:latin typeface="Times New Roman" panose="02020603050405020304" pitchFamily="18" charset="0"/>
              </a:rPr>
              <a:t>1</a:t>
            </a:r>
            <a:r>
              <a:rPr kumimoji="1" lang="zh-CN" altLang="en-US" sz="2400">
                <a:latin typeface="Times New Roman" panose="02020603050405020304" pitchFamily="18" charset="0"/>
              </a:rPr>
              <a:t>，那么，函数</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的最大项表达式由这</a:t>
            </a:r>
            <a:r>
              <a:rPr kumimoji="1" lang="en-US" altLang="zh-CN" sz="2400" b="1">
                <a:latin typeface="Times New Roman" panose="02020603050405020304" pitchFamily="18" charset="0"/>
              </a:rPr>
              <a:t>p</a:t>
            </a:r>
            <a:r>
              <a:rPr kumimoji="1" lang="zh-CN" altLang="en-US" sz="2400">
                <a:latin typeface="Times New Roman" panose="02020603050405020304" pitchFamily="18" charset="0"/>
              </a:rPr>
              <a:t>组变量取值对应的</a:t>
            </a:r>
            <a:r>
              <a:rPr kumimoji="1" lang="en-US" altLang="zh-CN" sz="2400" b="1">
                <a:latin typeface="Times New Roman" panose="02020603050405020304" pitchFamily="18" charset="0"/>
              </a:rPr>
              <a:t>p</a:t>
            </a:r>
            <a:r>
              <a:rPr kumimoji="1" lang="zh-CN" altLang="en-US" sz="2400">
                <a:latin typeface="Times New Roman" panose="02020603050405020304" pitchFamily="18" charset="0"/>
              </a:rPr>
              <a:t>个最大项“相与”组成。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randombar(horizontal)">
                                      <p:cBhvr>
                                        <p:cTn id="7" dur="500"/>
                                        <p:tgtEl>
                                          <p:spTgt spid="63493"/>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3491"/>
                                        </p:tgtEl>
                                        <p:attrNameLst>
                                          <p:attrName>style.visibility</p:attrName>
                                        </p:attrNameLst>
                                      </p:cBhvr>
                                      <p:to>
                                        <p:strVal val="visible"/>
                                      </p:to>
                                    </p:set>
                                    <p:animEffect transition="in" filter="randombar(horizontal)">
                                      <p:cBhvr>
                                        <p:cTn id="12" dur="5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autoUpdateAnimBg="0"/>
      <p:bldP spid="63493"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4515" name="Group 3">
            <a:extLst>
              <a:ext uri="{FF2B5EF4-FFF2-40B4-BE49-F238E27FC236}">
                <a16:creationId xmlns:a16="http://schemas.microsoft.com/office/drawing/2014/main" id="{E01D21B2-BEAE-4F39-B11F-79F41303E5C0}"/>
              </a:ext>
            </a:extLst>
          </p:cNvPr>
          <p:cNvGrpSpPr>
            <a:grpSpLocks/>
          </p:cNvGrpSpPr>
          <p:nvPr/>
        </p:nvGrpSpPr>
        <p:grpSpPr bwMode="auto">
          <a:xfrm>
            <a:off x="4210050" y="4124325"/>
            <a:ext cx="3886200" cy="842963"/>
            <a:chOff x="5222" y="9990"/>
            <a:chExt cx="3519" cy="1555"/>
          </a:xfrm>
        </p:grpSpPr>
        <p:sp>
          <p:nvSpPr>
            <p:cNvPr id="67622" name="Line 4">
              <a:extLst>
                <a:ext uri="{FF2B5EF4-FFF2-40B4-BE49-F238E27FC236}">
                  <a16:creationId xmlns:a16="http://schemas.microsoft.com/office/drawing/2014/main" id="{E722E311-ED6D-4393-99C6-9FE3F697E752}"/>
                </a:ext>
              </a:extLst>
            </p:cNvPr>
            <p:cNvSpPr>
              <a:spLocks noChangeShapeType="1"/>
            </p:cNvSpPr>
            <p:nvPr/>
          </p:nvSpPr>
          <p:spPr bwMode="auto">
            <a:xfrm>
              <a:off x="5222" y="11545"/>
              <a:ext cx="35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3" name="Line 5">
              <a:extLst>
                <a:ext uri="{FF2B5EF4-FFF2-40B4-BE49-F238E27FC236}">
                  <a16:creationId xmlns:a16="http://schemas.microsoft.com/office/drawing/2014/main" id="{05C235B5-73F8-4C38-AD98-D5308490EC7D}"/>
                </a:ext>
              </a:extLst>
            </p:cNvPr>
            <p:cNvSpPr>
              <a:spLocks noChangeShapeType="1"/>
            </p:cNvSpPr>
            <p:nvPr/>
          </p:nvSpPr>
          <p:spPr bwMode="auto">
            <a:xfrm flipH="1" flipV="1">
              <a:off x="8717" y="9990"/>
              <a:ext cx="0" cy="1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4518" name="Group 6">
            <a:extLst>
              <a:ext uri="{FF2B5EF4-FFF2-40B4-BE49-F238E27FC236}">
                <a16:creationId xmlns:a16="http://schemas.microsoft.com/office/drawing/2014/main" id="{F7A9C76D-EDC4-4AC5-B4A3-F556E90379B9}"/>
              </a:ext>
            </a:extLst>
          </p:cNvPr>
          <p:cNvGrpSpPr>
            <a:grpSpLocks/>
          </p:cNvGrpSpPr>
          <p:nvPr/>
        </p:nvGrpSpPr>
        <p:grpSpPr bwMode="auto">
          <a:xfrm>
            <a:off x="4267200" y="4095750"/>
            <a:ext cx="4038600" cy="1676400"/>
            <a:chOff x="5187" y="9980"/>
            <a:chExt cx="3726" cy="2170"/>
          </a:xfrm>
        </p:grpSpPr>
        <p:sp>
          <p:nvSpPr>
            <p:cNvPr id="67620" name="Line 7">
              <a:extLst>
                <a:ext uri="{FF2B5EF4-FFF2-40B4-BE49-F238E27FC236}">
                  <a16:creationId xmlns:a16="http://schemas.microsoft.com/office/drawing/2014/main" id="{DF4FF8F3-E8FA-4D1D-B7B1-844D62E1C563}"/>
                </a:ext>
              </a:extLst>
            </p:cNvPr>
            <p:cNvSpPr>
              <a:spLocks noChangeShapeType="1"/>
            </p:cNvSpPr>
            <p:nvPr/>
          </p:nvSpPr>
          <p:spPr bwMode="auto">
            <a:xfrm>
              <a:off x="5187" y="12135"/>
              <a:ext cx="3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1" name="Line 8">
              <a:extLst>
                <a:ext uri="{FF2B5EF4-FFF2-40B4-BE49-F238E27FC236}">
                  <a16:creationId xmlns:a16="http://schemas.microsoft.com/office/drawing/2014/main" id="{D2FE4E73-6EE5-411C-9574-5932238B8265}"/>
                </a:ext>
              </a:extLst>
            </p:cNvPr>
            <p:cNvSpPr>
              <a:spLocks noChangeShapeType="1"/>
            </p:cNvSpPr>
            <p:nvPr/>
          </p:nvSpPr>
          <p:spPr bwMode="auto">
            <a:xfrm flipV="1">
              <a:off x="8887" y="9980"/>
              <a:ext cx="0" cy="21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4521" name="Group 9">
            <a:extLst>
              <a:ext uri="{FF2B5EF4-FFF2-40B4-BE49-F238E27FC236}">
                <a16:creationId xmlns:a16="http://schemas.microsoft.com/office/drawing/2014/main" id="{8B1255C0-81AC-4C7B-9477-DEF8F71C8E9D}"/>
              </a:ext>
            </a:extLst>
          </p:cNvPr>
          <p:cNvGrpSpPr>
            <a:grpSpLocks/>
          </p:cNvGrpSpPr>
          <p:nvPr/>
        </p:nvGrpSpPr>
        <p:grpSpPr bwMode="auto">
          <a:xfrm>
            <a:off x="4267200" y="4086225"/>
            <a:ext cx="4267200" cy="1905000"/>
            <a:chOff x="5172" y="9980"/>
            <a:chExt cx="3933" cy="2495"/>
          </a:xfrm>
        </p:grpSpPr>
        <p:sp>
          <p:nvSpPr>
            <p:cNvPr id="67618" name="Line 10">
              <a:extLst>
                <a:ext uri="{FF2B5EF4-FFF2-40B4-BE49-F238E27FC236}">
                  <a16:creationId xmlns:a16="http://schemas.microsoft.com/office/drawing/2014/main" id="{05C6330E-155F-45B8-B231-8808A7A3159C}"/>
                </a:ext>
              </a:extLst>
            </p:cNvPr>
            <p:cNvSpPr>
              <a:spLocks noChangeShapeType="1"/>
            </p:cNvSpPr>
            <p:nvPr/>
          </p:nvSpPr>
          <p:spPr bwMode="auto">
            <a:xfrm>
              <a:off x="5172" y="12475"/>
              <a:ext cx="39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9" name="Line 11">
              <a:extLst>
                <a:ext uri="{FF2B5EF4-FFF2-40B4-BE49-F238E27FC236}">
                  <a16:creationId xmlns:a16="http://schemas.microsoft.com/office/drawing/2014/main" id="{26702BF2-A80B-4000-A110-764500AA9670}"/>
                </a:ext>
              </a:extLst>
            </p:cNvPr>
            <p:cNvSpPr>
              <a:spLocks noChangeShapeType="1"/>
            </p:cNvSpPr>
            <p:nvPr/>
          </p:nvSpPr>
          <p:spPr bwMode="auto">
            <a:xfrm flipV="1">
              <a:off x="9072" y="9980"/>
              <a:ext cx="0" cy="2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4524" name="Group 12">
            <a:extLst>
              <a:ext uri="{FF2B5EF4-FFF2-40B4-BE49-F238E27FC236}">
                <a16:creationId xmlns:a16="http://schemas.microsoft.com/office/drawing/2014/main" id="{B3DDCFA1-C962-412C-B6E8-EB204AAC34D2}"/>
              </a:ext>
            </a:extLst>
          </p:cNvPr>
          <p:cNvGrpSpPr>
            <a:grpSpLocks/>
          </p:cNvGrpSpPr>
          <p:nvPr/>
        </p:nvGrpSpPr>
        <p:grpSpPr bwMode="auto">
          <a:xfrm>
            <a:off x="4267200" y="4086225"/>
            <a:ext cx="4419600" cy="2152650"/>
            <a:chOff x="5132" y="9995"/>
            <a:chExt cx="4140" cy="2820"/>
          </a:xfrm>
        </p:grpSpPr>
        <p:sp>
          <p:nvSpPr>
            <p:cNvPr id="67616" name="Line 13">
              <a:extLst>
                <a:ext uri="{FF2B5EF4-FFF2-40B4-BE49-F238E27FC236}">
                  <a16:creationId xmlns:a16="http://schemas.microsoft.com/office/drawing/2014/main" id="{75B99831-7B94-4E41-8BB2-1A6040837E12}"/>
                </a:ext>
              </a:extLst>
            </p:cNvPr>
            <p:cNvSpPr>
              <a:spLocks noChangeShapeType="1"/>
            </p:cNvSpPr>
            <p:nvPr/>
          </p:nvSpPr>
          <p:spPr bwMode="auto">
            <a:xfrm>
              <a:off x="5132" y="12815"/>
              <a:ext cx="41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7" name="Line 14">
              <a:extLst>
                <a:ext uri="{FF2B5EF4-FFF2-40B4-BE49-F238E27FC236}">
                  <a16:creationId xmlns:a16="http://schemas.microsoft.com/office/drawing/2014/main" id="{6B388236-E0C3-4DE9-A933-6E3AE38B9C13}"/>
                </a:ext>
              </a:extLst>
            </p:cNvPr>
            <p:cNvSpPr>
              <a:spLocks noChangeShapeType="1"/>
            </p:cNvSpPr>
            <p:nvPr/>
          </p:nvSpPr>
          <p:spPr bwMode="auto">
            <a:xfrm flipV="1">
              <a:off x="9257" y="9995"/>
              <a:ext cx="0" cy="27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4527" name="Group 15">
            <a:extLst>
              <a:ext uri="{FF2B5EF4-FFF2-40B4-BE49-F238E27FC236}">
                <a16:creationId xmlns:a16="http://schemas.microsoft.com/office/drawing/2014/main" id="{90E623C0-A35E-4A1E-B5FC-5E677073544B}"/>
              </a:ext>
            </a:extLst>
          </p:cNvPr>
          <p:cNvGrpSpPr>
            <a:grpSpLocks/>
          </p:cNvGrpSpPr>
          <p:nvPr/>
        </p:nvGrpSpPr>
        <p:grpSpPr bwMode="auto">
          <a:xfrm>
            <a:off x="609600" y="1752600"/>
            <a:ext cx="8229600" cy="1371600"/>
            <a:chOff x="384" y="1104"/>
            <a:chExt cx="5184" cy="864"/>
          </a:xfrm>
        </p:grpSpPr>
        <p:sp>
          <p:nvSpPr>
            <p:cNvPr id="67614" name="Text Box 16">
              <a:extLst>
                <a:ext uri="{FF2B5EF4-FFF2-40B4-BE49-F238E27FC236}">
                  <a16:creationId xmlns:a16="http://schemas.microsoft.com/office/drawing/2014/main" id="{E432BE93-C3AE-4CA4-B134-D119C7D55516}"/>
                </a:ext>
              </a:extLst>
            </p:cNvPr>
            <p:cNvSpPr txBox="1">
              <a:spLocks noChangeArrowheads="1"/>
            </p:cNvSpPr>
            <p:nvPr/>
          </p:nvSpPr>
          <p:spPr bwMode="auto">
            <a:xfrm>
              <a:off x="384" y="1104"/>
              <a:ext cx="5184" cy="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b="1">
                  <a:solidFill>
                    <a:schemeClr val="accent1"/>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解：</a:t>
              </a:r>
              <a:r>
                <a:rPr kumimoji="1" lang="zh-CN" altLang="en-US" sz="2400">
                  <a:latin typeface="Times New Roman" panose="02020603050405020304" pitchFamily="18" charset="0"/>
                </a:rPr>
                <a:t>首先，列出</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的真值表如下表所示。然后，根据真</a:t>
              </a:r>
            </a:p>
            <a:p>
              <a:pPr algn="just" eaLnBrk="1" hangingPunct="1">
                <a:lnSpc>
                  <a:spcPct val="80000"/>
                </a:lnSpc>
                <a:spcBef>
                  <a:spcPct val="50000"/>
                </a:spcBef>
              </a:pPr>
              <a:r>
                <a:rPr kumimoji="1" lang="zh-CN" altLang="en-US" sz="2400">
                  <a:latin typeface="Times New Roman" panose="02020603050405020304" pitchFamily="18" charset="0"/>
                </a:rPr>
                <a:t>值表直接写出</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的最大项表达式 </a:t>
              </a:r>
            </a:p>
          </p:txBody>
        </p:sp>
        <p:graphicFrame>
          <p:nvGraphicFramePr>
            <p:cNvPr id="67615" name="Object 17">
              <a:extLst>
                <a:ext uri="{FF2B5EF4-FFF2-40B4-BE49-F238E27FC236}">
                  <a16:creationId xmlns:a16="http://schemas.microsoft.com/office/drawing/2014/main" id="{C9D3A179-3245-41CB-B05C-DBE76AA20880}"/>
                </a:ext>
              </a:extLst>
            </p:cNvPr>
            <p:cNvGraphicFramePr>
              <a:graphicFrameLocks noChangeAspect="1"/>
            </p:cNvGraphicFramePr>
            <p:nvPr/>
          </p:nvGraphicFramePr>
          <p:xfrm>
            <a:off x="1530" y="1625"/>
            <a:ext cx="2742" cy="343"/>
          </p:xfrm>
          <a:graphic>
            <a:graphicData uri="http://schemas.openxmlformats.org/presentationml/2006/ole">
              <mc:AlternateContent xmlns:mc="http://schemas.openxmlformats.org/markup-compatibility/2006">
                <mc:Choice xmlns:v="urn:schemas-microsoft-com:vml" Requires="v">
                  <p:oleObj r:id="rId3" imgW="1841500" imgH="254000" progId="Equation.3">
                    <p:embed/>
                  </p:oleObj>
                </mc:Choice>
                <mc:Fallback>
                  <p:oleObj r:id="rId3" imgW="1841500" imgH="254000" progId="Equation.3">
                    <p:embed/>
                    <p:pic>
                      <p:nvPicPr>
                        <p:cNvPr id="0" name="Object 17"/>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530" y="1625"/>
                          <a:ext cx="274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4530" name="Object 18">
            <a:extLst>
              <a:ext uri="{FF2B5EF4-FFF2-40B4-BE49-F238E27FC236}">
                <a16:creationId xmlns:a16="http://schemas.microsoft.com/office/drawing/2014/main" id="{A4332948-27B0-407F-904C-FEBF5E1AF2FB}"/>
              </a:ext>
            </a:extLst>
          </p:cNvPr>
          <p:cNvGraphicFramePr>
            <a:graphicFrameLocks noChangeAspect="1"/>
          </p:cNvGraphicFramePr>
          <p:nvPr/>
        </p:nvGraphicFramePr>
        <p:xfrm>
          <a:off x="5562600" y="3667125"/>
          <a:ext cx="3352800" cy="533400"/>
        </p:xfrm>
        <a:graphic>
          <a:graphicData uri="http://schemas.openxmlformats.org/presentationml/2006/ole">
            <mc:AlternateContent xmlns:mc="http://schemas.openxmlformats.org/markup-compatibility/2006">
              <mc:Choice xmlns:v="urn:schemas-microsoft-com:vml" Requires="v">
                <p:oleObj name="Equation" r:id="rId5" imgW="1841500" imgH="254000" progId="Equation.3">
                  <p:embed/>
                </p:oleObj>
              </mc:Choice>
              <mc:Fallback>
                <p:oleObj name="Equation" r:id="rId5" imgW="1841500" imgH="254000" progId="Equation.3">
                  <p:embed/>
                  <p:pic>
                    <p:nvPicPr>
                      <p:cNvPr id="0" name="Object 18"/>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5562600" y="3667125"/>
                        <a:ext cx="3352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4531" name="Group 19">
            <a:extLst>
              <a:ext uri="{FF2B5EF4-FFF2-40B4-BE49-F238E27FC236}">
                <a16:creationId xmlns:a16="http://schemas.microsoft.com/office/drawing/2014/main" id="{B1371452-A5F4-4A36-AEBA-C316866064C7}"/>
              </a:ext>
            </a:extLst>
          </p:cNvPr>
          <p:cNvGrpSpPr>
            <a:grpSpLocks/>
          </p:cNvGrpSpPr>
          <p:nvPr/>
        </p:nvGrpSpPr>
        <p:grpSpPr bwMode="auto">
          <a:xfrm>
            <a:off x="4252913" y="4086225"/>
            <a:ext cx="3657600" cy="304800"/>
            <a:chOff x="5222" y="9990"/>
            <a:chExt cx="3519" cy="1555"/>
          </a:xfrm>
        </p:grpSpPr>
        <p:sp>
          <p:nvSpPr>
            <p:cNvPr id="67612" name="Line 20">
              <a:extLst>
                <a:ext uri="{FF2B5EF4-FFF2-40B4-BE49-F238E27FC236}">
                  <a16:creationId xmlns:a16="http://schemas.microsoft.com/office/drawing/2014/main" id="{CF29CD74-028F-46F1-A8C1-22C08FCD8262}"/>
                </a:ext>
              </a:extLst>
            </p:cNvPr>
            <p:cNvSpPr>
              <a:spLocks noChangeShapeType="1"/>
            </p:cNvSpPr>
            <p:nvPr/>
          </p:nvSpPr>
          <p:spPr bwMode="auto">
            <a:xfrm>
              <a:off x="5222" y="11545"/>
              <a:ext cx="35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3" name="Line 21">
              <a:extLst>
                <a:ext uri="{FF2B5EF4-FFF2-40B4-BE49-F238E27FC236}">
                  <a16:creationId xmlns:a16="http://schemas.microsoft.com/office/drawing/2014/main" id="{4F4F1FEC-9625-46E0-8E38-485FD9A02517}"/>
                </a:ext>
              </a:extLst>
            </p:cNvPr>
            <p:cNvSpPr>
              <a:spLocks noChangeShapeType="1"/>
            </p:cNvSpPr>
            <p:nvPr/>
          </p:nvSpPr>
          <p:spPr bwMode="auto">
            <a:xfrm flipH="1" flipV="1">
              <a:off x="8717" y="9990"/>
              <a:ext cx="0" cy="1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4535" name="Group 23">
            <a:extLst>
              <a:ext uri="{FF2B5EF4-FFF2-40B4-BE49-F238E27FC236}">
                <a16:creationId xmlns:a16="http://schemas.microsoft.com/office/drawing/2014/main" id="{D5975EA0-39F7-4BFD-9E1A-07912C2B5A19}"/>
              </a:ext>
            </a:extLst>
          </p:cNvPr>
          <p:cNvGrpSpPr>
            <a:grpSpLocks/>
          </p:cNvGrpSpPr>
          <p:nvPr/>
        </p:nvGrpSpPr>
        <p:grpSpPr bwMode="auto">
          <a:xfrm>
            <a:off x="381000" y="3395663"/>
            <a:ext cx="5181600" cy="3057525"/>
            <a:chOff x="240" y="2139"/>
            <a:chExt cx="3264" cy="1926"/>
          </a:xfrm>
        </p:grpSpPr>
        <p:sp>
          <p:nvSpPr>
            <p:cNvPr id="67597" name="Text Box 24">
              <a:extLst>
                <a:ext uri="{FF2B5EF4-FFF2-40B4-BE49-F238E27FC236}">
                  <a16:creationId xmlns:a16="http://schemas.microsoft.com/office/drawing/2014/main" id="{940194C3-E16D-4E9D-A1EB-5AB1CBCB9B53}"/>
                </a:ext>
              </a:extLst>
            </p:cNvPr>
            <p:cNvSpPr txBox="1">
              <a:spLocks noChangeArrowheads="1"/>
            </p:cNvSpPr>
            <p:nvPr/>
          </p:nvSpPr>
          <p:spPr bwMode="auto">
            <a:xfrm>
              <a:off x="240" y="2139"/>
              <a:ext cx="32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rPr>
                <a:t>　函数　　　　　　　　　的真值表 </a:t>
              </a:r>
            </a:p>
          </p:txBody>
        </p:sp>
        <p:sp>
          <p:nvSpPr>
            <p:cNvPr id="67598" name="Text Box 25">
              <a:extLst>
                <a:ext uri="{FF2B5EF4-FFF2-40B4-BE49-F238E27FC236}">
                  <a16:creationId xmlns:a16="http://schemas.microsoft.com/office/drawing/2014/main" id="{6CF4E8B5-B63E-4E50-A2A5-698D9FB70BF7}"/>
                </a:ext>
              </a:extLst>
            </p:cNvPr>
            <p:cNvSpPr txBox="1">
              <a:spLocks noChangeArrowheads="1"/>
            </p:cNvSpPr>
            <p:nvPr/>
          </p:nvSpPr>
          <p:spPr bwMode="auto">
            <a:xfrm>
              <a:off x="912" y="3456"/>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en-US" altLang="zh-CN" sz="2400">
                  <a:latin typeface="Times New Roman" panose="02020603050405020304" pitchFamily="18" charset="0"/>
                </a:rPr>
                <a:t> </a:t>
              </a:r>
            </a:p>
          </p:txBody>
        </p:sp>
        <p:sp>
          <p:nvSpPr>
            <p:cNvPr id="67599" name="Text Box 26">
              <a:extLst>
                <a:ext uri="{FF2B5EF4-FFF2-40B4-BE49-F238E27FC236}">
                  <a16:creationId xmlns:a16="http://schemas.microsoft.com/office/drawing/2014/main" id="{B443BC4C-C4E1-4B4C-9CE4-605663A3E2C8}"/>
                </a:ext>
              </a:extLst>
            </p:cNvPr>
            <p:cNvSpPr txBox="1">
              <a:spLocks noChangeArrowheads="1"/>
            </p:cNvSpPr>
            <p:nvPr/>
          </p:nvSpPr>
          <p:spPr bwMode="auto">
            <a:xfrm>
              <a:off x="912" y="3117"/>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0</a:t>
              </a: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1</a:t>
              </a: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1</a:t>
              </a: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1</a:t>
              </a:r>
              <a:r>
                <a:rPr kumimoji="1" lang="en-US" altLang="zh-CN" sz="2400">
                  <a:solidFill>
                    <a:schemeClr val="hlink"/>
                  </a:solidFill>
                  <a:latin typeface="Times New Roman" panose="02020603050405020304" pitchFamily="18" charset="0"/>
                </a:rPr>
                <a:t> </a:t>
              </a:r>
            </a:p>
          </p:txBody>
        </p:sp>
        <p:sp>
          <p:nvSpPr>
            <p:cNvPr id="67600" name="Text Box 27">
              <a:extLst>
                <a:ext uri="{FF2B5EF4-FFF2-40B4-BE49-F238E27FC236}">
                  <a16:creationId xmlns:a16="http://schemas.microsoft.com/office/drawing/2014/main" id="{4AF7D4E4-1BF7-49DE-8B39-3F30351D62DD}"/>
                </a:ext>
              </a:extLst>
            </p:cNvPr>
            <p:cNvSpPr txBox="1">
              <a:spLocks noChangeArrowheads="1"/>
            </p:cNvSpPr>
            <p:nvPr/>
          </p:nvSpPr>
          <p:spPr bwMode="auto">
            <a:xfrm>
              <a:off x="925" y="2950"/>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en-US" altLang="zh-CN" sz="2400">
                  <a:latin typeface="Times New Roman" panose="02020603050405020304" pitchFamily="18" charset="0"/>
                </a:rPr>
                <a:t> </a:t>
              </a:r>
            </a:p>
          </p:txBody>
        </p:sp>
        <p:sp>
          <p:nvSpPr>
            <p:cNvPr id="67601" name="Text Box 28">
              <a:extLst>
                <a:ext uri="{FF2B5EF4-FFF2-40B4-BE49-F238E27FC236}">
                  <a16:creationId xmlns:a16="http://schemas.microsoft.com/office/drawing/2014/main" id="{DBD35482-EDD7-4D32-86F0-7ACE8FC8FA38}"/>
                </a:ext>
              </a:extLst>
            </p:cNvPr>
            <p:cNvSpPr txBox="1">
              <a:spLocks noChangeArrowheads="1"/>
            </p:cNvSpPr>
            <p:nvPr/>
          </p:nvSpPr>
          <p:spPr bwMode="auto">
            <a:xfrm>
              <a:off x="925" y="3280"/>
              <a:ext cx="172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1</a:t>
              </a: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0</a:t>
              </a: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0</a:t>
              </a: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1</a:t>
              </a:r>
              <a:r>
                <a:rPr kumimoji="1" lang="en-US" altLang="zh-CN" sz="2400">
                  <a:solidFill>
                    <a:schemeClr val="hlink"/>
                  </a:solidFill>
                  <a:latin typeface="Times New Roman" panose="02020603050405020304" pitchFamily="18" charset="0"/>
                </a:rPr>
                <a:t> </a:t>
              </a:r>
            </a:p>
          </p:txBody>
        </p:sp>
        <p:sp>
          <p:nvSpPr>
            <p:cNvPr id="67602" name="Text Box 29">
              <a:extLst>
                <a:ext uri="{FF2B5EF4-FFF2-40B4-BE49-F238E27FC236}">
                  <a16:creationId xmlns:a16="http://schemas.microsoft.com/office/drawing/2014/main" id="{0A4F9032-1F13-422D-B98E-24802303E025}"/>
                </a:ext>
              </a:extLst>
            </p:cNvPr>
            <p:cNvSpPr txBox="1">
              <a:spLocks noChangeArrowheads="1"/>
            </p:cNvSpPr>
            <p:nvPr/>
          </p:nvSpPr>
          <p:spPr bwMode="auto">
            <a:xfrm>
              <a:off x="912" y="3778"/>
              <a:ext cx="17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en-US" altLang="zh-CN" sz="2400">
                  <a:latin typeface="Times New Roman" panose="02020603050405020304" pitchFamily="18" charset="0"/>
                </a:rPr>
                <a:t> </a:t>
              </a:r>
            </a:p>
          </p:txBody>
        </p:sp>
        <p:sp>
          <p:nvSpPr>
            <p:cNvPr id="67603" name="Text Box 30">
              <a:extLst>
                <a:ext uri="{FF2B5EF4-FFF2-40B4-BE49-F238E27FC236}">
                  <a16:creationId xmlns:a16="http://schemas.microsoft.com/office/drawing/2014/main" id="{D4F983E7-6AC5-4271-9804-BDC467DD8F21}"/>
                </a:ext>
              </a:extLst>
            </p:cNvPr>
            <p:cNvSpPr txBox="1">
              <a:spLocks noChangeArrowheads="1"/>
            </p:cNvSpPr>
            <p:nvPr/>
          </p:nvSpPr>
          <p:spPr bwMode="auto">
            <a:xfrm>
              <a:off x="912" y="3611"/>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en-US" altLang="zh-CN" sz="2400">
                  <a:latin typeface="Times New Roman" panose="02020603050405020304" pitchFamily="18" charset="0"/>
                </a:rPr>
                <a:t> </a:t>
              </a:r>
            </a:p>
          </p:txBody>
        </p:sp>
        <p:graphicFrame>
          <p:nvGraphicFramePr>
            <p:cNvPr id="67604" name="Object 31">
              <a:extLst>
                <a:ext uri="{FF2B5EF4-FFF2-40B4-BE49-F238E27FC236}">
                  <a16:creationId xmlns:a16="http://schemas.microsoft.com/office/drawing/2014/main" id="{164919F1-2896-4D59-93FD-AE252FF5E3F4}"/>
                </a:ext>
              </a:extLst>
            </p:cNvPr>
            <p:cNvGraphicFramePr>
              <a:graphicFrameLocks noChangeAspect="1"/>
            </p:cNvGraphicFramePr>
            <p:nvPr/>
          </p:nvGraphicFramePr>
          <p:xfrm>
            <a:off x="816" y="2187"/>
            <a:ext cx="1344" cy="206"/>
          </p:xfrm>
          <a:graphic>
            <a:graphicData uri="http://schemas.openxmlformats.org/presentationml/2006/ole">
              <mc:AlternateContent xmlns:mc="http://schemas.openxmlformats.org/markup-compatibility/2006">
                <mc:Choice xmlns:v="urn:schemas-microsoft-com:vml" Requires="v">
                  <p:oleObj name="Equation" r:id="rId6" imgW="2032000" imgH="292100" progId="Equation.3">
                    <p:embed/>
                  </p:oleObj>
                </mc:Choice>
                <mc:Fallback>
                  <p:oleObj name="Equation" r:id="rId6" imgW="2032000" imgH="292100" progId="Equation.3">
                    <p:embed/>
                    <p:pic>
                      <p:nvPicPr>
                        <p:cNvPr id="0" name="Object 31"/>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816" y="2187"/>
                          <a:ext cx="134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605" name="Line 32">
              <a:extLst>
                <a:ext uri="{FF2B5EF4-FFF2-40B4-BE49-F238E27FC236}">
                  <a16:creationId xmlns:a16="http://schemas.microsoft.com/office/drawing/2014/main" id="{A40DBDA3-A627-4F5E-B655-BE6312118114}"/>
                </a:ext>
              </a:extLst>
            </p:cNvPr>
            <p:cNvSpPr>
              <a:spLocks noChangeShapeType="1"/>
            </p:cNvSpPr>
            <p:nvPr/>
          </p:nvSpPr>
          <p:spPr bwMode="auto">
            <a:xfrm>
              <a:off x="720" y="2444"/>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6" name="Line 33">
              <a:extLst>
                <a:ext uri="{FF2B5EF4-FFF2-40B4-BE49-F238E27FC236}">
                  <a16:creationId xmlns:a16="http://schemas.microsoft.com/office/drawing/2014/main" id="{953A6DD3-8F88-4841-A7AD-98F9E9400B51}"/>
                </a:ext>
              </a:extLst>
            </p:cNvPr>
            <p:cNvSpPr>
              <a:spLocks noChangeShapeType="1"/>
            </p:cNvSpPr>
            <p:nvPr/>
          </p:nvSpPr>
          <p:spPr bwMode="auto">
            <a:xfrm>
              <a:off x="720" y="2623"/>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7" name="Line 34">
              <a:extLst>
                <a:ext uri="{FF2B5EF4-FFF2-40B4-BE49-F238E27FC236}">
                  <a16:creationId xmlns:a16="http://schemas.microsoft.com/office/drawing/2014/main" id="{CD1D4B27-3409-45BA-BE88-ECFBCFC10627}"/>
                </a:ext>
              </a:extLst>
            </p:cNvPr>
            <p:cNvSpPr>
              <a:spLocks noChangeShapeType="1"/>
            </p:cNvSpPr>
            <p:nvPr/>
          </p:nvSpPr>
          <p:spPr bwMode="auto">
            <a:xfrm>
              <a:off x="720" y="4054"/>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8" name="Text Box 35">
              <a:extLst>
                <a:ext uri="{FF2B5EF4-FFF2-40B4-BE49-F238E27FC236}">
                  <a16:creationId xmlns:a16="http://schemas.microsoft.com/office/drawing/2014/main" id="{BB248A91-81EE-4E6B-98E4-A3C2198B655F}"/>
                </a:ext>
              </a:extLst>
            </p:cNvPr>
            <p:cNvSpPr txBox="1">
              <a:spLocks noChangeArrowheads="1"/>
            </p:cNvSpPr>
            <p:nvPr/>
          </p:nvSpPr>
          <p:spPr bwMode="auto">
            <a:xfrm>
              <a:off x="912" y="2398"/>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B</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C</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F</a:t>
              </a:r>
              <a:r>
                <a:rPr kumimoji="1" lang="en-US" altLang="zh-CN" sz="2400">
                  <a:latin typeface="Times New Roman" panose="02020603050405020304" pitchFamily="18" charset="0"/>
                </a:rPr>
                <a:t> </a:t>
              </a:r>
            </a:p>
          </p:txBody>
        </p:sp>
        <p:sp>
          <p:nvSpPr>
            <p:cNvPr id="67609" name="Text Box 36">
              <a:extLst>
                <a:ext uri="{FF2B5EF4-FFF2-40B4-BE49-F238E27FC236}">
                  <a16:creationId xmlns:a16="http://schemas.microsoft.com/office/drawing/2014/main" id="{E4E4EEFC-27EB-4F87-AC78-C2768CBE533C}"/>
                </a:ext>
              </a:extLst>
            </p:cNvPr>
            <p:cNvSpPr txBox="1">
              <a:spLocks noChangeArrowheads="1"/>
            </p:cNvSpPr>
            <p:nvPr/>
          </p:nvSpPr>
          <p:spPr bwMode="auto">
            <a:xfrm>
              <a:off x="912" y="2608"/>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　　　</a:t>
              </a:r>
              <a:r>
                <a:rPr kumimoji="1" lang="en-US" altLang="zh-CN" sz="2400" b="1">
                  <a:latin typeface="Times New Roman" panose="02020603050405020304" pitchFamily="18" charset="0"/>
                </a:rPr>
                <a:t>0</a:t>
              </a:r>
              <a:r>
                <a:rPr kumimoji="1" lang="en-US" altLang="zh-CN" sz="2400">
                  <a:latin typeface="Times New Roman" panose="02020603050405020304" pitchFamily="18" charset="0"/>
                </a:rPr>
                <a:t> </a:t>
              </a:r>
            </a:p>
          </p:txBody>
        </p:sp>
        <p:sp>
          <p:nvSpPr>
            <p:cNvPr id="67610" name="Text Box 37">
              <a:extLst>
                <a:ext uri="{FF2B5EF4-FFF2-40B4-BE49-F238E27FC236}">
                  <a16:creationId xmlns:a16="http://schemas.microsoft.com/office/drawing/2014/main" id="{4477867D-5AB7-4883-8F81-7A7A1FA1A79E}"/>
                </a:ext>
              </a:extLst>
            </p:cNvPr>
            <p:cNvSpPr txBox="1">
              <a:spLocks noChangeArrowheads="1"/>
            </p:cNvSpPr>
            <p:nvPr/>
          </p:nvSpPr>
          <p:spPr bwMode="auto">
            <a:xfrm>
              <a:off x="912" y="2777"/>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0</a:t>
              </a: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0</a:t>
              </a: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1</a:t>
              </a:r>
              <a:r>
                <a:rPr kumimoji="1" lang="zh-CN" altLang="en-US"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1</a:t>
              </a:r>
              <a:r>
                <a:rPr kumimoji="1" lang="en-US" altLang="zh-CN" sz="2400">
                  <a:solidFill>
                    <a:schemeClr val="hlink"/>
                  </a:solidFill>
                  <a:latin typeface="Times New Roman" panose="02020603050405020304" pitchFamily="18" charset="0"/>
                </a:rPr>
                <a:t> </a:t>
              </a:r>
            </a:p>
          </p:txBody>
        </p:sp>
        <p:sp>
          <p:nvSpPr>
            <p:cNvPr id="67611" name="Line 38">
              <a:extLst>
                <a:ext uri="{FF2B5EF4-FFF2-40B4-BE49-F238E27FC236}">
                  <a16:creationId xmlns:a16="http://schemas.microsoft.com/office/drawing/2014/main" id="{698C1024-A336-4AD6-838E-356C0CD41CB1}"/>
                </a:ext>
              </a:extLst>
            </p:cNvPr>
            <p:cNvSpPr>
              <a:spLocks noChangeShapeType="1"/>
            </p:cNvSpPr>
            <p:nvPr/>
          </p:nvSpPr>
          <p:spPr bwMode="auto">
            <a:xfrm>
              <a:off x="2112" y="2427"/>
              <a:ext cx="0" cy="16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4551" name="Group 39">
            <a:extLst>
              <a:ext uri="{FF2B5EF4-FFF2-40B4-BE49-F238E27FC236}">
                <a16:creationId xmlns:a16="http://schemas.microsoft.com/office/drawing/2014/main" id="{6B6896EF-F26C-41B0-A21E-75B08EC9C43A}"/>
              </a:ext>
            </a:extLst>
          </p:cNvPr>
          <p:cNvGrpSpPr>
            <a:grpSpLocks/>
          </p:cNvGrpSpPr>
          <p:nvPr/>
        </p:nvGrpSpPr>
        <p:grpSpPr bwMode="auto">
          <a:xfrm>
            <a:off x="609600" y="762000"/>
            <a:ext cx="8077200" cy="822325"/>
            <a:chOff x="384" y="480"/>
            <a:chExt cx="5088" cy="518"/>
          </a:xfrm>
        </p:grpSpPr>
        <p:sp>
          <p:nvSpPr>
            <p:cNvPr id="67595" name="Text Box 40">
              <a:extLst>
                <a:ext uri="{FF2B5EF4-FFF2-40B4-BE49-F238E27FC236}">
                  <a16:creationId xmlns:a16="http://schemas.microsoft.com/office/drawing/2014/main" id="{807A697A-89F4-4C2A-9525-2DFA79D6C3AC}"/>
                </a:ext>
              </a:extLst>
            </p:cNvPr>
            <p:cNvSpPr txBox="1">
              <a:spLocks noChangeArrowheads="1"/>
            </p:cNvSpPr>
            <p:nvPr/>
          </p:nvSpPr>
          <p:spPr bwMode="auto">
            <a:xfrm>
              <a:off x="384" y="480"/>
              <a:ext cx="50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chemeClr val="accent1"/>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例     </a:t>
              </a:r>
              <a:r>
                <a:rPr kumimoji="1" lang="zh-CN" altLang="en-US" sz="2400">
                  <a:latin typeface="Times New Roman" panose="02020603050405020304" pitchFamily="18" charset="0"/>
                </a:rPr>
                <a:t>将函数表达式                                           表示成最大项表达式的形式。 </a:t>
              </a:r>
            </a:p>
          </p:txBody>
        </p:sp>
        <p:graphicFrame>
          <p:nvGraphicFramePr>
            <p:cNvPr id="67596" name="Object 41">
              <a:extLst>
                <a:ext uri="{FF2B5EF4-FFF2-40B4-BE49-F238E27FC236}">
                  <a16:creationId xmlns:a16="http://schemas.microsoft.com/office/drawing/2014/main" id="{5D320F38-B488-4FD5-8652-EA9C22E4D876}"/>
                </a:ext>
              </a:extLst>
            </p:cNvPr>
            <p:cNvGraphicFramePr>
              <a:graphicFrameLocks noChangeAspect="1"/>
            </p:cNvGraphicFramePr>
            <p:nvPr/>
          </p:nvGraphicFramePr>
          <p:xfrm>
            <a:off x="2544" y="480"/>
            <a:ext cx="2136" cy="317"/>
          </p:xfrm>
          <a:graphic>
            <a:graphicData uri="http://schemas.openxmlformats.org/presentationml/2006/ole">
              <mc:AlternateContent xmlns:mc="http://schemas.openxmlformats.org/markup-compatibility/2006">
                <mc:Choice xmlns:v="urn:schemas-microsoft-com:vml" Requires="v">
                  <p:oleObj r:id="rId8" imgW="1600200" imgH="241300" progId="Equation.3">
                    <p:embed/>
                  </p:oleObj>
                </mc:Choice>
                <mc:Fallback>
                  <p:oleObj r:id="rId8" imgW="1600200" imgH="241300" progId="Equation.3">
                    <p:embed/>
                    <p:pic>
                      <p:nvPicPr>
                        <p:cNvPr id="0" name="Object 41"/>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2544" y="480"/>
                          <a:ext cx="213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551"/>
                                        </p:tgtEl>
                                        <p:attrNameLst>
                                          <p:attrName>style.visibility</p:attrName>
                                        </p:attrNameLst>
                                      </p:cBhvr>
                                      <p:to>
                                        <p:strVal val="visible"/>
                                      </p:to>
                                    </p:set>
                                    <p:anim calcmode="lin" valueType="num">
                                      <p:cBhvr additive="base">
                                        <p:cTn id="7" dur="500" fill="hold"/>
                                        <p:tgtEl>
                                          <p:spTgt spid="64551"/>
                                        </p:tgtEl>
                                        <p:attrNameLst>
                                          <p:attrName>ppt_x</p:attrName>
                                        </p:attrNameLst>
                                      </p:cBhvr>
                                      <p:tavLst>
                                        <p:tav tm="0">
                                          <p:val>
                                            <p:strVal val="#ppt_x"/>
                                          </p:val>
                                        </p:tav>
                                        <p:tav tm="100000">
                                          <p:val>
                                            <p:strVal val="#ppt_x"/>
                                          </p:val>
                                        </p:tav>
                                      </p:tavLst>
                                    </p:anim>
                                    <p:anim calcmode="lin" valueType="num">
                                      <p:cBhvr additive="base">
                                        <p:cTn id="8" dur="500" fill="hold"/>
                                        <p:tgtEl>
                                          <p:spTgt spid="6455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4527"/>
                                        </p:tgtEl>
                                        <p:attrNameLst>
                                          <p:attrName>style.visibility</p:attrName>
                                        </p:attrNameLst>
                                      </p:cBhvr>
                                      <p:to>
                                        <p:strVal val="visible"/>
                                      </p:to>
                                    </p:set>
                                    <p:anim calcmode="lin" valueType="num">
                                      <p:cBhvr additive="base">
                                        <p:cTn id="13" dur="500" fill="hold"/>
                                        <p:tgtEl>
                                          <p:spTgt spid="64527"/>
                                        </p:tgtEl>
                                        <p:attrNameLst>
                                          <p:attrName>ppt_x</p:attrName>
                                        </p:attrNameLst>
                                      </p:cBhvr>
                                      <p:tavLst>
                                        <p:tav tm="0">
                                          <p:val>
                                            <p:strVal val="#ppt_x"/>
                                          </p:val>
                                        </p:tav>
                                        <p:tav tm="100000">
                                          <p:val>
                                            <p:strVal val="#ppt_x"/>
                                          </p:val>
                                        </p:tav>
                                      </p:tavLst>
                                    </p:anim>
                                    <p:anim calcmode="lin" valueType="num">
                                      <p:cBhvr additive="base">
                                        <p:cTn id="14" dur="500" fill="hold"/>
                                        <p:tgtEl>
                                          <p:spTgt spid="6452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64535"/>
                                        </p:tgtEl>
                                        <p:attrNameLst>
                                          <p:attrName>style.visibility</p:attrName>
                                        </p:attrNameLst>
                                      </p:cBhvr>
                                      <p:to>
                                        <p:strVal val="visible"/>
                                      </p:to>
                                    </p:set>
                                    <p:animEffect transition="in" filter="box(in)">
                                      <p:cBhvr>
                                        <p:cTn id="19" dur="500"/>
                                        <p:tgtEl>
                                          <p:spTgt spid="64535"/>
                                        </p:tgtEl>
                                      </p:cBhvr>
                                    </p:animEffect>
                                  </p:childTnLst>
                                </p:cTn>
                              </p:par>
                            </p:childTnLst>
                          </p:cTn>
                        </p:par>
                        <p:par>
                          <p:cTn id="20" fill="hold" nodeType="afterGroup">
                            <p:stCondLst>
                              <p:cond delay="500"/>
                            </p:stCondLst>
                            <p:childTnLst>
                              <p:par>
                                <p:cTn id="21" presetID="12" presetClass="entr" presetSubtype="4" fill="hold" nodeType="afterEffect">
                                  <p:stCondLst>
                                    <p:cond delay="0"/>
                                  </p:stCondLst>
                                  <p:childTnLst>
                                    <p:set>
                                      <p:cBhvr>
                                        <p:cTn id="22" dur="1" fill="hold">
                                          <p:stCondLst>
                                            <p:cond delay="0"/>
                                          </p:stCondLst>
                                        </p:cTn>
                                        <p:tgtEl>
                                          <p:spTgt spid="64530"/>
                                        </p:tgtEl>
                                        <p:attrNameLst>
                                          <p:attrName>style.visibility</p:attrName>
                                        </p:attrNameLst>
                                      </p:cBhvr>
                                      <p:to>
                                        <p:strVal val="visible"/>
                                      </p:to>
                                    </p:set>
                                    <p:animEffect transition="in" filter="slide(fromBottom)">
                                      <p:cBhvr>
                                        <p:cTn id="23" dur="500"/>
                                        <p:tgtEl>
                                          <p:spTgt spid="64530"/>
                                        </p:tgtEl>
                                      </p:cBhvr>
                                    </p:animEffect>
                                  </p:childTnLst>
                                </p:cTn>
                              </p:par>
                            </p:childTnLst>
                          </p:cTn>
                        </p:par>
                        <p:par>
                          <p:cTn id="24" fill="hold" nodeType="afterGroup">
                            <p:stCondLst>
                              <p:cond delay="1000"/>
                            </p:stCondLst>
                            <p:childTnLst>
                              <p:par>
                                <p:cTn id="25" presetID="1" presetClass="entr" presetSubtype="0" fill="hold" nodeType="afterEffect">
                                  <p:stCondLst>
                                    <p:cond delay="0"/>
                                  </p:stCondLst>
                                  <p:childTnLst>
                                    <p:set>
                                      <p:cBhvr>
                                        <p:cTn id="26" dur="1" fill="hold">
                                          <p:stCondLst>
                                            <p:cond delay="499"/>
                                          </p:stCondLst>
                                        </p:cTn>
                                        <p:tgtEl>
                                          <p:spTgt spid="64531"/>
                                        </p:tgtEl>
                                        <p:attrNameLst>
                                          <p:attrName>style.visibility</p:attrName>
                                        </p:attrNameLst>
                                      </p:cBhvr>
                                      <p:to>
                                        <p:strVal val="visible"/>
                                      </p:to>
                                    </p:set>
                                  </p:childTnLst>
                                </p:cTn>
                              </p:par>
                            </p:childTnLst>
                          </p:cTn>
                        </p:par>
                        <p:par>
                          <p:cTn id="27" fill="hold" nodeType="afterGroup">
                            <p:stCondLst>
                              <p:cond delay="1500"/>
                            </p:stCondLst>
                            <p:childTnLst>
                              <p:par>
                                <p:cTn id="28" presetID="1" presetClass="entr" presetSubtype="0" fill="hold" nodeType="afterEffect">
                                  <p:stCondLst>
                                    <p:cond delay="1000"/>
                                  </p:stCondLst>
                                  <p:childTnLst>
                                    <p:set>
                                      <p:cBhvr>
                                        <p:cTn id="29" dur="1" fill="hold">
                                          <p:stCondLst>
                                            <p:cond delay="499"/>
                                          </p:stCondLst>
                                        </p:cTn>
                                        <p:tgtEl>
                                          <p:spTgt spid="64515"/>
                                        </p:tgtEl>
                                        <p:attrNameLst>
                                          <p:attrName>style.visibility</p:attrName>
                                        </p:attrNameLst>
                                      </p:cBhvr>
                                      <p:to>
                                        <p:strVal val="visible"/>
                                      </p:to>
                                    </p:set>
                                  </p:childTnLst>
                                </p:cTn>
                              </p:par>
                            </p:childTnLst>
                          </p:cTn>
                        </p:par>
                        <p:par>
                          <p:cTn id="30" fill="hold" nodeType="afterGroup">
                            <p:stCondLst>
                              <p:cond delay="3000"/>
                            </p:stCondLst>
                            <p:childTnLst>
                              <p:par>
                                <p:cTn id="31" presetID="1" presetClass="entr" presetSubtype="0" fill="hold" nodeType="afterEffect">
                                  <p:stCondLst>
                                    <p:cond delay="1000"/>
                                  </p:stCondLst>
                                  <p:childTnLst>
                                    <p:set>
                                      <p:cBhvr>
                                        <p:cTn id="32" dur="1" fill="hold">
                                          <p:stCondLst>
                                            <p:cond delay="499"/>
                                          </p:stCondLst>
                                        </p:cTn>
                                        <p:tgtEl>
                                          <p:spTgt spid="64518"/>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nodeType="afterEffect">
                                  <p:stCondLst>
                                    <p:cond delay="1000"/>
                                  </p:stCondLst>
                                  <p:childTnLst>
                                    <p:set>
                                      <p:cBhvr>
                                        <p:cTn id="35" dur="1" fill="hold">
                                          <p:stCondLst>
                                            <p:cond delay="499"/>
                                          </p:stCondLst>
                                        </p:cTn>
                                        <p:tgtEl>
                                          <p:spTgt spid="64521"/>
                                        </p:tgtEl>
                                        <p:attrNameLst>
                                          <p:attrName>style.visibility</p:attrName>
                                        </p:attrNameLst>
                                      </p:cBhvr>
                                      <p:to>
                                        <p:strVal val="visible"/>
                                      </p:to>
                                    </p:set>
                                  </p:childTnLst>
                                </p:cTn>
                              </p:par>
                            </p:childTnLst>
                          </p:cTn>
                        </p:par>
                        <p:par>
                          <p:cTn id="36" fill="hold" nodeType="afterGroup">
                            <p:stCondLst>
                              <p:cond delay="6000"/>
                            </p:stCondLst>
                            <p:childTnLst>
                              <p:par>
                                <p:cTn id="37" presetID="1" presetClass="entr" presetSubtype="0" fill="hold" nodeType="afterEffect">
                                  <p:stCondLst>
                                    <p:cond delay="1000"/>
                                  </p:stCondLst>
                                  <p:childTnLst>
                                    <p:set>
                                      <p:cBhvr>
                                        <p:cTn id="38" dur="1" fill="hold">
                                          <p:stCondLst>
                                            <p:cond delay="499"/>
                                          </p:stCondLst>
                                        </p:cTn>
                                        <p:tgtEl>
                                          <p:spTgt spid="64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40" name="Text Box 4">
            <a:extLst>
              <a:ext uri="{FF2B5EF4-FFF2-40B4-BE49-F238E27FC236}">
                <a16:creationId xmlns:a16="http://schemas.microsoft.com/office/drawing/2014/main" id="{8CC00163-DBF6-4086-9F61-2D4BDFABDD64}"/>
              </a:ext>
            </a:extLst>
          </p:cNvPr>
          <p:cNvSpPr txBox="1">
            <a:spLocks noChangeArrowheads="1"/>
          </p:cNvSpPr>
          <p:nvPr/>
        </p:nvSpPr>
        <p:spPr bwMode="auto">
          <a:xfrm>
            <a:off x="609600" y="2057400"/>
            <a:ext cx="794067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由于函数的真值表与函数的两种标准表达式之间存在一一对应的关系，而任何个逻辑函数的真值表是唯一的，可见，</a:t>
            </a:r>
            <a:r>
              <a:rPr kumimoji="1" lang="zh-CN" altLang="en-US" sz="2400" b="1">
                <a:solidFill>
                  <a:srgbClr val="FF0000"/>
                </a:solidFill>
                <a:latin typeface="Times New Roman" panose="02020603050405020304" pitchFamily="18" charset="0"/>
              </a:rPr>
              <a:t>任何一个逻辑函数的两种标准形式也是唯一的</a:t>
            </a:r>
            <a:r>
              <a:rPr kumimoji="1" lang="zh-CN" altLang="en-US" sz="2400">
                <a:solidFill>
                  <a:srgbClr val="FF0000"/>
                </a:solidFill>
                <a:latin typeface="Times New Roman" panose="02020603050405020304" pitchFamily="18" charset="0"/>
              </a:rPr>
              <a:t>。</a:t>
            </a:r>
          </a:p>
          <a:p>
            <a:pPr eaLnBrk="1" hangingPunct="1"/>
            <a:endParaRPr kumimoji="1" lang="zh-CN" altLang="en-US" sz="2400">
              <a:solidFill>
                <a:srgbClr val="FFCC00"/>
              </a:solidFill>
              <a:latin typeface="Times New Roman" panose="02020603050405020304" pitchFamily="18" charset="0"/>
            </a:endParaRPr>
          </a:p>
          <a:p>
            <a:pPr eaLnBrk="1" hangingPunct="1"/>
            <a:r>
              <a:rPr kumimoji="1" lang="zh-CN" altLang="en-US" sz="2400">
                <a:latin typeface="Times New Roman" panose="02020603050405020304" pitchFamily="18" charset="0"/>
              </a:rPr>
              <a:t>　　逻辑函数表达式的唯一性给我们分析和研究逻辑问题带来了很大的方便。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anim calcmode="lin" valueType="num">
                                      <p:cBhvr additive="base">
                                        <p:cTn id="7" dur="500" fill="hold"/>
                                        <p:tgtEl>
                                          <p:spTgt spid="65540"/>
                                        </p:tgtEl>
                                        <p:attrNameLst>
                                          <p:attrName>ppt_x</p:attrName>
                                        </p:attrNameLst>
                                      </p:cBhvr>
                                      <p:tavLst>
                                        <p:tav tm="0">
                                          <p:val>
                                            <p:strVal val="#ppt_x"/>
                                          </p:val>
                                        </p:tav>
                                        <p:tav tm="100000">
                                          <p:val>
                                            <p:strVal val="#ppt_x"/>
                                          </p:val>
                                        </p:tav>
                                      </p:tavLst>
                                    </p:anim>
                                    <p:anim calcmode="lin" valueType="num">
                                      <p:cBhvr additive="base">
                                        <p:cTn id="8" dur="500" fill="hold"/>
                                        <p:tgtEl>
                                          <p:spTgt spid="6554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F4833447-D4AF-4B06-9FCF-296EB7F4CB11}"/>
              </a:ext>
            </a:extLst>
          </p:cNvPr>
          <p:cNvSpPr>
            <a:spLocks noGrp="1"/>
          </p:cNvSpPr>
          <p:nvPr>
            <p:ph type="title"/>
          </p:nvPr>
        </p:nvSpPr>
        <p:spPr bwMode="auto">
          <a:xfrm>
            <a:off x="1042988" y="485775"/>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课间休息</a:t>
            </a:r>
          </a:p>
        </p:txBody>
      </p:sp>
      <p:sp>
        <p:nvSpPr>
          <p:cNvPr id="69635" name="灯片编号占位符 3">
            <a:extLst>
              <a:ext uri="{FF2B5EF4-FFF2-40B4-BE49-F238E27FC236}">
                <a16:creationId xmlns:a16="http://schemas.microsoft.com/office/drawing/2014/main" id="{19D505F9-E47C-4F4A-A0E9-C8BA290015CB}"/>
              </a:ext>
            </a:extLst>
          </p:cNvPr>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CB271B-267B-4026-B04E-94BB2EA2CE7E}" type="slidenum">
              <a:rPr lang="en-US" altLang="zh-CN"/>
              <a:pPr/>
              <a:t>66</a:t>
            </a:fld>
            <a:endParaRPr lang="en-US" altLang="zh-CN"/>
          </a:p>
        </p:txBody>
      </p:sp>
      <p:pic>
        <p:nvPicPr>
          <p:cNvPr id="69636" name="图片 4">
            <a:extLst>
              <a:ext uri="{FF2B5EF4-FFF2-40B4-BE49-F238E27FC236}">
                <a16:creationId xmlns:a16="http://schemas.microsoft.com/office/drawing/2014/main" id="{A159098A-3B92-4BE4-95CD-4050E0D6F4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341438"/>
            <a:ext cx="7848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Text Box 3">
            <a:extLst>
              <a:ext uri="{FF2B5EF4-FFF2-40B4-BE49-F238E27FC236}">
                <a16:creationId xmlns:a16="http://schemas.microsoft.com/office/drawing/2014/main" id="{0261A8E8-7A90-4199-9785-F1D056D9EA44}"/>
              </a:ext>
            </a:extLst>
          </p:cNvPr>
          <p:cNvSpPr txBox="1">
            <a:spLocks noChangeArrowheads="1"/>
          </p:cNvSpPr>
          <p:nvPr/>
        </p:nvSpPr>
        <p:spPr bwMode="auto">
          <a:xfrm>
            <a:off x="609600" y="825500"/>
            <a:ext cx="53070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A60000"/>
                </a:solidFill>
                <a:latin typeface="宋体" panose="02010600030101010101" pitchFamily="2" charset="-122"/>
                <a:cs typeface="Times New Roman" panose="02020603050405020304" pitchFamily="18" charset="0"/>
              </a:rPr>
              <a:t>2.4  </a:t>
            </a:r>
            <a:r>
              <a:rPr kumimoji="1" lang="zh-CN" altLang="en-US" sz="2800" b="1">
                <a:solidFill>
                  <a:srgbClr val="A60000"/>
                </a:solidFill>
                <a:latin typeface="宋体" panose="02010600030101010101" pitchFamily="2" charset="-122"/>
                <a:cs typeface="Times New Roman" panose="02020603050405020304" pitchFamily="18" charset="0"/>
              </a:rPr>
              <a:t>逻辑函数化简</a:t>
            </a:r>
          </a:p>
        </p:txBody>
      </p:sp>
      <p:sp>
        <p:nvSpPr>
          <p:cNvPr id="66564" name="Text Box 4">
            <a:extLst>
              <a:ext uri="{FF2B5EF4-FFF2-40B4-BE49-F238E27FC236}">
                <a16:creationId xmlns:a16="http://schemas.microsoft.com/office/drawing/2014/main" id="{3F5F5C44-72E7-4D4C-A9CF-C9546CEFB533}"/>
              </a:ext>
            </a:extLst>
          </p:cNvPr>
          <p:cNvSpPr txBox="1">
            <a:spLocks noChangeArrowheads="1"/>
          </p:cNvSpPr>
          <p:nvPr/>
        </p:nvSpPr>
        <p:spPr bwMode="auto">
          <a:xfrm>
            <a:off x="457200" y="1447800"/>
            <a:ext cx="8229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实现某一逻辑功能的逻辑电路的复杂性与描述该功能的逻辑表达式的复杂性直接相关。</a:t>
            </a:r>
            <a:br>
              <a:rPr kumimoji="1" lang="zh-CN" altLang="en-US" sz="2400" b="1">
                <a:solidFill>
                  <a:srgbClr val="0033CC"/>
                </a:solidFill>
                <a:latin typeface="Times New Roman" panose="02020603050405020304" pitchFamily="18" charset="0"/>
              </a:rPr>
            </a:br>
            <a:br>
              <a:rPr kumimoji="1" lang="zh-CN" altLang="en-US" sz="2400" b="1">
                <a:solidFill>
                  <a:srgbClr val="A60000"/>
                </a:solidFill>
                <a:latin typeface="Times New Roman" panose="02020603050405020304" pitchFamily="18" charset="0"/>
              </a:rPr>
            </a:br>
            <a:r>
              <a:rPr kumimoji="1" lang="zh-CN" altLang="en-US" sz="2400" b="1">
                <a:solidFill>
                  <a:srgbClr val="FFCC00"/>
                </a:solidFill>
                <a:latin typeface="Times New Roman" panose="02020603050405020304" pitchFamily="18" charset="0"/>
              </a:rPr>
              <a:t>　　</a:t>
            </a:r>
            <a:r>
              <a:rPr kumimoji="1" lang="zh-CN" altLang="en-US" sz="2400" b="1">
                <a:latin typeface="Times New Roman" panose="02020603050405020304" pitchFamily="18" charset="0"/>
              </a:rPr>
              <a:t>为了降低系统成本、减小复杂度、提高可靠性，必须对逻辑函数进行化简。</a:t>
            </a:r>
            <a:r>
              <a:rPr kumimoji="1" lang="zh-CN" altLang="en-US" sz="2400">
                <a:latin typeface="Times New Roman" panose="02020603050405020304" pitchFamily="18" charset="0"/>
              </a:rPr>
              <a:t> </a:t>
            </a:r>
          </a:p>
        </p:txBody>
      </p:sp>
      <p:sp>
        <p:nvSpPr>
          <p:cNvPr id="66565" name="Text Box 5">
            <a:extLst>
              <a:ext uri="{FF2B5EF4-FFF2-40B4-BE49-F238E27FC236}">
                <a16:creationId xmlns:a16="http://schemas.microsoft.com/office/drawing/2014/main" id="{15A12C05-39F4-46D5-A8FE-0DCFB2EF1F7E}"/>
              </a:ext>
            </a:extLst>
          </p:cNvPr>
          <p:cNvSpPr txBox="1">
            <a:spLocks noChangeArrowheads="1"/>
          </p:cNvSpPr>
          <p:nvPr/>
        </p:nvSpPr>
        <p:spPr bwMode="auto">
          <a:xfrm>
            <a:off x="468313" y="3716338"/>
            <a:ext cx="8229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由于“与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或”表达式和“或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与”表达式可以很方便地转换成任何其他所要求的形式。因此，从这两种基本形式出发讨论函数化简问题，并将重点放在“与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或”表达式的化简上。 </a:t>
            </a:r>
          </a:p>
        </p:txBody>
      </p:sp>
      <p:sp>
        <p:nvSpPr>
          <p:cNvPr id="66569" name="Text Box 9">
            <a:extLst>
              <a:ext uri="{FF2B5EF4-FFF2-40B4-BE49-F238E27FC236}">
                <a16:creationId xmlns:a16="http://schemas.microsoft.com/office/drawing/2014/main" id="{2D6FE4A2-7C6F-4A0B-9CFE-40DD9182F917}"/>
              </a:ext>
            </a:extLst>
          </p:cNvPr>
          <p:cNvSpPr txBox="1">
            <a:spLocks noChangeArrowheads="1"/>
          </p:cNvSpPr>
          <p:nvPr/>
        </p:nvSpPr>
        <p:spPr bwMode="auto">
          <a:xfrm>
            <a:off x="539750" y="5300663"/>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latin typeface="Times New Roman" panose="02020603050405020304" pitchFamily="18" charset="0"/>
              </a:rPr>
              <a:t>　　逻辑函数化简有</a:t>
            </a:r>
            <a:r>
              <a:rPr kumimoji="1" lang="en-US" altLang="zh-CN" sz="2400" b="1">
                <a:latin typeface="Times New Roman" panose="02020603050405020304" pitchFamily="18" charset="0"/>
              </a:rPr>
              <a:t>3</a:t>
            </a:r>
            <a:r>
              <a:rPr kumimoji="1" lang="zh-CN" altLang="en-US" sz="2400" b="1">
                <a:latin typeface="Times New Roman" panose="02020603050405020304" pitchFamily="18" charset="0"/>
              </a:rPr>
              <a:t>种常用方法。</a:t>
            </a:r>
            <a:r>
              <a:rPr kumimoji="1" lang="zh-CN" altLang="en-US" sz="2400" b="1">
                <a:solidFill>
                  <a:srgbClr val="A60000"/>
                </a:solidFill>
                <a:latin typeface="Times New Roman" panose="02020603050405020304" pitchFamily="18" charset="0"/>
              </a:rPr>
              <a:t>即：代数化简法</a:t>
            </a:r>
            <a:r>
              <a:rPr kumimoji="1" lang="zh-CN" altLang="en-US" sz="2400">
                <a:solidFill>
                  <a:srgbClr val="A60000"/>
                </a:solidFill>
                <a:latin typeface="Times New Roman" panose="02020603050405020304" pitchFamily="18" charset="0"/>
              </a:rPr>
              <a:t>、</a:t>
            </a:r>
            <a:r>
              <a:rPr kumimoji="1" lang="zh-CN" altLang="en-US" sz="2400" b="1">
                <a:solidFill>
                  <a:srgbClr val="A60000"/>
                </a:solidFill>
                <a:latin typeface="Times New Roman" panose="02020603050405020304" pitchFamily="18" charset="0"/>
              </a:rPr>
              <a:t>卡诺图化简法</a:t>
            </a:r>
            <a:r>
              <a:rPr kumimoji="1" lang="zh-CN" altLang="en-US" sz="2400">
                <a:solidFill>
                  <a:srgbClr val="A60000"/>
                </a:solidFill>
                <a:latin typeface="Times New Roman" panose="02020603050405020304" pitchFamily="18" charset="0"/>
              </a:rPr>
              <a:t>和</a:t>
            </a:r>
            <a:r>
              <a:rPr kumimoji="1" lang="zh-CN" altLang="en-US" sz="2400" b="1">
                <a:solidFill>
                  <a:srgbClr val="A60000"/>
                </a:solidFill>
                <a:latin typeface="Times New Roman" panose="02020603050405020304" pitchFamily="18" charset="0"/>
              </a:rPr>
              <a:t>列表化简法</a:t>
            </a:r>
            <a:r>
              <a:rPr kumimoji="1" lang="zh-CN" altLang="en-US" sz="2400">
                <a:solidFill>
                  <a:srgbClr val="A60000"/>
                </a:solidFill>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56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66564"/>
                                        </p:tgtEl>
                                        <p:attrNameLst>
                                          <p:attrName>style.visibility</p:attrName>
                                        </p:attrNameLst>
                                      </p:cBhvr>
                                      <p:to>
                                        <p:strVal val="visible"/>
                                      </p:to>
                                    </p:set>
                                    <p:anim calcmode="lin" valueType="num">
                                      <p:cBhvr>
                                        <p:cTn id="11" dur="500" fill="hold"/>
                                        <p:tgtEl>
                                          <p:spTgt spid="66564"/>
                                        </p:tgtEl>
                                        <p:attrNameLst>
                                          <p:attrName>ppt_w</p:attrName>
                                        </p:attrNameLst>
                                      </p:cBhvr>
                                      <p:tavLst>
                                        <p:tav tm="0">
                                          <p:val>
                                            <p:fltVal val="0"/>
                                          </p:val>
                                        </p:tav>
                                        <p:tav tm="100000">
                                          <p:val>
                                            <p:strVal val="#ppt_w"/>
                                          </p:val>
                                        </p:tav>
                                      </p:tavLst>
                                    </p:anim>
                                    <p:anim calcmode="lin" valueType="num">
                                      <p:cBhvr>
                                        <p:cTn id="12" dur="500" fill="hold"/>
                                        <p:tgtEl>
                                          <p:spTgt spid="66564"/>
                                        </p:tgtEl>
                                        <p:attrNameLst>
                                          <p:attrName>ppt_h</p:attrName>
                                        </p:attrNameLst>
                                      </p:cBhvr>
                                      <p:tavLst>
                                        <p:tav tm="0">
                                          <p:val>
                                            <p:strVal val="#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66565"/>
                                        </p:tgtEl>
                                        <p:attrNameLst>
                                          <p:attrName>style.visibility</p:attrName>
                                        </p:attrNameLst>
                                      </p:cBhvr>
                                      <p:to>
                                        <p:strVal val="visible"/>
                                      </p:to>
                                    </p:set>
                                    <p:anim calcmode="lin" valueType="num">
                                      <p:cBhvr>
                                        <p:cTn id="17" dur="500" fill="hold"/>
                                        <p:tgtEl>
                                          <p:spTgt spid="66565"/>
                                        </p:tgtEl>
                                        <p:attrNameLst>
                                          <p:attrName>ppt_w</p:attrName>
                                        </p:attrNameLst>
                                      </p:cBhvr>
                                      <p:tavLst>
                                        <p:tav tm="0">
                                          <p:val>
                                            <p:fltVal val="0"/>
                                          </p:val>
                                        </p:tav>
                                        <p:tav tm="100000">
                                          <p:val>
                                            <p:strVal val="#ppt_w"/>
                                          </p:val>
                                        </p:tav>
                                      </p:tavLst>
                                    </p:anim>
                                    <p:anim calcmode="lin" valueType="num">
                                      <p:cBhvr>
                                        <p:cTn id="18" dur="500" fill="hold"/>
                                        <p:tgtEl>
                                          <p:spTgt spid="66565"/>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6569"/>
                                        </p:tgtEl>
                                        <p:attrNameLst>
                                          <p:attrName>style.visibility</p:attrName>
                                        </p:attrNameLst>
                                      </p:cBhvr>
                                      <p:to>
                                        <p:strVal val="visible"/>
                                      </p:to>
                                    </p:set>
                                    <p:anim calcmode="lin" valueType="num">
                                      <p:cBhvr additive="base">
                                        <p:cTn id="23" dur="500" fill="hold"/>
                                        <p:tgtEl>
                                          <p:spTgt spid="66569"/>
                                        </p:tgtEl>
                                        <p:attrNameLst>
                                          <p:attrName>ppt_x</p:attrName>
                                        </p:attrNameLst>
                                      </p:cBhvr>
                                      <p:tavLst>
                                        <p:tav tm="0">
                                          <p:val>
                                            <p:strVal val="0-#ppt_w/2"/>
                                          </p:val>
                                        </p:tav>
                                        <p:tav tm="100000">
                                          <p:val>
                                            <p:strVal val="#ppt_x"/>
                                          </p:val>
                                        </p:tav>
                                      </p:tavLst>
                                    </p:anim>
                                    <p:anim calcmode="lin" valueType="num">
                                      <p:cBhvr additive="base">
                                        <p:cTn id="24" dur="500" fill="hold"/>
                                        <p:tgtEl>
                                          <p:spTgt spid="665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utoUpdateAnimBg="0"/>
      <p:bldP spid="66564" grpId="0" autoUpdateAnimBg="0"/>
      <p:bldP spid="66565" grpId="0" autoUpdateAnimBg="0"/>
      <p:bldP spid="6656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Text Box 3">
            <a:extLst>
              <a:ext uri="{FF2B5EF4-FFF2-40B4-BE49-F238E27FC236}">
                <a16:creationId xmlns:a16="http://schemas.microsoft.com/office/drawing/2014/main" id="{29D46C73-83EA-4F05-9180-286F06374513}"/>
              </a:ext>
            </a:extLst>
          </p:cNvPr>
          <p:cNvSpPr txBox="1">
            <a:spLocks noChangeArrowheads="1"/>
          </p:cNvSpPr>
          <p:nvPr/>
        </p:nvSpPr>
        <p:spPr bwMode="auto">
          <a:xfrm>
            <a:off x="622300" y="9144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A60000"/>
                </a:solidFill>
                <a:latin typeface="宋体" panose="02010600030101010101" pitchFamily="2" charset="-122"/>
                <a:cs typeface="Times New Roman" panose="02020603050405020304" pitchFamily="18" charset="0"/>
              </a:rPr>
              <a:t>2.4.1  </a:t>
            </a:r>
            <a:r>
              <a:rPr kumimoji="1" lang="zh-CN" altLang="en-US" sz="2400" b="1">
                <a:solidFill>
                  <a:srgbClr val="A60000"/>
                </a:solidFill>
                <a:latin typeface="Times New Roman" panose="02020603050405020304" pitchFamily="18" charset="0"/>
              </a:rPr>
              <a:t>代数化简法</a:t>
            </a:r>
            <a:r>
              <a:rPr kumimoji="1" lang="zh-CN" altLang="en-US" sz="2400">
                <a:latin typeface="Times New Roman" panose="02020603050405020304" pitchFamily="18" charset="0"/>
              </a:rPr>
              <a:t> </a:t>
            </a:r>
          </a:p>
        </p:txBody>
      </p:sp>
      <p:sp>
        <p:nvSpPr>
          <p:cNvPr id="67589" name="Text Box 5">
            <a:extLst>
              <a:ext uri="{FF2B5EF4-FFF2-40B4-BE49-F238E27FC236}">
                <a16:creationId xmlns:a16="http://schemas.microsoft.com/office/drawing/2014/main" id="{812CDBE4-330B-4864-9D6A-0B892CE6CDE3}"/>
              </a:ext>
            </a:extLst>
          </p:cNvPr>
          <p:cNvSpPr txBox="1">
            <a:spLocks noChangeArrowheads="1"/>
          </p:cNvSpPr>
          <p:nvPr/>
        </p:nvSpPr>
        <p:spPr bwMode="auto">
          <a:xfrm>
            <a:off x="660400" y="1473200"/>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9900"/>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代数化简法就是运用逻辑代数的公理、定理和规则对逻辑函数进行化简的方法。</a:t>
            </a:r>
            <a:r>
              <a:rPr kumimoji="1" lang="zh-CN" altLang="en-US" sz="2400">
                <a:solidFill>
                  <a:srgbClr val="0033CC"/>
                </a:solidFill>
                <a:latin typeface="Times New Roman" panose="02020603050405020304" pitchFamily="18" charset="0"/>
              </a:rPr>
              <a:t>　　</a:t>
            </a:r>
          </a:p>
        </p:txBody>
      </p:sp>
      <p:sp>
        <p:nvSpPr>
          <p:cNvPr id="67592" name="Text Box 8">
            <a:extLst>
              <a:ext uri="{FF2B5EF4-FFF2-40B4-BE49-F238E27FC236}">
                <a16:creationId xmlns:a16="http://schemas.microsoft.com/office/drawing/2014/main" id="{F3A7CFC8-5B85-4888-B6FD-31FC5423AE5C}"/>
              </a:ext>
            </a:extLst>
          </p:cNvPr>
          <p:cNvSpPr txBox="1">
            <a:spLocks noChangeArrowheads="1"/>
          </p:cNvSpPr>
          <p:nvPr/>
        </p:nvSpPr>
        <p:spPr bwMode="auto">
          <a:xfrm>
            <a:off x="755650" y="2565400"/>
            <a:ext cx="530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A60000"/>
                </a:solidFill>
                <a:latin typeface="Times New Roman" panose="02020603050405020304" pitchFamily="18" charset="0"/>
              </a:rPr>
              <a:t>一、“与</a:t>
            </a:r>
            <a:r>
              <a:rPr kumimoji="1" lang="en-US" altLang="zh-CN" sz="2400" b="1">
                <a:solidFill>
                  <a:srgbClr val="A60000"/>
                </a:solidFill>
                <a:latin typeface="Times New Roman" panose="02020603050405020304" pitchFamily="18" charset="0"/>
              </a:rPr>
              <a:t>-</a:t>
            </a:r>
            <a:r>
              <a:rPr kumimoji="1" lang="zh-CN" altLang="en-US" sz="2400" b="1">
                <a:solidFill>
                  <a:srgbClr val="A60000"/>
                </a:solidFill>
                <a:latin typeface="Times New Roman" panose="02020603050405020304" pitchFamily="18" charset="0"/>
              </a:rPr>
              <a:t>或”表达式的化简</a:t>
            </a:r>
            <a:r>
              <a:rPr kumimoji="1" lang="zh-CN" altLang="en-US" sz="2400" b="1">
                <a:solidFill>
                  <a:schemeClr val="accent1"/>
                </a:solidFill>
                <a:latin typeface="Times New Roman" panose="02020603050405020304" pitchFamily="18" charset="0"/>
              </a:rPr>
              <a:t> </a:t>
            </a:r>
          </a:p>
        </p:txBody>
      </p:sp>
      <p:sp>
        <p:nvSpPr>
          <p:cNvPr id="67593" name="Text Box 9">
            <a:extLst>
              <a:ext uri="{FF2B5EF4-FFF2-40B4-BE49-F238E27FC236}">
                <a16:creationId xmlns:a16="http://schemas.microsoft.com/office/drawing/2014/main" id="{B491B33B-1F65-4731-B576-0429BFE0A579}"/>
              </a:ext>
            </a:extLst>
          </p:cNvPr>
          <p:cNvSpPr txBox="1">
            <a:spLocks noChangeArrowheads="1"/>
          </p:cNvSpPr>
          <p:nvPr/>
        </p:nvSpPr>
        <p:spPr bwMode="auto">
          <a:xfrm>
            <a:off x="965200" y="328295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CC3300"/>
                </a:solidFill>
                <a:latin typeface="Times New Roman" panose="02020603050405020304" pitchFamily="18" charset="0"/>
              </a:rPr>
              <a:t>最简“与</a:t>
            </a:r>
            <a:r>
              <a:rPr kumimoji="1" lang="en-US" altLang="zh-CN" sz="2400" b="1">
                <a:solidFill>
                  <a:srgbClr val="CC3300"/>
                </a:solidFill>
                <a:latin typeface="Times New Roman" panose="02020603050405020304" pitchFamily="18" charset="0"/>
              </a:rPr>
              <a:t>-</a:t>
            </a:r>
            <a:r>
              <a:rPr kumimoji="1" lang="zh-CN" altLang="en-US" sz="2400" b="1">
                <a:solidFill>
                  <a:srgbClr val="CC3300"/>
                </a:solidFill>
                <a:latin typeface="Times New Roman" panose="02020603050405020304" pitchFamily="18" charset="0"/>
              </a:rPr>
              <a:t>或”表达式应满足两个条件：</a:t>
            </a:r>
            <a:r>
              <a:rPr kumimoji="1" lang="zh-CN" altLang="en-US" sz="2400">
                <a:solidFill>
                  <a:srgbClr val="CC3300"/>
                </a:solidFill>
                <a:latin typeface="Times New Roman" panose="02020603050405020304" pitchFamily="18" charset="0"/>
              </a:rPr>
              <a:t> </a:t>
            </a:r>
          </a:p>
        </p:txBody>
      </p:sp>
      <p:sp>
        <p:nvSpPr>
          <p:cNvPr id="67594" name="Text Box 10">
            <a:extLst>
              <a:ext uri="{FF2B5EF4-FFF2-40B4-BE49-F238E27FC236}">
                <a16:creationId xmlns:a16="http://schemas.microsoft.com/office/drawing/2014/main" id="{1034B57D-BA62-4491-AB1A-29172EF337EE}"/>
              </a:ext>
            </a:extLst>
          </p:cNvPr>
          <p:cNvSpPr txBox="1">
            <a:spLocks noChangeArrowheads="1"/>
          </p:cNvSpPr>
          <p:nvPr/>
        </p:nvSpPr>
        <p:spPr bwMode="auto">
          <a:xfrm>
            <a:off x="1019175" y="3714750"/>
            <a:ext cx="600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．表达式中的“与”项个数最少；</a:t>
            </a:r>
            <a:r>
              <a:rPr kumimoji="1" lang="zh-CN" altLang="en-US" sz="2400" b="1">
                <a:solidFill>
                  <a:srgbClr val="A60000"/>
                </a:solidFill>
                <a:latin typeface="Times New Roman" panose="02020603050405020304" pitchFamily="18" charset="0"/>
              </a:rPr>
              <a:t> </a:t>
            </a:r>
          </a:p>
        </p:txBody>
      </p:sp>
      <p:sp>
        <p:nvSpPr>
          <p:cNvPr id="67595" name="Text Box 11">
            <a:extLst>
              <a:ext uri="{FF2B5EF4-FFF2-40B4-BE49-F238E27FC236}">
                <a16:creationId xmlns:a16="http://schemas.microsoft.com/office/drawing/2014/main" id="{0735C0D9-F88A-4CAE-A7EE-A5D9957017FA}"/>
              </a:ext>
            </a:extLst>
          </p:cNvPr>
          <p:cNvSpPr txBox="1">
            <a:spLocks noChangeArrowheads="1"/>
          </p:cNvSpPr>
          <p:nvPr/>
        </p:nvSpPr>
        <p:spPr bwMode="auto">
          <a:xfrm>
            <a:off x="1042988" y="4365625"/>
            <a:ext cx="744061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a:solidFill>
                  <a:srgbClr val="0033CC"/>
                </a:solidFill>
                <a:latin typeface="Times New Roman" panose="02020603050405020304" pitchFamily="18" charset="0"/>
              </a:rPr>
              <a:t>2</a:t>
            </a:r>
            <a:r>
              <a:rPr kumimoji="1" lang="zh-CN" altLang="en-US" sz="2400" b="1">
                <a:solidFill>
                  <a:srgbClr val="0033CC"/>
                </a:solidFill>
                <a:latin typeface="Times New Roman" panose="02020603050405020304" pitchFamily="18" charset="0"/>
              </a:rPr>
              <a:t>．在满足上述条件的前提下，每个“与”项中的变量个数最少。</a:t>
            </a:r>
            <a:r>
              <a:rPr kumimoji="1" lang="zh-CN" altLang="en-US" sz="2400">
                <a:solidFill>
                  <a:srgbClr val="9900CC"/>
                </a:solidFill>
                <a:latin typeface="Times New Roman" panose="02020603050405020304" pitchFamily="18" charset="0"/>
              </a:rPr>
              <a:t> </a:t>
            </a:r>
          </a:p>
        </p:txBody>
      </p:sp>
      <p:sp>
        <p:nvSpPr>
          <p:cNvPr id="67596" name="Text Box 12">
            <a:extLst>
              <a:ext uri="{FF2B5EF4-FFF2-40B4-BE49-F238E27FC236}">
                <a16:creationId xmlns:a16="http://schemas.microsoft.com/office/drawing/2014/main" id="{156D4723-9EC0-4A97-B736-65B7217B6A64}"/>
              </a:ext>
            </a:extLst>
          </p:cNvPr>
          <p:cNvSpPr txBox="1">
            <a:spLocks noChangeArrowheads="1"/>
          </p:cNvSpPr>
          <p:nvPr/>
        </p:nvSpPr>
        <p:spPr bwMode="auto">
          <a:xfrm>
            <a:off x="698500" y="54864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满足上述两个条件可以使相应逻辑电路中所需门的数量以及门的输入端个数均为最少，从而使电路最经济。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anim calcmode="lin" valueType="num">
                                      <p:cBhvr additive="base">
                                        <p:cTn id="7" dur="500" fill="hold"/>
                                        <p:tgtEl>
                                          <p:spTgt spid="67587"/>
                                        </p:tgtEl>
                                        <p:attrNameLst>
                                          <p:attrName>ppt_x</p:attrName>
                                        </p:attrNameLst>
                                      </p:cBhvr>
                                      <p:tavLst>
                                        <p:tav tm="0">
                                          <p:val>
                                            <p:strVal val="0-#ppt_w/2"/>
                                          </p:val>
                                        </p:tav>
                                        <p:tav tm="100000">
                                          <p:val>
                                            <p:strVal val="#ppt_x"/>
                                          </p:val>
                                        </p:tav>
                                      </p:tavLst>
                                    </p:anim>
                                    <p:anim calcmode="lin" valueType="num">
                                      <p:cBhvr additive="base">
                                        <p:cTn id="8" dur="500" fill="hold"/>
                                        <p:tgtEl>
                                          <p:spTgt spid="6758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7589"/>
                                        </p:tgtEl>
                                        <p:attrNameLst>
                                          <p:attrName>style.visibility</p:attrName>
                                        </p:attrNameLst>
                                      </p:cBhvr>
                                      <p:to>
                                        <p:strVal val="visible"/>
                                      </p:to>
                                    </p:set>
                                    <p:animEffect transition="in" filter="slide(fromBottom)">
                                      <p:cBhvr>
                                        <p:cTn id="13" dur="500"/>
                                        <p:tgtEl>
                                          <p:spTgt spid="6758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67592"/>
                                        </p:tgtEl>
                                        <p:attrNameLst>
                                          <p:attrName>style.visibility</p:attrName>
                                        </p:attrNameLst>
                                      </p:cBhvr>
                                      <p:to>
                                        <p:strVal val="visible"/>
                                      </p:to>
                                    </p:set>
                                    <p:animEffect transition="in" filter="slide(fromBottom)">
                                      <p:cBhvr>
                                        <p:cTn id="18" dur="500"/>
                                        <p:tgtEl>
                                          <p:spTgt spid="6759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7593"/>
                                        </p:tgtEl>
                                        <p:attrNameLst>
                                          <p:attrName>style.visibility</p:attrName>
                                        </p:attrNameLst>
                                      </p:cBhvr>
                                      <p:to>
                                        <p:strVal val="visible"/>
                                      </p:to>
                                    </p:set>
                                    <p:animEffect transition="in" filter="slide(fromBottom)">
                                      <p:cBhvr>
                                        <p:cTn id="23" dur="500"/>
                                        <p:tgtEl>
                                          <p:spTgt spid="67593"/>
                                        </p:tgtEl>
                                      </p:cBhvr>
                                    </p:animEffect>
                                  </p:childTnLst>
                                </p:cTn>
                              </p:par>
                            </p:childTnLst>
                          </p:cTn>
                        </p:par>
                        <p:par>
                          <p:cTn id="24" fill="hold" nodeType="afterGroup">
                            <p:stCondLst>
                              <p:cond delay="500"/>
                            </p:stCondLst>
                            <p:childTnLst>
                              <p:par>
                                <p:cTn id="25" presetID="12" presetClass="entr" presetSubtype="4" fill="hold" grpId="0" nodeType="afterEffect">
                                  <p:stCondLst>
                                    <p:cond delay="0"/>
                                  </p:stCondLst>
                                  <p:childTnLst>
                                    <p:set>
                                      <p:cBhvr>
                                        <p:cTn id="26" dur="1" fill="hold">
                                          <p:stCondLst>
                                            <p:cond delay="0"/>
                                          </p:stCondLst>
                                        </p:cTn>
                                        <p:tgtEl>
                                          <p:spTgt spid="67594"/>
                                        </p:tgtEl>
                                        <p:attrNameLst>
                                          <p:attrName>style.visibility</p:attrName>
                                        </p:attrNameLst>
                                      </p:cBhvr>
                                      <p:to>
                                        <p:strVal val="visible"/>
                                      </p:to>
                                    </p:set>
                                    <p:animEffect transition="in" filter="slide(fromBottom)">
                                      <p:cBhvr>
                                        <p:cTn id="27" dur="500"/>
                                        <p:tgtEl>
                                          <p:spTgt spid="67594"/>
                                        </p:tgtEl>
                                      </p:cBhvr>
                                    </p:animEffect>
                                  </p:childTnLst>
                                </p:cTn>
                              </p:par>
                            </p:childTnLst>
                          </p:cTn>
                        </p:par>
                        <p:par>
                          <p:cTn id="28" fill="hold" nodeType="afterGroup">
                            <p:stCondLst>
                              <p:cond delay="1000"/>
                            </p:stCondLst>
                            <p:childTnLst>
                              <p:par>
                                <p:cTn id="29" presetID="12" presetClass="entr" presetSubtype="4" fill="hold" grpId="0" nodeType="afterEffect">
                                  <p:stCondLst>
                                    <p:cond delay="0"/>
                                  </p:stCondLst>
                                  <p:childTnLst>
                                    <p:set>
                                      <p:cBhvr>
                                        <p:cTn id="30" dur="1" fill="hold">
                                          <p:stCondLst>
                                            <p:cond delay="0"/>
                                          </p:stCondLst>
                                        </p:cTn>
                                        <p:tgtEl>
                                          <p:spTgt spid="67595"/>
                                        </p:tgtEl>
                                        <p:attrNameLst>
                                          <p:attrName>style.visibility</p:attrName>
                                        </p:attrNameLst>
                                      </p:cBhvr>
                                      <p:to>
                                        <p:strVal val="visible"/>
                                      </p:to>
                                    </p:set>
                                    <p:animEffect transition="in" filter="slide(fromBottom)">
                                      <p:cBhvr>
                                        <p:cTn id="31" dur="500"/>
                                        <p:tgtEl>
                                          <p:spTgt spid="67595"/>
                                        </p:tgtEl>
                                      </p:cBhvr>
                                    </p:animEffect>
                                  </p:childTnLst>
                                </p:cTn>
                              </p:par>
                            </p:childTnLst>
                          </p:cTn>
                        </p:par>
                        <p:par>
                          <p:cTn id="32" fill="hold" nodeType="afterGroup">
                            <p:stCondLst>
                              <p:cond delay="1500"/>
                            </p:stCondLst>
                            <p:childTnLst>
                              <p:par>
                                <p:cTn id="33" presetID="12" presetClass="entr" presetSubtype="4" fill="hold" grpId="0" nodeType="afterEffect">
                                  <p:stCondLst>
                                    <p:cond delay="0"/>
                                  </p:stCondLst>
                                  <p:childTnLst>
                                    <p:set>
                                      <p:cBhvr>
                                        <p:cTn id="34" dur="1" fill="hold">
                                          <p:stCondLst>
                                            <p:cond delay="0"/>
                                          </p:stCondLst>
                                        </p:cTn>
                                        <p:tgtEl>
                                          <p:spTgt spid="67596"/>
                                        </p:tgtEl>
                                        <p:attrNameLst>
                                          <p:attrName>style.visibility</p:attrName>
                                        </p:attrNameLst>
                                      </p:cBhvr>
                                      <p:to>
                                        <p:strVal val="visible"/>
                                      </p:to>
                                    </p:set>
                                    <p:animEffect transition="in" filter="slide(fromBottom)">
                                      <p:cBhvr>
                                        <p:cTn id="35" dur="500"/>
                                        <p:tgtEl>
                                          <p:spTgt spid="67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utoUpdateAnimBg="0"/>
      <p:bldP spid="67589" grpId="0" autoUpdateAnimBg="0"/>
      <p:bldP spid="67592" grpId="0" autoUpdateAnimBg="0"/>
      <p:bldP spid="67593" grpId="0" autoUpdateAnimBg="0"/>
      <p:bldP spid="67594" grpId="0" autoUpdateAnimBg="0"/>
      <p:bldP spid="67595" grpId="0" autoUpdateAnimBg="0"/>
      <p:bldP spid="6759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Text Box 3">
            <a:extLst>
              <a:ext uri="{FF2B5EF4-FFF2-40B4-BE49-F238E27FC236}">
                <a16:creationId xmlns:a16="http://schemas.microsoft.com/office/drawing/2014/main" id="{CB7BA904-9A06-4016-9258-FB878F13FB30}"/>
              </a:ext>
            </a:extLst>
          </p:cNvPr>
          <p:cNvSpPr txBox="1">
            <a:spLocks noChangeArrowheads="1"/>
          </p:cNvSpPr>
          <p:nvPr/>
        </p:nvSpPr>
        <p:spPr bwMode="auto">
          <a:xfrm>
            <a:off x="581025" y="8382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几种常用方法如下：</a:t>
            </a:r>
            <a:r>
              <a:rPr kumimoji="1" lang="zh-CN" altLang="en-US" sz="2400">
                <a:latin typeface="Times New Roman" panose="02020603050405020304" pitchFamily="18" charset="0"/>
              </a:rPr>
              <a:t> </a:t>
            </a:r>
          </a:p>
        </p:txBody>
      </p:sp>
      <p:sp>
        <p:nvSpPr>
          <p:cNvPr id="68612" name="Text Box 4">
            <a:extLst>
              <a:ext uri="{FF2B5EF4-FFF2-40B4-BE49-F238E27FC236}">
                <a16:creationId xmlns:a16="http://schemas.microsoft.com/office/drawing/2014/main" id="{D0466C78-0AE2-4370-9BD3-1D90D3F00FD6}"/>
              </a:ext>
            </a:extLst>
          </p:cNvPr>
          <p:cNvSpPr txBox="1">
            <a:spLocks noChangeArrowheads="1"/>
          </p:cNvSpPr>
          <p:nvPr/>
        </p:nvSpPr>
        <p:spPr bwMode="auto">
          <a:xfrm>
            <a:off x="1143000" y="14478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A60000"/>
                </a:solidFill>
                <a:latin typeface="Times New Roman" panose="02020603050405020304" pitchFamily="18" charset="0"/>
              </a:rPr>
              <a:t>1</a:t>
            </a:r>
            <a:r>
              <a:rPr kumimoji="1" lang="zh-CN" altLang="en-US" sz="2400" b="1">
                <a:solidFill>
                  <a:srgbClr val="A60000"/>
                </a:solidFill>
                <a:latin typeface="Times New Roman" panose="02020603050405020304" pitchFamily="18" charset="0"/>
              </a:rPr>
              <a:t>．并项法</a:t>
            </a:r>
            <a:r>
              <a:rPr kumimoji="1" lang="zh-CN" altLang="en-US" sz="2400">
                <a:solidFill>
                  <a:srgbClr val="FFCC00"/>
                </a:solidFill>
                <a:latin typeface="Times New Roman" panose="02020603050405020304" pitchFamily="18" charset="0"/>
              </a:rPr>
              <a:t> </a:t>
            </a:r>
          </a:p>
        </p:txBody>
      </p:sp>
      <p:sp>
        <p:nvSpPr>
          <p:cNvPr id="68613" name="Text Box 5">
            <a:extLst>
              <a:ext uri="{FF2B5EF4-FFF2-40B4-BE49-F238E27FC236}">
                <a16:creationId xmlns:a16="http://schemas.microsoft.com/office/drawing/2014/main" id="{59EC2824-B697-475C-A4FE-9C1E3FBF2A7D}"/>
              </a:ext>
            </a:extLst>
          </p:cNvPr>
          <p:cNvSpPr txBox="1">
            <a:spLocks noChangeArrowheads="1"/>
          </p:cNvSpPr>
          <p:nvPr/>
        </p:nvSpPr>
        <p:spPr bwMode="auto">
          <a:xfrm>
            <a:off x="1143000" y="4038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A60000"/>
                </a:solidFill>
                <a:latin typeface="Times New Roman" panose="02020603050405020304" pitchFamily="18" charset="0"/>
              </a:rPr>
              <a:t>2</a:t>
            </a:r>
            <a:r>
              <a:rPr kumimoji="1" lang="zh-CN" altLang="en-US" sz="2400" b="1">
                <a:solidFill>
                  <a:srgbClr val="A60000"/>
                </a:solidFill>
                <a:latin typeface="Times New Roman" panose="02020603050405020304" pitchFamily="18" charset="0"/>
              </a:rPr>
              <a:t>．吸收法 </a:t>
            </a:r>
          </a:p>
        </p:txBody>
      </p:sp>
      <p:sp>
        <p:nvSpPr>
          <p:cNvPr id="68616" name="Text Box 8">
            <a:extLst>
              <a:ext uri="{FF2B5EF4-FFF2-40B4-BE49-F238E27FC236}">
                <a16:creationId xmlns:a16="http://schemas.microsoft.com/office/drawing/2014/main" id="{F598102A-D4AE-4054-9854-C2364A53FE85}"/>
              </a:ext>
            </a:extLst>
          </p:cNvPr>
          <p:cNvSpPr txBox="1">
            <a:spLocks noChangeArrowheads="1"/>
          </p:cNvSpPr>
          <p:nvPr/>
        </p:nvSpPr>
        <p:spPr bwMode="auto">
          <a:xfrm>
            <a:off x="457200" y="48006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利用定理</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中</a:t>
            </a:r>
            <a:r>
              <a:rPr kumimoji="1" lang="en-US" altLang="zh-CN" sz="2400">
                <a:latin typeface="Times New Roman" panose="02020603050405020304" pitchFamily="18" charset="0"/>
              </a:rPr>
              <a:t>A + AB = A</a:t>
            </a:r>
            <a:r>
              <a:rPr kumimoji="1" lang="en-US" altLang="zh-CN" sz="2400" b="1">
                <a:latin typeface="Times New Roman" panose="02020603050405020304" pitchFamily="18" charset="0"/>
              </a:rPr>
              <a:t> </a:t>
            </a:r>
            <a:r>
              <a:rPr kumimoji="1" lang="zh-CN" altLang="en-US" sz="2400">
                <a:latin typeface="Times New Roman" panose="02020603050405020304" pitchFamily="18" charset="0"/>
              </a:rPr>
              <a:t>，吸收多余的项。例如， </a:t>
            </a:r>
          </a:p>
        </p:txBody>
      </p:sp>
      <p:graphicFrame>
        <p:nvGraphicFramePr>
          <p:cNvPr id="68617" name="Object 9">
            <a:extLst>
              <a:ext uri="{FF2B5EF4-FFF2-40B4-BE49-F238E27FC236}">
                <a16:creationId xmlns:a16="http://schemas.microsoft.com/office/drawing/2014/main" id="{96F493DA-73BD-4905-9C9E-707E313872D6}"/>
              </a:ext>
            </a:extLst>
          </p:cNvPr>
          <p:cNvGraphicFramePr>
            <a:graphicFrameLocks noChangeAspect="1"/>
          </p:cNvGraphicFramePr>
          <p:nvPr/>
        </p:nvGraphicFramePr>
        <p:xfrm>
          <a:off x="2819400" y="5334000"/>
          <a:ext cx="2590800" cy="536575"/>
        </p:xfrm>
        <a:graphic>
          <a:graphicData uri="http://schemas.openxmlformats.org/presentationml/2006/ole">
            <mc:AlternateContent xmlns:mc="http://schemas.openxmlformats.org/markup-compatibility/2006">
              <mc:Choice xmlns:v="urn:schemas-microsoft-com:vml" Requires="v">
                <p:oleObj r:id="rId3" imgW="1053643" imgH="215806" progId="Equation.3">
                  <p:embed/>
                </p:oleObj>
              </mc:Choice>
              <mc:Fallback>
                <p:oleObj r:id="rId3" imgW="1053643" imgH="215806" progId="Equation.3">
                  <p:embed/>
                  <p:pic>
                    <p:nvPicPr>
                      <p:cNvPr id="0" name="Object 9"/>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2819400" y="5334000"/>
                        <a:ext cx="25908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8618" name="Group 10">
            <a:extLst>
              <a:ext uri="{FF2B5EF4-FFF2-40B4-BE49-F238E27FC236}">
                <a16:creationId xmlns:a16="http://schemas.microsoft.com/office/drawing/2014/main" id="{24938ECF-EA19-4F20-8577-B8C52530CB1D}"/>
              </a:ext>
            </a:extLst>
          </p:cNvPr>
          <p:cNvGrpSpPr>
            <a:grpSpLocks/>
          </p:cNvGrpSpPr>
          <p:nvPr/>
        </p:nvGrpSpPr>
        <p:grpSpPr bwMode="auto">
          <a:xfrm>
            <a:off x="457200" y="2133600"/>
            <a:ext cx="8229600" cy="1512888"/>
            <a:chOff x="288" y="1344"/>
            <a:chExt cx="5184" cy="953"/>
          </a:xfrm>
        </p:grpSpPr>
        <p:grpSp>
          <p:nvGrpSpPr>
            <p:cNvPr id="72712" name="Group 11">
              <a:extLst>
                <a:ext uri="{FF2B5EF4-FFF2-40B4-BE49-F238E27FC236}">
                  <a16:creationId xmlns:a16="http://schemas.microsoft.com/office/drawing/2014/main" id="{2BB6BECE-4905-45D6-AE0A-446C2271DD79}"/>
                </a:ext>
              </a:extLst>
            </p:cNvPr>
            <p:cNvGrpSpPr>
              <a:grpSpLocks/>
            </p:cNvGrpSpPr>
            <p:nvPr/>
          </p:nvGrpSpPr>
          <p:grpSpPr bwMode="auto">
            <a:xfrm>
              <a:off x="288" y="1392"/>
              <a:ext cx="5184" cy="905"/>
              <a:chOff x="288" y="1248"/>
              <a:chExt cx="5184" cy="905"/>
            </a:xfrm>
          </p:grpSpPr>
          <p:sp>
            <p:nvSpPr>
              <p:cNvPr id="72714" name="Text Box 12">
                <a:extLst>
                  <a:ext uri="{FF2B5EF4-FFF2-40B4-BE49-F238E27FC236}">
                    <a16:creationId xmlns:a16="http://schemas.microsoft.com/office/drawing/2014/main" id="{B4260D22-5845-4749-9B8E-5799557A0FD9}"/>
                  </a:ext>
                </a:extLst>
              </p:cNvPr>
              <p:cNvSpPr txBox="1">
                <a:spLocks noChangeArrowheads="1"/>
              </p:cNvSpPr>
              <p:nvPr/>
            </p:nvSpPr>
            <p:spPr bwMode="auto">
              <a:xfrm>
                <a:off x="288" y="1248"/>
                <a:ext cx="5184" cy="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a:latin typeface="Times New Roman" panose="02020603050405020304" pitchFamily="18" charset="0"/>
                  </a:rPr>
                  <a:t>　　利用定理</a:t>
                </a:r>
                <a:r>
                  <a:rPr kumimoji="1" lang="en-US" altLang="zh-CN" sz="2400">
                    <a:latin typeface="Times New Roman" panose="02020603050405020304" pitchFamily="18" charset="0"/>
                  </a:rPr>
                  <a:t>7</a:t>
                </a:r>
                <a:r>
                  <a:rPr kumimoji="1" lang="zh-CN" altLang="en-US" sz="2400">
                    <a:latin typeface="Times New Roman" panose="02020603050405020304" pitchFamily="18" charset="0"/>
                  </a:rPr>
                  <a:t>中的　　　　　　　，将两个“与”项合并成一个“与”项，合并后消去一个变量。例如， </a:t>
                </a:r>
              </a:p>
            </p:txBody>
          </p:sp>
          <p:graphicFrame>
            <p:nvGraphicFramePr>
              <p:cNvPr id="72715" name="Object 13">
                <a:extLst>
                  <a:ext uri="{FF2B5EF4-FFF2-40B4-BE49-F238E27FC236}">
                    <a16:creationId xmlns:a16="http://schemas.microsoft.com/office/drawing/2014/main" id="{583A24FE-E1B4-45F2-883B-584C6F61A901}"/>
                  </a:ext>
                </a:extLst>
              </p:cNvPr>
              <p:cNvGraphicFramePr>
                <a:graphicFrameLocks noChangeAspect="1"/>
              </p:cNvGraphicFramePr>
              <p:nvPr/>
            </p:nvGraphicFramePr>
            <p:xfrm>
              <a:off x="1728" y="1824"/>
              <a:ext cx="1728" cy="329"/>
            </p:xfrm>
            <a:graphic>
              <a:graphicData uri="http://schemas.openxmlformats.org/presentationml/2006/ole">
                <mc:AlternateContent xmlns:mc="http://schemas.openxmlformats.org/markup-compatibility/2006">
                  <mc:Choice xmlns:v="urn:schemas-microsoft-com:vml" Requires="v">
                    <p:oleObj r:id="rId5" imgW="1155199" imgH="215806" progId="Equation.3">
                      <p:embed/>
                    </p:oleObj>
                  </mc:Choice>
                  <mc:Fallback>
                    <p:oleObj r:id="rId5" imgW="1155199" imgH="215806" progId="Equation.3">
                      <p:embed/>
                      <p:pic>
                        <p:nvPicPr>
                          <p:cNvPr id="0" name="Object 13"/>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728" y="1824"/>
                            <a:ext cx="17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2713" name="Object 14">
              <a:extLst>
                <a:ext uri="{FF2B5EF4-FFF2-40B4-BE49-F238E27FC236}">
                  <a16:creationId xmlns:a16="http://schemas.microsoft.com/office/drawing/2014/main" id="{5A632F63-22F1-42A4-8DDC-BF3F22D19307}"/>
                </a:ext>
              </a:extLst>
            </p:cNvPr>
            <p:cNvGraphicFramePr>
              <a:graphicFrameLocks noChangeAspect="1"/>
            </p:cNvGraphicFramePr>
            <p:nvPr/>
          </p:nvGraphicFramePr>
          <p:xfrm>
            <a:off x="2064" y="1344"/>
            <a:ext cx="1152" cy="227"/>
          </p:xfrm>
          <a:graphic>
            <a:graphicData uri="http://schemas.openxmlformats.org/presentationml/2006/ole">
              <mc:AlternateContent xmlns:mc="http://schemas.openxmlformats.org/markup-compatibility/2006">
                <mc:Choice xmlns:v="urn:schemas-microsoft-com:vml" Requires="v">
                  <p:oleObj name="Equation" r:id="rId7" imgW="1548728" imgH="304668" progId="Equation.3">
                    <p:embed/>
                  </p:oleObj>
                </mc:Choice>
                <mc:Fallback>
                  <p:oleObj name="Equation" r:id="rId7" imgW="1548728" imgH="304668" progId="Equation.3">
                    <p:embed/>
                    <p:pic>
                      <p:nvPicPr>
                        <p:cNvPr id="0" name="Object 14"/>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064" y="1344"/>
                          <a:ext cx="115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slide(fromTop)">
                                      <p:cBhvr>
                                        <p:cTn id="7" dur="500"/>
                                        <p:tgtEl>
                                          <p:spTgt spid="68611"/>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68612"/>
                                        </p:tgtEl>
                                        <p:attrNameLst>
                                          <p:attrName>style.visibility</p:attrName>
                                        </p:attrNameLst>
                                      </p:cBhvr>
                                      <p:to>
                                        <p:strVal val="visible"/>
                                      </p:to>
                                    </p:set>
                                    <p:animEffect transition="in" filter="slide(fromTop)">
                                      <p:cBhvr>
                                        <p:cTn id="12" dur="500"/>
                                        <p:tgtEl>
                                          <p:spTgt spid="686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8618"/>
                                        </p:tgtEl>
                                        <p:attrNameLst>
                                          <p:attrName>style.visibility</p:attrName>
                                        </p:attrNameLst>
                                      </p:cBhvr>
                                      <p:to>
                                        <p:strVal val="visible"/>
                                      </p:to>
                                    </p:set>
                                    <p:anim calcmode="lin" valueType="num">
                                      <p:cBhvr additive="base">
                                        <p:cTn id="17" dur="500" fill="hold"/>
                                        <p:tgtEl>
                                          <p:spTgt spid="68618"/>
                                        </p:tgtEl>
                                        <p:attrNameLst>
                                          <p:attrName>ppt_x</p:attrName>
                                        </p:attrNameLst>
                                      </p:cBhvr>
                                      <p:tavLst>
                                        <p:tav tm="0">
                                          <p:val>
                                            <p:strVal val="#ppt_x"/>
                                          </p:val>
                                        </p:tav>
                                        <p:tav tm="100000">
                                          <p:val>
                                            <p:strVal val="#ppt_x"/>
                                          </p:val>
                                        </p:tav>
                                      </p:tavLst>
                                    </p:anim>
                                    <p:anim calcmode="lin" valueType="num">
                                      <p:cBhvr additive="base">
                                        <p:cTn id="18" dur="500" fill="hold"/>
                                        <p:tgtEl>
                                          <p:spTgt spid="6861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68613"/>
                                        </p:tgtEl>
                                        <p:attrNameLst>
                                          <p:attrName>style.visibility</p:attrName>
                                        </p:attrNameLst>
                                      </p:cBhvr>
                                      <p:to>
                                        <p:strVal val="visible"/>
                                      </p:to>
                                    </p:set>
                                    <p:animEffect transition="in" filter="slide(fromTop)">
                                      <p:cBhvr>
                                        <p:cTn id="23" dur="500"/>
                                        <p:tgtEl>
                                          <p:spTgt spid="6861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61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68617"/>
                                        </p:tgtEl>
                                        <p:attrNameLst>
                                          <p:attrName>style.visibility</p:attrName>
                                        </p:attrNameLst>
                                      </p:cBhvr>
                                      <p:to>
                                        <p:strVal val="visible"/>
                                      </p:to>
                                    </p:set>
                                    <p:anim calcmode="lin" valueType="num">
                                      <p:cBhvr additive="base">
                                        <p:cTn id="32" dur="500" fill="hold"/>
                                        <p:tgtEl>
                                          <p:spTgt spid="68617"/>
                                        </p:tgtEl>
                                        <p:attrNameLst>
                                          <p:attrName>ppt_x</p:attrName>
                                        </p:attrNameLst>
                                      </p:cBhvr>
                                      <p:tavLst>
                                        <p:tav tm="0">
                                          <p:val>
                                            <p:strVal val="#ppt_x"/>
                                          </p:val>
                                        </p:tav>
                                        <p:tav tm="100000">
                                          <p:val>
                                            <p:strVal val="#ppt_x"/>
                                          </p:val>
                                        </p:tav>
                                      </p:tavLst>
                                    </p:anim>
                                    <p:anim calcmode="lin" valueType="num">
                                      <p:cBhvr additive="base">
                                        <p:cTn id="33" dur="500" fill="hold"/>
                                        <p:tgtEl>
                                          <p:spTgt spid="686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autoUpdateAnimBg="0"/>
      <p:bldP spid="68612" grpId="0" autoUpdateAnimBg="0"/>
      <p:bldP spid="68613" grpId="0" autoUpdateAnimBg="0"/>
      <p:bldP spid="686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a:extLst>
              <a:ext uri="{FF2B5EF4-FFF2-40B4-BE49-F238E27FC236}">
                <a16:creationId xmlns:a16="http://schemas.microsoft.com/office/drawing/2014/main" id="{332DB65E-CD73-45B8-8C33-FAFFE936DF92}"/>
              </a:ext>
            </a:extLst>
          </p:cNvPr>
          <p:cNvSpPr txBox="1">
            <a:spLocks noChangeArrowheads="1"/>
          </p:cNvSpPr>
          <p:nvPr/>
        </p:nvSpPr>
        <p:spPr bwMode="auto">
          <a:xfrm>
            <a:off x="684213" y="692150"/>
            <a:ext cx="3181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A60000"/>
                </a:solidFill>
                <a:latin typeface="宋体" panose="02010600030101010101" pitchFamily="2" charset="-122"/>
              </a:rPr>
              <a:t>二、基本逻辑运算</a:t>
            </a:r>
            <a:r>
              <a:rPr kumimoji="1" lang="zh-CN" altLang="en-US" sz="2400" b="1">
                <a:solidFill>
                  <a:srgbClr val="FF2800"/>
                </a:solidFill>
                <a:latin typeface="宋体" panose="02010600030101010101" pitchFamily="2" charset="-122"/>
              </a:rPr>
              <a:t> </a:t>
            </a:r>
          </a:p>
        </p:txBody>
      </p:sp>
      <p:sp>
        <p:nvSpPr>
          <p:cNvPr id="9220" name="Text Box 4">
            <a:extLst>
              <a:ext uri="{FF2B5EF4-FFF2-40B4-BE49-F238E27FC236}">
                <a16:creationId xmlns:a16="http://schemas.microsoft.com/office/drawing/2014/main" id="{77CA364E-29B9-480F-83A6-00F7A93D6C11}"/>
              </a:ext>
            </a:extLst>
          </p:cNvPr>
          <p:cNvSpPr txBox="1">
            <a:spLocks noChangeArrowheads="1"/>
          </p:cNvSpPr>
          <p:nvPr/>
        </p:nvSpPr>
        <p:spPr bwMode="auto">
          <a:xfrm>
            <a:off x="539750" y="1341438"/>
            <a:ext cx="8153400" cy="173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rPr>
              <a:t>　　描述一个数字系统，必须反映一个复杂系统中各开关元件之间的联系，这种相互联系反映到数学上就是几种运算关系。</a:t>
            </a:r>
          </a:p>
          <a:p>
            <a:pPr algn="just" eaLnBrk="1" hangingPunct="1">
              <a:spcBef>
                <a:spcPct val="50000"/>
              </a:spcBef>
            </a:pPr>
            <a:r>
              <a:rPr kumimoji="1" lang="zh-CN" altLang="en-US" sz="2400">
                <a:latin typeface="宋体" panose="02010600030101010101" pitchFamily="2" charset="-122"/>
              </a:rPr>
              <a:t>　　</a:t>
            </a:r>
            <a:r>
              <a:rPr lang="zh-CN" altLang="en-US" sz="2400" b="1">
                <a:solidFill>
                  <a:srgbClr val="A60000"/>
                </a:solidFill>
                <a:latin typeface="宋体" panose="02010600030101010101" pitchFamily="2" charset="-122"/>
              </a:rPr>
              <a:t>逻辑代数中定义了</a:t>
            </a:r>
            <a:r>
              <a:rPr lang="zh-CN" altLang="en-US" sz="2400" b="1">
                <a:solidFill>
                  <a:srgbClr val="A60000"/>
                </a:solidFill>
              </a:rPr>
              <a:t>“</a:t>
            </a:r>
            <a:r>
              <a:rPr lang="zh-CN" altLang="en-US" sz="2400" b="1">
                <a:solidFill>
                  <a:srgbClr val="A60000"/>
                </a:solidFill>
                <a:latin typeface="宋体" panose="02010600030101010101" pitchFamily="2" charset="-122"/>
              </a:rPr>
              <a:t>或</a:t>
            </a:r>
            <a:r>
              <a:rPr lang="zh-CN" altLang="en-US" sz="2400" b="1">
                <a:solidFill>
                  <a:srgbClr val="A60000"/>
                </a:solidFill>
              </a:rPr>
              <a:t>”</a:t>
            </a:r>
            <a:r>
              <a:rPr lang="zh-CN" altLang="en-US" sz="2400" b="1">
                <a:solidFill>
                  <a:srgbClr val="A60000"/>
                </a:solidFill>
                <a:latin typeface="宋体" panose="02010600030101010101" pitchFamily="2" charset="-122"/>
              </a:rPr>
              <a:t>、</a:t>
            </a:r>
            <a:r>
              <a:rPr lang="zh-CN" altLang="en-US" sz="2400" b="1">
                <a:solidFill>
                  <a:srgbClr val="A60000"/>
                </a:solidFill>
              </a:rPr>
              <a:t>“</a:t>
            </a:r>
            <a:r>
              <a:rPr lang="zh-CN" altLang="en-US" sz="2400" b="1">
                <a:solidFill>
                  <a:srgbClr val="A60000"/>
                </a:solidFill>
                <a:latin typeface="宋体" panose="02010600030101010101" pitchFamily="2" charset="-122"/>
              </a:rPr>
              <a:t>与</a:t>
            </a:r>
            <a:r>
              <a:rPr lang="zh-CN" altLang="en-US" sz="2400" b="1">
                <a:solidFill>
                  <a:srgbClr val="A60000"/>
                </a:solidFill>
              </a:rPr>
              <a:t>”</a:t>
            </a:r>
            <a:r>
              <a:rPr lang="zh-CN" altLang="en-US" sz="2400" b="1">
                <a:solidFill>
                  <a:srgbClr val="A60000"/>
                </a:solidFill>
                <a:latin typeface="宋体" panose="02010600030101010101" pitchFamily="2" charset="-122"/>
              </a:rPr>
              <a:t> 、</a:t>
            </a:r>
            <a:r>
              <a:rPr lang="zh-CN" altLang="en-US" sz="2400" b="1">
                <a:solidFill>
                  <a:srgbClr val="A60000"/>
                </a:solidFill>
              </a:rPr>
              <a:t>“</a:t>
            </a:r>
            <a:r>
              <a:rPr lang="zh-CN" altLang="en-US" sz="2400" b="1">
                <a:solidFill>
                  <a:srgbClr val="A60000"/>
                </a:solidFill>
                <a:latin typeface="宋体" panose="02010600030101010101" pitchFamily="2" charset="-122"/>
              </a:rPr>
              <a:t>非</a:t>
            </a:r>
            <a:r>
              <a:rPr lang="zh-CN" altLang="en-US" sz="2400" b="1">
                <a:solidFill>
                  <a:srgbClr val="A60000"/>
                </a:solidFill>
              </a:rPr>
              <a:t>”</a:t>
            </a:r>
            <a:r>
              <a:rPr lang="zh-CN" altLang="en-US" sz="2400" b="1">
                <a:solidFill>
                  <a:srgbClr val="A60000"/>
                </a:solidFill>
                <a:latin typeface="宋体" panose="02010600030101010101" pitchFamily="2" charset="-122"/>
              </a:rPr>
              <a:t>三种基本运算。 </a:t>
            </a:r>
          </a:p>
        </p:txBody>
      </p:sp>
      <p:sp>
        <p:nvSpPr>
          <p:cNvPr id="9221" name="Text Box 5">
            <a:extLst>
              <a:ext uri="{FF2B5EF4-FFF2-40B4-BE49-F238E27FC236}">
                <a16:creationId xmlns:a16="http://schemas.microsoft.com/office/drawing/2014/main" id="{F71E0F1C-B819-4450-B432-55253B068D23}"/>
              </a:ext>
            </a:extLst>
          </p:cNvPr>
          <p:cNvSpPr txBox="1">
            <a:spLocks noChangeArrowheads="1"/>
          </p:cNvSpPr>
          <p:nvPr/>
        </p:nvSpPr>
        <p:spPr bwMode="auto">
          <a:xfrm>
            <a:off x="611188" y="3213100"/>
            <a:ext cx="80772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400" b="1">
                <a:solidFill>
                  <a:srgbClr val="A60000"/>
                </a:solidFill>
                <a:latin typeface="宋体" panose="02010600030101010101" pitchFamily="2" charset="-122"/>
              </a:rPr>
              <a:t>1</a:t>
            </a:r>
            <a:r>
              <a:rPr lang="zh-CN" altLang="en-US" sz="2400" b="1">
                <a:solidFill>
                  <a:srgbClr val="A60000"/>
                </a:solidFill>
                <a:latin typeface="宋体" panose="02010600030101010101" pitchFamily="2" charset="-122"/>
              </a:rPr>
              <a:t>．</a:t>
            </a:r>
            <a:r>
              <a:rPr lang="zh-CN" altLang="en-US" sz="2400" b="1">
                <a:solidFill>
                  <a:srgbClr val="A60000"/>
                </a:solidFill>
              </a:rPr>
              <a:t>“</a:t>
            </a:r>
            <a:r>
              <a:rPr lang="zh-CN" altLang="en-US" sz="2400" b="1">
                <a:solidFill>
                  <a:srgbClr val="A60000"/>
                </a:solidFill>
                <a:latin typeface="宋体" panose="02010600030101010101" pitchFamily="2" charset="-122"/>
              </a:rPr>
              <a:t>或</a:t>
            </a:r>
            <a:r>
              <a:rPr lang="zh-CN" altLang="en-US" sz="2400" b="1">
                <a:solidFill>
                  <a:srgbClr val="A60000"/>
                </a:solidFill>
              </a:rPr>
              <a:t>”</a:t>
            </a:r>
            <a:r>
              <a:rPr lang="zh-CN" altLang="en-US" sz="2400" b="1">
                <a:solidFill>
                  <a:srgbClr val="A60000"/>
                </a:solidFill>
                <a:latin typeface="宋体" panose="02010600030101010101" pitchFamily="2" charset="-122"/>
              </a:rPr>
              <a:t>运算</a:t>
            </a:r>
            <a:r>
              <a:rPr kumimoji="1" lang="zh-CN" altLang="en-US" sz="2400" b="1">
                <a:solidFill>
                  <a:srgbClr val="FF2800"/>
                </a:solidFill>
                <a:latin typeface="宋体" panose="02010600030101010101" pitchFamily="2" charset="-122"/>
              </a:rPr>
              <a:t> </a:t>
            </a:r>
          </a:p>
          <a:p>
            <a:pPr algn="just" eaLnBrk="1" hangingPunct="1">
              <a:spcBef>
                <a:spcPct val="20000"/>
              </a:spcBef>
            </a:pPr>
            <a:r>
              <a:rPr kumimoji="1" lang="zh-CN" altLang="en-US" sz="2400" b="1">
                <a:solidFill>
                  <a:srgbClr val="0033CC"/>
                </a:solidFill>
                <a:latin typeface="宋体" panose="02010600030101010101" pitchFamily="2" charset="-122"/>
              </a:rPr>
              <a:t>　　如果决定某一事件是否发生的多个条件中，只要有一个或一个以上条件成立，事件便可发生，则这种因果关系称之为</a:t>
            </a:r>
            <a:r>
              <a:rPr kumimoji="1" lang="zh-CN" altLang="en-US" sz="2400" b="1">
                <a:solidFill>
                  <a:srgbClr val="0033CC"/>
                </a:solidFill>
                <a:latin typeface="Times New Roman" panose="02020603050405020304" pitchFamily="18" charset="0"/>
              </a:rPr>
              <a:t>“</a:t>
            </a:r>
            <a:r>
              <a:rPr kumimoji="1" lang="zh-CN" altLang="en-US" sz="2400" b="1">
                <a:solidFill>
                  <a:srgbClr val="0033CC"/>
                </a:solidFill>
                <a:latin typeface="宋体" panose="02010600030101010101" pitchFamily="2" charset="-122"/>
              </a:rPr>
              <a:t>或</a:t>
            </a:r>
            <a:r>
              <a:rPr kumimoji="1" lang="zh-CN" altLang="en-US" sz="2400" b="1">
                <a:solidFill>
                  <a:srgbClr val="0033CC"/>
                </a:solidFill>
                <a:latin typeface="Times New Roman" panose="02020603050405020304" pitchFamily="18" charset="0"/>
              </a:rPr>
              <a:t>”</a:t>
            </a:r>
            <a:r>
              <a:rPr kumimoji="1" lang="zh-CN" altLang="en-US" sz="2400" b="1">
                <a:solidFill>
                  <a:srgbClr val="0033CC"/>
                </a:solidFill>
                <a:latin typeface="宋体" panose="02010600030101010101" pitchFamily="2" charset="-122"/>
              </a:rPr>
              <a:t>逻辑。</a:t>
            </a:r>
            <a:r>
              <a:rPr kumimoji="1" lang="zh-CN" altLang="en-US" sz="2400" b="1">
                <a:solidFill>
                  <a:srgbClr val="0033CC"/>
                </a:solidFill>
                <a:latin typeface="Times New Roman" panose="02020603050405020304" pitchFamily="18" charset="0"/>
              </a:rPr>
              <a:t> </a:t>
            </a:r>
          </a:p>
        </p:txBody>
      </p:sp>
      <p:sp>
        <p:nvSpPr>
          <p:cNvPr id="9223" name="Text Box 7">
            <a:extLst>
              <a:ext uri="{FF2B5EF4-FFF2-40B4-BE49-F238E27FC236}">
                <a16:creationId xmlns:a16="http://schemas.microsoft.com/office/drawing/2014/main" id="{57227224-B4E8-4605-AE5E-E49649D27471}"/>
              </a:ext>
            </a:extLst>
          </p:cNvPr>
          <p:cNvSpPr txBox="1">
            <a:spLocks noChangeArrowheads="1"/>
          </p:cNvSpPr>
          <p:nvPr/>
        </p:nvSpPr>
        <p:spPr bwMode="auto">
          <a:xfrm>
            <a:off x="692150" y="5130800"/>
            <a:ext cx="7904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latin typeface="Times New Roman" panose="02020603050405020304" pitchFamily="18" charset="0"/>
              </a:rPr>
              <a:t>　　例如，用两个开关并联控制一个灯的照明控制电路。</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9220"/>
                                        </p:tgtEl>
                                        <p:attrNameLst>
                                          <p:attrName>style.visibility</p:attrName>
                                        </p:attrNameLst>
                                      </p:cBhvr>
                                      <p:to>
                                        <p:strVal val="visible"/>
                                      </p:to>
                                    </p:set>
                                    <p:anim calcmode="lin" valueType="num">
                                      <p:cBhvr>
                                        <p:cTn id="11" dur="500" fill="hold"/>
                                        <p:tgtEl>
                                          <p:spTgt spid="9220"/>
                                        </p:tgtEl>
                                        <p:attrNameLst>
                                          <p:attrName>ppt_w</p:attrName>
                                        </p:attrNameLst>
                                      </p:cBhvr>
                                      <p:tavLst>
                                        <p:tav tm="0">
                                          <p:val>
                                            <p:fltVal val="0"/>
                                          </p:val>
                                        </p:tav>
                                        <p:tav tm="100000">
                                          <p:val>
                                            <p:strVal val="#ppt_w"/>
                                          </p:val>
                                        </p:tav>
                                      </p:tavLst>
                                    </p:anim>
                                    <p:anim calcmode="lin" valueType="num">
                                      <p:cBhvr>
                                        <p:cTn id="12" dur="500" fill="hold"/>
                                        <p:tgtEl>
                                          <p:spTgt spid="9220"/>
                                        </p:tgtEl>
                                        <p:attrNameLst>
                                          <p:attrName>ppt_h</p:attrName>
                                        </p:attrNameLst>
                                      </p:cBhvr>
                                      <p:tavLst>
                                        <p:tav tm="0">
                                          <p:val>
                                            <p:strVal val="#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9221">
                                            <p:txEl>
                                              <p:pRg st="0" end="0"/>
                                            </p:txEl>
                                          </p:spTgt>
                                        </p:tgtEl>
                                        <p:attrNameLst>
                                          <p:attrName>style.visibility</p:attrName>
                                        </p:attrNameLst>
                                      </p:cBhvr>
                                      <p:to>
                                        <p:strVal val="visible"/>
                                      </p:to>
                                    </p:set>
                                    <p:animEffect transition="in" filter="slide(fromLeft)">
                                      <p:cBhvr>
                                        <p:cTn id="17" dur="500"/>
                                        <p:tgtEl>
                                          <p:spTgt spid="922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9221">
                                            <p:txEl>
                                              <p:pRg st="1" end="1"/>
                                            </p:txEl>
                                          </p:spTgt>
                                        </p:tgtEl>
                                        <p:attrNameLst>
                                          <p:attrName>style.visibility</p:attrName>
                                        </p:attrNameLst>
                                      </p:cBhvr>
                                      <p:to>
                                        <p:strVal val="visible"/>
                                      </p:to>
                                    </p:set>
                                    <p:animEffect transition="in" filter="slide(fromLeft)">
                                      <p:cBhvr>
                                        <p:cTn id="22" dur="500"/>
                                        <p:tgtEl>
                                          <p:spTgt spid="922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9223"/>
                                        </p:tgtEl>
                                        <p:attrNameLst>
                                          <p:attrName>style.visibility</p:attrName>
                                        </p:attrNameLst>
                                      </p:cBhvr>
                                      <p:to>
                                        <p:strVal val="visible"/>
                                      </p:to>
                                    </p:set>
                                    <p:anim calcmode="lin" valueType="num">
                                      <p:cBhvr additive="base">
                                        <p:cTn id="27" dur="500" fill="hold"/>
                                        <p:tgtEl>
                                          <p:spTgt spid="9223"/>
                                        </p:tgtEl>
                                        <p:attrNameLst>
                                          <p:attrName>ppt_x</p:attrName>
                                        </p:attrNameLst>
                                      </p:cBhvr>
                                      <p:tavLst>
                                        <p:tav tm="0">
                                          <p:val>
                                            <p:strVal val="0-#ppt_w/2"/>
                                          </p:val>
                                        </p:tav>
                                        <p:tav tm="100000">
                                          <p:val>
                                            <p:strVal val="#ppt_x"/>
                                          </p:val>
                                        </p:tav>
                                      </p:tavLst>
                                    </p:anim>
                                    <p:anim calcmode="lin" valueType="num">
                                      <p:cBhvr additive="base">
                                        <p:cTn id="28" dur="500" fill="hold"/>
                                        <p:tgtEl>
                                          <p:spTgt spid="92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P spid="9220" grpId="0" autoUpdateAnimBg="0"/>
      <p:bldP spid="9221" grpId="0" build="p" autoUpdateAnimBg="0"/>
      <p:bldP spid="9223"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5" name="Text Box 3">
            <a:extLst>
              <a:ext uri="{FF2B5EF4-FFF2-40B4-BE49-F238E27FC236}">
                <a16:creationId xmlns:a16="http://schemas.microsoft.com/office/drawing/2014/main" id="{96B499E0-C96F-45E8-874A-A650862788B2}"/>
              </a:ext>
            </a:extLst>
          </p:cNvPr>
          <p:cNvSpPr txBox="1">
            <a:spLocks noChangeArrowheads="1"/>
          </p:cNvSpPr>
          <p:nvPr/>
        </p:nvSpPr>
        <p:spPr bwMode="auto">
          <a:xfrm>
            <a:off x="1190625" y="7620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A60000"/>
                </a:solidFill>
                <a:latin typeface="Times New Roman" panose="02020603050405020304" pitchFamily="18" charset="0"/>
              </a:rPr>
              <a:t>3</a:t>
            </a:r>
            <a:r>
              <a:rPr kumimoji="1" lang="zh-CN" altLang="en-US" sz="2400" b="1">
                <a:solidFill>
                  <a:srgbClr val="A60000"/>
                </a:solidFill>
                <a:latin typeface="Times New Roman" panose="02020603050405020304" pitchFamily="18" charset="0"/>
              </a:rPr>
              <a:t>．消去法</a:t>
            </a:r>
            <a:r>
              <a:rPr kumimoji="1" lang="zh-CN" altLang="en-US" sz="2400">
                <a:solidFill>
                  <a:srgbClr val="FF9900"/>
                </a:solidFill>
                <a:latin typeface="Times New Roman" panose="02020603050405020304" pitchFamily="18" charset="0"/>
              </a:rPr>
              <a:t> </a:t>
            </a:r>
          </a:p>
        </p:txBody>
      </p:sp>
      <p:grpSp>
        <p:nvGrpSpPr>
          <p:cNvPr id="69653" name="Group 21">
            <a:extLst>
              <a:ext uri="{FF2B5EF4-FFF2-40B4-BE49-F238E27FC236}">
                <a16:creationId xmlns:a16="http://schemas.microsoft.com/office/drawing/2014/main" id="{DA00DCF5-194A-495E-A916-99F4DC4DFA56}"/>
              </a:ext>
            </a:extLst>
          </p:cNvPr>
          <p:cNvGrpSpPr>
            <a:grpSpLocks/>
          </p:cNvGrpSpPr>
          <p:nvPr/>
        </p:nvGrpSpPr>
        <p:grpSpPr bwMode="auto">
          <a:xfrm>
            <a:off x="457200" y="1125538"/>
            <a:ext cx="8229600" cy="1127125"/>
            <a:chOff x="288" y="709"/>
            <a:chExt cx="5184" cy="710"/>
          </a:xfrm>
        </p:grpSpPr>
        <p:sp>
          <p:nvSpPr>
            <p:cNvPr id="73742" name="Text Box 5">
              <a:extLst>
                <a:ext uri="{FF2B5EF4-FFF2-40B4-BE49-F238E27FC236}">
                  <a16:creationId xmlns:a16="http://schemas.microsoft.com/office/drawing/2014/main" id="{04502426-A1CD-4B41-9572-65BBF1F24B85}"/>
                </a:ext>
              </a:extLst>
            </p:cNvPr>
            <p:cNvSpPr txBox="1">
              <a:spLocks noChangeArrowheads="1"/>
            </p:cNvSpPr>
            <p:nvPr/>
          </p:nvSpPr>
          <p:spPr bwMode="auto">
            <a:xfrm>
              <a:off x="288" y="747"/>
              <a:ext cx="51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利用定理</a:t>
              </a:r>
              <a:r>
                <a:rPr kumimoji="1" lang="en-US" altLang="zh-CN" sz="2400">
                  <a:latin typeface="Times New Roman" panose="02020603050405020304" pitchFamily="18" charset="0"/>
                </a:rPr>
                <a:t>4</a:t>
              </a:r>
              <a:r>
                <a:rPr kumimoji="1" lang="zh-CN" altLang="en-US" sz="2400">
                  <a:latin typeface="Times New Roman" panose="02020603050405020304" pitchFamily="18" charset="0"/>
                </a:rPr>
                <a:t>中，　　　　　　　消去多余变量。例如，</a:t>
              </a:r>
            </a:p>
          </p:txBody>
        </p:sp>
        <p:graphicFrame>
          <p:nvGraphicFramePr>
            <p:cNvPr id="73743" name="Object 6">
              <a:extLst>
                <a:ext uri="{FF2B5EF4-FFF2-40B4-BE49-F238E27FC236}">
                  <a16:creationId xmlns:a16="http://schemas.microsoft.com/office/drawing/2014/main" id="{A100D83E-0A40-4ADA-A4F7-24A1907BD1D5}"/>
                </a:ext>
              </a:extLst>
            </p:cNvPr>
            <p:cNvGraphicFramePr>
              <a:graphicFrameLocks noChangeAspect="1"/>
            </p:cNvGraphicFramePr>
            <p:nvPr/>
          </p:nvGraphicFramePr>
          <p:xfrm>
            <a:off x="1837" y="709"/>
            <a:ext cx="1452" cy="290"/>
          </p:xfrm>
          <a:graphic>
            <a:graphicData uri="http://schemas.openxmlformats.org/presentationml/2006/ole">
              <mc:AlternateContent xmlns:mc="http://schemas.openxmlformats.org/markup-compatibility/2006">
                <mc:Choice xmlns:v="urn:schemas-microsoft-com:vml" Requires="v">
                  <p:oleObj r:id="rId4" imgW="1002865" imgH="203112" progId="Equation.3">
                    <p:embed/>
                  </p:oleObj>
                </mc:Choice>
                <mc:Fallback>
                  <p:oleObj r:id="rId4" imgW="1002865" imgH="203112" progId="Equation.3">
                    <p:embed/>
                    <p:pic>
                      <p:nvPicPr>
                        <p:cNvPr id="0" name="Object 6"/>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837" y="709"/>
                          <a:ext cx="14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44" name="Object 7">
              <a:extLst>
                <a:ext uri="{FF2B5EF4-FFF2-40B4-BE49-F238E27FC236}">
                  <a16:creationId xmlns:a16="http://schemas.microsoft.com/office/drawing/2014/main" id="{7109DCF6-390B-46E6-B364-D8D48DD3F73D}"/>
                </a:ext>
              </a:extLst>
            </p:cNvPr>
            <p:cNvGraphicFramePr>
              <a:graphicFrameLocks noChangeAspect="1"/>
            </p:cNvGraphicFramePr>
            <p:nvPr/>
          </p:nvGraphicFramePr>
          <p:xfrm>
            <a:off x="555" y="1056"/>
            <a:ext cx="4656" cy="363"/>
          </p:xfrm>
          <a:graphic>
            <a:graphicData uri="http://schemas.openxmlformats.org/presentationml/2006/ole">
              <mc:AlternateContent xmlns:mc="http://schemas.openxmlformats.org/markup-compatibility/2006">
                <mc:Choice xmlns:v="urn:schemas-microsoft-com:vml" Requires="v">
                  <p:oleObj r:id="rId6" imgW="3505200" imgH="241300" progId="Equation.3">
                    <p:embed/>
                  </p:oleObj>
                </mc:Choice>
                <mc:Fallback>
                  <p:oleObj r:id="rId6" imgW="3505200" imgH="241300" progId="Equation.3">
                    <p:embed/>
                    <p:pic>
                      <p:nvPicPr>
                        <p:cNvPr id="0" name="Object 7"/>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555" y="1056"/>
                          <a:ext cx="465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9640" name="Text Box 8">
            <a:extLst>
              <a:ext uri="{FF2B5EF4-FFF2-40B4-BE49-F238E27FC236}">
                <a16:creationId xmlns:a16="http://schemas.microsoft.com/office/drawing/2014/main" id="{A110A0FD-D7BD-434F-966C-5770E82191D5}"/>
              </a:ext>
            </a:extLst>
          </p:cNvPr>
          <p:cNvSpPr txBox="1">
            <a:spLocks noChangeArrowheads="1"/>
          </p:cNvSpPr>
          <p:nvPr/>
        </p:nvSpPr>
        <p:spPr bwMode="auto">
          <a:xfrm>
            <a:off x="1219200" y="251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A60000"/>
                </a:solidFill>
                <a:latin typeface="Times New Roman" panose="02020603050405020304" pitchFamily="18" charset="0"/>
              </a:rPr>
              <a:t>4</a:t>
            </a:r>
            <a:r>
              <a:rPr kumimoji="1" lang="zh-CN" altLang="en-US" sz="2400" b="1">
                <a:solidFill>
                  <a:srgbClr val="A60000"/>
                </a:solidFill>
                <a:latin typeface="Times New Roman" panose="02020603050405020304" pitchFamily="18" charset="0"/>
              </a:rPr>
              <a:t>．配项法 </a:t>
            </a:r>
          </a:p>
        </p:txBody>
      </p:sp>
      <p:grpSp>
        <p:nvGrpSpPr>
          <p:cNvPr id="69642" name="Group 10">
            <a:extLst>
              <a:ext uri="{FF2B5EF4-FFF2-40B4-BE49-F238E27FC236}">
                <a16:creationId xmlns:a16="http://schemas.microsoft.com/office/drawing/2014/main" id="{54CE0003-42E3-4B2D-9451-D54287F271FD}"/>
              </a:ext>
            </a:extLst>
          </p:cNvPr>
          <p:cNvGrpSpPr>
            <a:grpSpLocks/>
          </p:cNvGrpSpPr>
          <p:nvPr/>
        </p:nvGrpSpPr>
        <p:grpSpPr bwMode="auto">
          <a:xfrm>
            <a:off x="533400" y="2971800"/>
            <a:ext cx="8229600" cy="1163638"/>
            <a:chOff x="336" y="1764"/>
            <a:chExt cx="5184" cy="733"/>
          </a:xfrm>
        </p:grpSpPr>
        <p:sp>
          <p:nvSpPr>
            <p:cNvPr id="73740" name="Text Box 11">
              <a:extLst>
                <a:ext uri="{FF2B5EF4-FFF2-40B4-BE49-F238E27FC236}">
                  <a16:creationId xmlns:a16="http://schemas.microsoft.com/office/drawing/2014/main" id="{B37C2560-E0BB-4240-8D39-7701D137B684}"/>
                </a:ext>
              </a:extLst>
            </p:cNvPr>
            <p:cNvSpPr txBox="1">
              <a:spLocks noChangeArrowheads="1"/>
            </p:cNvSpPr>
            <p:nvPr/>
          </p:nvSpPr>
          <p:spPr bwMode="auto">
            <a:xfrm>
              <a:off x="336" y="1764"/>
              <a:ext cx="5184" cy="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a:latin typeface="Times New Roman" panose="02020603050405020304" pitchFamily="18" charset="0"/>
                </a:rPr>
                <a:t>　　利用公理</a:t>
              </a:r>
              <a:r>
                <a:rPr kumimoji="1" lang="en-US" altLang="zh-CN" sz="2400">
                  <a:latin typeface="Times New Roman" panose="02020603050405020304" pitchFamily="18" charset="0"/>
                </a:rPr>
                <a:t>4</a:t>
              </a:r>
              <a:r>
                <a:rPr kumimoji="1" lang="zh-CN" altLang="en-US" sz="2400">
                  <a:latin typeface="Times New Roman" panose="02020603050405020304" pitchFamily="18" charset="0"/>
                </a:rPr>
                <a:t>和公理</a:t>
              </a:r>
              <a:r>
                <a:rPr kumimoji="1" lang="en-US" altLang="zh-CN" sz="2400">
                  <a:latin typeface="Times New Roman" panose="02020603050405020304" pitchFamily="18" charset="0"/>
                </a:rPr>
                <a:t>5</a:t>
              </a:r>
              <a:r>
                <a:rPr kumimoji="1" lang="zh-CN" altLang="en-US" sz="2400">
                  <a:latin typeface="Times New Roman" panose="02020603050405020304" pitchFamily="18" charset="0"/>
                </a:rPr>
                <a:t>中的 </a:t>
              </a:r>
              <a:r>
                <a:rPr kumimoji="1" lang="en-US" altLang="zh-CN" sz="2400">
                  <a:latin typeface="Times New Roman" panose="02020603050405020304" pitchFamily="18" charset="0"/>
                </a:rPr>
                <a:t>A</a:t>
              </a:r>
              <a:r>
                <a:rPr kumimoji="1" lang="en-US" altLang="zh-CN" sz="2400">
                  <a:latin typeface="Times New Roman" panose="02020603050405020304" pitchFamily="18" charset="0"/>
                  <a:cs typeface="Times New Roman" panose="02020603050405020304" pitchFamily="18" charset="0"/>
                </a:rPr>
                <a:t>·</a:t>
              </a:r>
              <a:r>
                <a:rPr kumimoji="1" lang="en-US" altLang="zh-CN" sz="2400">
                  <a:latin typeface="Times New Roman" panose="02020603050405020304" pitchFamily="18" charset="0"/>
                </a:rPr>
                <a:t>1=A</a:t>
              </a:r>
              <a:r>
                <a:rPr kumimoji="1" lang="zh-CN" altLang="en-US" sz="2400">
                  <a:latin typeface="Times New Roman" panose="02020603050405020304" pitchFamily="18" charset="0"/>
                </a:rPr>
                <a:t>及 </a:t>
              </a:r>
              <a:r>
                <a:rPr kumimoji="1" lang="en-US" altLang="zh-CN" sz="2400">
                  <a:latin typeface="Times New Roman" panose="02020603050405020304" pitchFamily="18" charset="0"/>
                </a:rPr>
                <a:t>A+A=1</a:t>
              </a:r>
              <a:r>
                <a:rPr kumimoji="1" lang="zh-CN" altLang="en-US" sz="2400">
                  <a:latin typeface="Times New Roman" panose="02020603050405020304" pitchFamily="18" charset="0"/>
                </a:rPr>
                <a:t>，先从函数式中</a:t>
              </a:r>
            </a:p>
            <a:p>
              <a:pPr algn="just" eaLnBrk="1" hangingPunct="1">
                <a:lnSpc>
                  <a:spcPct val="80000"/>
                </a:lnSpc>
                <a:spcBef>
                  <a:spcPct val="50000"/>
                </a:spcBef>
              </a:pPr>
              <a:r>
                <a:rPr kumimoji="1" lang="zh-CN" altLang="en-US" sz="2400">
                  <a:latin typeface="Times New Roman" panose="02020603050405020304" pitchFamily="18" charset="0"/>
                </a:rPr>
                <a:t>适当选择某些“与”项，并配上其所缺的一个合适的变量，然后再利用并项、吸收和消去等方法进行化简。例如，</a:t>
              </a:r>
            </a:p>
          </p:txBody>
        </p:sp>
        <p:sp>
          <p:nvSpPr>
            <p:cNvPr id="73741" name="Line 12">
              <a:extLst>
                <a:ext uri="{FF2B5EF4-FFF2-40B4-BE49-F238E27FC236}">
                  <a16:creationId xmlns:a16="http://schemas.microsoft.com/office/drawing/2014/main" id="{2DAF1A77-87E9-45CF-9EF5-74FC5087AF7E}"/>
                </a:ext>
              </a:extLst>
            </p:cNvPr>
            <p:cNvSpPr>
              <a:spLocks noChangeShapeType="1"/>
            </p:cNvSpPr>
            <p:nvPr/>
          </p:nvSpPr>
          <p:spPr bwMode="auto">
            <a:xfrm flipV="1">
              <a:off x="3742" y="1780"/>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645" name="Group 13">
            <a:extLst>
              <a:ext uri="{FF2B5EF4-FFF2-40B4-BE49-F238E27FC236}">
                <a16:creationId xmlns:a16="http://schemas.microsoft.com/office/drawing/2014/main" id="{53607BA0-541F-4FB7-816C-F537D07C3834}"/>
              </a:ext>
            </a:extLst>
          </p:cNvPr>
          <p:cNvGrpSpPr>
            <a:grpSpLocks/>
          </p:cNvGrpSpPr>
          <p:nvPr/>
        </p:nvGrpSpPr>
        <p:grpSpPr bwMode="auto">
          <a:xfrm>
            <a:off x="1835150" y="4314825"/>
            <a:ext cx="5076825" cy="2171700"/>
            <a:chOff x="1248" y="2736"/>
            <a:chExt cx="3198" cy="1368"/>
          </a:xfrm>
        </p:grpSpPr>
        <p:graphicFrame>
          <p:nvGraphicFramePr>
            <p:cNvPr id="73735" name="Object 14">
              <a:extLst>
                <a:ext uri="{FF2B5EF4-FFF2-40B4-BE49-F238E27FC236}">
                  <a16:creationId xmlns:a16="http://schemas.microsoft.com/office/drawing/2014/main" id="{9ACB1973-EB10-4758-A49E-952281AE334F}"/>
                </a:ext>
              </a:extLst>
            </p:cNvPr>
            <p:cNvGraphicFramePr>
              <a:graphicFrameLocks noChangeAspect="1"/>
            </p:cNvGraphicFramePr>
            <p:nvPr/>
          </p:nvGraphicFramePr>
          <p:xfrm>
            <a:off x="1248" y="2736"/>
            <a:ext cx="3198" cy="912"/>
          </p:xfrm>
          <a:graphic>
            <a:graphicData uri="http://schemas.openxmlformats.org/presentationml/2006/ole">
              <mc:AlternateContent xmlns:mc="http://schemas.openxmlformats.org/markup-compatibility/2006">
                <mc:Choice xmlns:v="urn:schemas-microsoft-com:vml" Requires="v">
                  <p:oleObj name="Equation" r:id="rId8" imgW="2476500" imgH="723900" progId="Equation.3">
                    <p:embed/>
                  </p:oleObj>
                </mc:Choice>
                <mc:Fallback>
                  <p:oleObj name="Equation" r:id="rId8" imgW="2476500" imgH="723900" progId="Equation.3">
                    <p:embed/>
                    <p:pic>
                      <p:nvPicPr>
                        <p:cNvPr id="0" name="Object 14"/>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1248" y="2736"/>
                          <a:ext cx="3198"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6" name="Object 15">
              <a:extLst>
                <a:ext uri="{FF2B5EF4-FFF2-40B4-BE49-F238E27FC236}">
                  <a16:creationId xmlns:a16="http://schemas.microsoft.com/office/drawing/2014/main" id="{A29EAFA4-A934-4FBF-85E7-F858DD1D9EF6}"/>
                </a:ext>
              </a:extLst>
            </p:cNvPr>
            <p:cNvGraphicFramePr>
              <a:graphicFrameLocks noChangeAspect="1"/>
            </p:cNvGraphicFramePr>
            <p:nvPr/>
          </p:nvGraphicFramePr>
          <p:xfrm>
            <a:off x="1248" y="3816"/>
            <a:ext cx="1440" cy="288"/>
          </p:xfrm>
          <a:graphic>
            <a:graphicData uri="http://schemas.openxmlformats.org/presentationml/2006/ole">
              <mc:AlternateContent xmlns:mc="http://schemas.openxmlformats.org/markup-compatibility/2006">
                <mc:Choice xmlns:v="urn:schemas-microsoft-com:vml" Requires="v">
                  <p:oleObj name="Equation" r:id="rId10" imgW="1053643" imgH="215806" progId="Equation.3">
                    <p:embed/>
                  </p:oleObj>
                </mc:Choice>
                <mc:Fallback>
                  <p:oleObj name="Equation" r:id="rId10" imgW="1053643" imgH="215806" progId="Equation.3">
                    <p:embed/>
                    <p:pic>
                      <p:nvPicPr>
                        <p:cNvPr id="0" name="Object 15"/>
                        <p:cNvPicPr>
                          <a:picLocks noChangeAspect="1"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1248" y="3816"/>
                          <a:ext cx="14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7" name="AutoShape 16">
              <a:extLst>
                <a:ext uri="{FF2B5EF4-FFF2-40B4-BE49-F238E27FC236}">
                  <a16:creationId xmlns:a16="http://schemas.microsoft.com/office/drawing/2014/main" id="{29DF3916-C616-4C9A-9C20-CACF8D94E292}"/>
                </a:ext>
              </a:extLst>
            </p:cNvPr>
            <p:cNvSpPr>
              <a:spLocks/>
            </p:cNvSpPr>
            <p:nvPr/>
          </p:nvSpPr>
          <p:spPr bwMode="auto">
            <a:xfrm rot="5400000">
              <a:off x="2016" y="3192"/>
              <a:ext cx="96" cy="960"/>
            </a:xfrm>
            <a:prstGeom prst="rightBracket">
              <a:avLst>
                <a:gd name="adj" fmla="val 83333"/>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3738" name="AutoShape 17">
              <a:extLst>
                <a:ext uri="{FF2B5EF4-FFF2-40B4-BE49-F238E27FC236}">
                  <a16:creationId xmlns:a16="http://schemas.microsoft.com/office/drawing/2014/main" id="{65A30B86-EBD8-4268-ADEA-6B332E9FA0EF}"/>
                </a:ext>
              </a:extLst>
            </p:cNvPr>
            <p:cNvSpPr>
              <a:spLocks/>
            </p:cNvSpPr>
            <p:nvPr/>
          </p:nvSpPr>
          <p:spPr bwMode="auto">
            <a:xfrm rot="5391356">
              <a:off x="3049" y="2590"/>
              <a:ext cx="142" cy="2207"/>
            </a:xfrm>
            <a:prstGeom prst="rightBracket">
              <a:avLst>
                <a:gd name="adj" fmla="val 129519"/>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3739" name="AutoShape 18">
              <a:extLst>
                <a:ext uri="{FF2B5EF4-FFF2-40B4-BE49-F238E27FC236}">
                  <a16:creationId xmlns:a16="http://schemas.microsoft.com/office/drawing/2014/main" id="{0DA2B18A-67D2-489F-83EE-B8C3A3AF3986}"/>
                </a:ext>
              </a:extLst>
            </p:cNvPr>
            <p:cNvSpPr>
              <a:spLocks/>
            </p:cNvSpPr>
            <p:nvPr/>
          </p:nvSpPr>
          <p:spPr bwMode="auto">
            <a:xfrm rot="5400000">
              <a:off x="3312" y="3336"/>
              <a:ext cx="96" cy="672"/>
            </a:xfrm>
            <a:prstGeom prst="rightBracket">
              <a:avLst>
                <a:gd name="adj" fmla="val 58333"/>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box(out)">
                                      <p:cBhvr>
                                        <p:cTn id="7" dur="500"/>
                                        <p:tgtEl>
                                          <p:spTgt spid="6963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965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69640"/>
                                        </p:tgtEl>
                                        <p:attrNameLst>
                                          <p:attrName>style.visibility</p:attrName>
                                        </p:attrNameLst>
                                      </p:cBhvr>
                                      <p:to>
                                        <p:strVal val="visible"/>
                                      </p:to>
                                    </p:set>
                                    <p:animEffect transition="in" filter="box(out)">
                                      <p:cBhvr>
                                        <p:cTn id="16" dur="500"/>
                                        <p:tgtEl>
                                          <p:spTgt spid="696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69642"/>
                                        </p:tgtEl>
                                        <p:attrNameLst>
                                          <p:attrName>style.visibility</p:attrName>
                                        </p:attrNameLst>
                                      </p:cBhvr>
                                      <p:to>
                                        <p:strVal val="visible"/>
                                      </p:to>
                                    </p:set>
                                    <p:animEffect transition="in" filter="box(out)">
                                      <p:cBhvr>
                                        <p:cTn id="21" dur="500"/>
                                        <p:tgtEl>
                                          <p:spTgt spid="6964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69645"/>
                                        </p:tgtEl>
                                        <p:attrNameLst>
                                          <p:attrName>style.visibility</p:attrName>
                                        </p:attrNameLst>
                                      </p:cBhvr>
                                      <p:to>
                                        <p:strVal val="visible"/>
                                      </p:to>
                                    </p:set>
                                    <p:anim calcmode="lin" valueType="num">
                                      <p:cBhvr additive="base">
                                        <p:cTn id="26" dur="500" fill="hold"/>
                                        <p:tgtEl>
                                          <p:spTgt spid="69645"/>
                                        </p:tgtEl>
                                        <p:attrNameLst>
                                          <p:attrName>ppt_x</p:attrName>
                                        </p:attrNameLst>
                                      </p:cBhvr>
                                      <p:tavLst>
                                        <p:tav tm="0">
                                          <p:val>
                                            <p:strVal val="#ppt_x"/>
                                          </p:val>
                                        </p:tav>
                                        <p:tav tm="100000">
                                          <p:val>
                                            <p:strVal val="#ppt_x"/>
                                          </p:val>
                                        </p:tav>
                                      </p:tavLst>
                                    </p:anim>
                                    <p:anim calcmode="lin" valueType="num">
                                      <p:cBhvr additive="base">
                                        <p:cTn id="27" dur="500" fill="hold"/>
                                        <p:tgtEl>
                                          <p:spTgt spid="6964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4"/>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utoUpdateAnimBg="0"/>
      <p:bldP spid="69640"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
            <a:extLst>
              <a:ext uri="{FF2B5EF4-FFF2-40B4-BE49-F238E27FC236}">
                <a16:creationId xmlns:a16="http://schemas.microsoft.com/office/drawing/2014/main" id="{52410F9A-6564-433C-8863-360927E1DEFE}"/>
              </a:ext>
            </a:extLst>
          </p:cNvPr>
          <p:cNvSpPr txBox="1">
            <a:spLocks noChangeArrowheads="1"/>
          </p:cNvSpPr>
          <p:nvPr/>
        </p:nvSpPr>
        <p:spPr bwMode="auto">
          <a:xfrm>
            <a:off x="563563" y="693738"/>
            <a:ext cx="801687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b="1">
                <a:solidFill>
                  <a:srgbClr val="FF9900"/>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实际应用中遇到的逻辑函数往往比较复杂，化简时应灵活使用所学的公理、定理及规则，综合运用各种方法</a:t>
            </a:r>
            <a:r>
              <a:rPr kumimoji="1" lang="zh-CN" altLang="en-US" sz="2400">
                <a:solidFill>
                  <a:srgbClr val="0033CC"/>
                </a:solidFill>
                <a:latin typeface="Times New Roman" panose="02020603050405020304" pitchFamily="18" charset="0"/>
              </a:rPr>
              <a:t>。</a:t>
            </a:r>
          </a:p>
        </p:txBody>
      </p:sp>
      <p:sp>
        <p:nvSpPr>
          <p:cNvPr id="74755" name="文本框 5">
            <a:extLst>
              <a:ext uri="{FF2B5EF4-FFF2-40B4-BE49-F238E27FC236}">
                <a16:creationId xmlns:a16="http://schemas.microsoft.com/office/drawing/2014/main" id="{3E81DEBA-68D9-4417-855A-0729DD1B7BBC}"/>
              </a:ext>
            </a:extLst>
          </p:cNvPr>
          <p:cNvSpPr txBox="1">
            <a:spLocks noChangeArrowheads="1"/>
          </p:cNvSpPr>
          <p:nvPr/>
        </p:nvSpPr>
        <p:spPr bwMode="auto">
          <a:xfrm>
            <a:off x="579438" y="2276475"/>
            <a:ext cx="11922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rPr>
              <a:t>例</a:t>
            </a:r>
            <a:r>
              <a:rPr lang="zh-CN" altLang="en-US" sz="2400"/>
              <a:t> 化简</a:t>
            </a:r>
            <a:endParaRPr lang="en-US" altLang="zh-CN" sz="2400"/>
          </a:p>
          <a:p>
            <a:r>
              <a:rPr lang="zh-CN" altLang="en-US" sz="2400">
                <a:solidFill>
                  <a:srgbClr val="FF0000"/>
                </a:solidFill>
              </a:rPr>
              <a:t>解</a:t>
            </a:r>
          </a:p>
        </p:txBody>
      </p:sp>
      <p:pic>
        <p:nvPicPr>
          <p:cNvPr id="74756" name="图片 6">
            <a:extLst>
              <a:ext uri="{FF2B5EF4-FFF2-40B4-BE49-F238E27FC236}">
                <a16:creationId xmlns:a16="http://schemas.microsoft.com/office/drawing/2014/main" id="{B0FF05F1-0F3A-4457-BCF4-666FA57A9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2276475"/>
            <a:ext cx="70135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3">
            <a:extLst>
              <a:ext uri="{FF2B5EF4-FFF2-40B4-BE49-F238E27FC236}">
                <a16:creationId xmlns:a16="http://schemas.microsoft.com/office/drawing/2014/main" id="{1D5F899C-3C6D-4C88-B6CA-03B61F9A5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341438"/>
            <a:ext cx="6945313"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文本框 4">
            <a:extLst>
              <a:ext uri="{FF2B5EF4-FFF2-40B4-BE49-F238E27FC236}">
                <a16:creationId xmlns:a16="http://schemas.microsoft.com/office/drawing/2014/main" id="{D499DB78-1489-4813-8BD9-220AB4C4BD8C}"/>
              </a:ext>
            </a:extLst>
          </p:cNvPr>
          <p:cNvSpPr txBox="1">
            <a:spLocks noChangeArrowheads="1"/>
          </p:cNvSpPr>
          <p:nvPr/>
        </p:nvSpPr>
        <p:spPr bwMode="auto">
          <a:xfrm>
            <a:off x="427038" y="1700213"/>
            <a:ext cx="11922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rPr>
              <a:t>例</a:t>
            </a:r>
            <a:r>
              <a:rPr lang="zh-CN" altLang="en-US" sz="2400"/>
              <a:t> 化简</a:t>
            </a:r>
            <a:endParaRPr lang="en-US" altLang="zh-CN" sz="2400"/>
          </a:p>
          <a:p>
            <a:r>
              <a:rPr lang="zh-CN" altLang="en-US" sz="2400">
                <a:solidFill>
                  <a:srgbClr val="FF0000"/>
                </a:solidFill>
              </a:rPr>
              <a:t>解</a:t>
            </a:r>
          </a:p>
        </p:txBody>
      </p:sp>
    </p:spTree>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内容占位符 3">
            <a:extLst>
              <a:ext uri="{FF2B5EF4-FFF2-40B4-BE49-F238E27FC236}">
                <a16:creationId xmlns:a16="http://schemas.microsoft.com/office/drawing/2014/main" id="{555AEDDE-2E80-4759-812D-6ABA743ED0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7300" y="1628775"/>
            <a:ext cx="7886700" cy="3975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文本框 4">
            <a:extLst>
              <a:ext uri="{FF2B5EF4-FFF2-40B4-BE49-F238E27FC236}">
                <a16:creationId xmlns:a16="http://schemas.microsoft.com/office/drawing/2014/main" id="{D7F87965-A9A0-4401-B2BA-F6DA845854A4}"/>
              </a:ext>
            </a:extLst>
          </p:cNvPr>
          <p:cNvSpPr txBox="1">
            <a:spLocks noChangeArrowheads="1"/>
          </p:cNvSpPr>
          <p:nvPr/>
        </p:nvSpPr>
        <p:spPr bwMode="auto">
          <a:xfrm>
            <a:off x="214313" y="1628775"/>
            <a:ext cx="11922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rPr>
              <a:t>例</a:t>
            </a:r>
            <a:r>
              <a:rPr lang="zh-CN" altLang="en-US" sz="2400"/>
              <a:t> 化简</a:t>
            </a:r>
            <a:endParaRPr lang="en-US" altLang="zh-CN" sz="2400"/>
          </a:p>
          <a:p>
            <a:r>
              <a:rPr lang="zh-CN" altLang="en-US" sz="2400">
                <a:solidFill>
                  <a:srgbClr val="FF0000"/>
                </a:solidFill>
              </a:rPr>
              <a:t>解</a:t>
            </a:r>
          </a:p>
        </p:txBody>
      </p:sp>
    </p:spTree>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0659" name="Group 3">
            <a:extLst>
              <a:ext uri="{FF2B5EF4-FFF2-40B4-BE49-F238E27FC236}">
                <a16:creationId xmlns:a16="http://schemas.microsoft.com/office/drawing/2014/main" id="{8E7509FD-3170-4A47-A4A2-31B1C29DAC58}"/>
              </a:ext>
            </a:extLst>
          </p:cNvPr>
          <p:cNvGrpSpPr>
            <a:grpSpLocks/>
          </p:cNvGrpSpPr>
          <p:nvPr/>
        </p:nvGrpSpPr>
        <p:grpSpPr bwMode="auto">
          <a:xfrm>
            <a:off x="1547813" y="1628775"/>
            <a:ext cx="6843712" cy="528638"/>
            <a:chOff x="816" y="1440"/>
            <a:chExt cx="4311" cy="333"/>
          </a:xfrm>
        </p:grpSpPr>
        <p:sp>
          <p:nvSpPr>
            <p:cNvPr id="77830" name="Text Box 4">
              <a:extLst>
                <a:ext uri="{FF2B5EF4-FFF2-40B4-BE49-F238E27FC236}">
                  <a16:creationId xmlns:a16="http://schemas.microsoft.com/office/drawing/2014/main" id="{51F27E2F-D778-43EC-B1A1-C4EF7D8687BD}"/>
                </a:ext>
              </a:extLst>
            </p:cNvPr>
            <p:cNvSpPr txBox="1">
              <a:spLocks noChangeArrowheads="1"/>
            </p:cNvSpPr>
            <p:nvPr/>
          </p:nvSpPr>
          <p:spPr bwMode="auto">
            <a:xfrm>
              <a:off x="816" y="1470"/>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Times New Roman" panose="02020603050405020304" pitchFamily="18" charset="0"/>
                </a:rPr>
                <a:t>例 </a:t>
              </a:r>
              <a:r>
                <a:rPr kumimoji="1" lang="zh-CN" altLang="en-US" sz="2400" b="1">
                  <a:solidFill>
                    <a:srgbClr val="FF9900"/>
                  </a:solidFill>
                  <a:latin typeface="Times New Roman" panose="02020603050405020304" pitchFamily="18" charset="0"/>
                </a:rPr>
                <a:t>  </a:t>
              </a:r>
              <a:r>
                <a:rPr kumimoji="1" lang="zh-CN" altLang="en-US" sz="2400" b="1">
                  <a:latin typeface="Times New Roman" panose="02020603050405020304" pitchFamily="18" charset="0"/>
                </a:rPr>
                <a:t>化简</a:t>
              </a:r>
              <a:r>
                <a:rPr kumimoji="1" lang="zh-CN" altLang="en-US" sz="2400">
                  <a:latin typeface="Times New Roman" panose="02020603050405020304" pitchFamily="18" charset="0"/>
                </a:rPr>
                <a:t> </a:t>
              </a:r>
            </a:p>
          </p:txBody>
        </p:sp>
        <p:graphicFrame>
          <p:nvGraphicFramePr>
            <p:cNvPr id="77831" name="Object 5">
              <a:extLst>
                <a:ext uri="{FF2B5EF4-FFF2-40B4-BE49-F238E27FC236}">
                  <a16:creationId xmlns:a16="http://schemas.microsoft.com/office/drawing/2014/main" id="{525DC8F4-0E32-4266-87C7-E7874C6FC4B3}"/>
                </a:ext>
              </a:extLst>
            </p:cNvPr>
            <p:cNvGraphicFramePr>
              <a:graphicFrameLocks noChangeAspect="1"/>
            </p:cNvGraphicFramePr>
            <p:nvPr/>
          </p:nvGraphicFramePr>
          <p:xfrm>
            <a:off x="1893" y="1440"/>
            <a:ext cx="3234" cy="333"/>
          </p:xfrm>
          <a:graphic>
            <a:graphicData uri="http://schemas.openxmlformats.org/presentationml/2006/ole">
              <mc:AlternateContent xmlns:mc="http://schemas.openxmlformats.org/markup-compatibility/2006">
                <mc:Choice xmlns:v="urn:schemas-microsoft-com:vml" Requires="v">
                  <p:oleObj r:id="rId2" imgW="2311400" imgH="241300" progId="Equation.3">
                    <p:embed/>
                  </p:oleObj>
                </mc:Choice>
                <mc:Fallback>
                  <p:oleObj r:id="rId2" imgW="2311400" imgH="241300" progId="Equation.3">
                    <p:embed/>
                    <p:pic>
                      <p:nvPicPr>
                        <p:cNvPr id="0" name="Object 5"/>
                        <p:cNvPicPr>
                          <a:picLocks noChangeAspect="1" noChangeArrowheads="1"/>
                        </p:cNvPicPr>
                        <p:nvPr/>
                      </p:nvPicPr>
                      <p:blipFill>
                        <a:blip r:embed="rId3">
                          <a:lum bright="-100000" contrast="-84000"/>
                          <a:extLst>
                            <a:ext uri="{28A0092B-C50C-407E-A947-70E740481C1C}">
                              <a14:useLocalDpi xmlns:a14="http://schemas.microsoft.com/office/drawing/2010/main" val="0"/>
                            </a:ext>
                          </a:extLst>
                        </a:blip>
                        <a:srcRect/>
                        <a:stretch>
                          <a:fillRect/>
                        </a:stretch>
                      </p:blipFill>
                      <p:spPr bwMode="auto">
                        <a:xfrm>
                          <a:off x="1893" y="1440"/>
                          <a:ext cx="323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0662" name="Group 6">
            <a:extLst>
              <a:ext uri="{FF2B5EF4-FFF2-40B4-BE49-F238E27FC236}">
                <a16:creationId xmlns:a16="http://schemas.microsoft.com/office/drawing/2014/main" id="{5D2EAAE6-EE6A-419A-A913-3A5E07BE09A5}"/>
              </a:ext>
            </a:extLst>
          </p:cNvPr>
          <p:cNvGrpSpPr>
            <a:grpSpLocks/>
          </p:cNvGrpSpPr>
          <p:nvPr/>
        </p:nvGrpSpPr>
        <p:grpSpPr bwMode="auto">
          <a:xfrm>
            <a:off x="1135063" y="2565400"/>
            <a:ext cx="6308725" cy="2641600"/>
            <a:chOff x="864" y="2256"/>
            <a:chExt cx="3974" cy="1664"/>
          </a:xfrm>
        </p:grpSpPr>
        <p:sp>
          <p:nvSpPr>
            <p:cNvPr id="77828" name="Text Box 7">
              <a:extLst>
                <a:ext uri="{FF2B5EF4-FFF2-40B4-BE49-F238E27FC236}">
                  <a16:creationId xmlns:a16="http://schemas.microsoft.com/office/drawing/2014/main" id="{4DC238CA-31FB-4794-B948-31C1DE2A0582}"/>
                </a:ext>
              </a:extLst>
            </p:cNvPr>
            <p:cNvSpPr txBox="1">
              <a:spLocks noChangeArrowheads="1"/>
            </p:cNvSpPr>
            <p:nvPr/>
          </p:nvSpPr>
          <p:spPr bwMode="auto">
            <a:xfrm>
              <a:off x="864" y="2256"/>
              <a:ext cx="5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Times New Roman" panose="02020603050405020304" pitchFamily="18" charset="0"/>
                </a:rPr>
                <a:t>解</a:t>
              </a:r>
              <a:r>
                <a:rPr kumimoji="1" lang="zh-CN" altLang="en-US" sz="2400">
                  <a:latin typeface="Times New Roman" panose="02020603050405020304" pitchFamily="18" charset="0"/>
                </a:rPr>
                <a:t> </a:t>
              </a:r>
            </a:p>
          </p:txBody>
        </p:sp>
        <p:graphicFrame>
          <p:nvGraphicFramePr>
            <p:cNvPr id="77829" name="Object 8">
              <a:extLst>
                <a:ext uri="{FF2B5EF4-FFF2-40B4-BE49-F238E27FC236}">
                  <a16:creationId xmlns:a16="http://schemas.microsoft.com/office/drawing/2014/main" id="{0CEA6BB3-0E40-479E-823D-0ADBE63CB4EA}"/>
                </a:ext>
              </a:extLst>
            </p:cNvPr>
            <p:cNvGraphicFramePr>
              <a:graphicFrameLocks noChangeAspect="1"/>
            </p:cNvGraphicFramePr>
            <p:nvPr/>
          </p:nvGraphicFramePr>
          <p:xfrm>
            <a:off x="1499" y="2256"/>
            <a:ext cx="3339" cy="1664"/>
          </p:xfrm>
          <a:graphic>
            <a:graphicData uri="http://schemas.openxmlformats.org/presentationml/2006/ole">
              <mc:AlternateContent xmlns:mc="http://schemas.openxmlformats.org/markup-compatibility/2006">
                <mc:Choice xmlns:v="urn:schemas-microsoft-com:vml" Requires="v">
                  <p:oleObj name="Equation" r:id="rId4" imgW="2235200" imgH="1206500" progId="Equation.DSMT4">
                    <p:embed/>
                  </p:oleObj>
                </mc:Choice>
                <mc:Fallback>
                  <p:oleObj name="Equation" r:id="rId4" imgW="2235200" imgH="1206500" progId="Equation.DSMT4">
                    <p:embed/>
                    <p:pic>
                      <p:nvPicPr>
                        <p:cNvPr id="0" name="Object 8"/>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499" y="2256"/>
                          <a:ext cx="3339" cy="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659"/>
                                        </p:tgtEl>
                                        <p:attrNameLst>
                                          <p:attrName>style.visibility</p:attrName>
                                        </p:attrNameLst>
                                      </p:cBhvr>
                                      <p:to>
                                        <p:strVal val="visible"/>
                                      </p:to>
                                    </p:set>
                                    <p:anim calcmode="lin" valueType="num">
                                      <p:cBhvr additive="base">
                                        <p:cTn id="7" dur="500" fill="hold"/>
                                        <p:tgtEl>
                                          <p:spTgt spid="70659"/>
                                        </p:tgtEl>
                                        <p:attrNameLst>
                                          <p:attrName>ppt_x</p:attrName>
                                        </p:attrNameLst>
                                      </p:cBhvr>
                                      <p:tavLst>
                                        <p:tav tm="0">
                                          <p:val>
                                            <p:strVal val="#ppt_x"/>
                                          </p:val>
                                        </p:tav>
                                        <p:tav tm="100000">
                                          <p:val>
                                            <p:strVal val="#ppt_x"/>
                                          </p:val>
                                        </p:tav>
                                      </p:tavLst>
                                    </p:anim>
                                    <p:anim calcmode="lin" valueType="num">
                                      <p:cBhvr additive="base">
                                        <p:cTn id="8" dur="500" fill="hold"/>
                                        <p:tgtEl>
                                          <p:spTgt spid="7065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70662"/>
                                        </p:tgtEl>
                                        <p:attrNameLst>
                                          <p:attrName>style.visibility</p:attrName>
                                        </p:attrNameLst>
                                      </p:cBhvr>
                                      <p:to>
                                        <p:strVal val="visible"/>
                                      </p:to>
                                    </p:set>
                                    <p:animEffect transition="in" filter="box(in)">
                                      <p:cBhvr>
                                        <p:cTn id="13" dur="500"/>
                                        <p:tgtEl>
                                          <p:spTgt spid="70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1683" name="Group 3">
            <a:extLst>
              <a:ext uri="{FF2B5EF4-FFF2-40B4-BE49-F238E27FC236}">
                <a16:creationId xmlns:a16="http://schemas.microsoft.com/office/drawing/2014/main" id="{246195A4-9695-4C84-8416-C86FC64659AD}"/>
              </a:ext>
            </a:extLst>
          </p:cNvPr>
          <p:cNvGrpSpPr>
            <a:grpSpLocks/>
          </p:cNvGrpSpPr>
          <p:nvPr/>
        </p:nvGrpSpPr>
        <p:grpSpPr bwMode="auto">
          <a:xfrm>
            <a:off x="1066800" y="1219200"/>
            <a:ext cx="6813550" cy="638175"/>
            <a:chOff x="672" y="768"/>
            <a:chExt cx="4292" cy="402"/>
          </a:xfrm>
        </p:grpSpPr>
        <p:sp>
          <p:nvSpPr>
            <p:cNvPr id="78854" name="Text Box 4">
              <a:extLst>
                <a:ext uri="{FF2B5EF4-FFF2-40B4-BE49-F238E27FC236}">
                  <a16:creationId xmlns:a16="http://schemas.microsoft.com/office/drawing/2014/main" id="{BE720DD6-9EC5-4D4B-8406-31445C47E0E6}"/>
                </a:ext>
              </a:extLst>
            </p:cNvPr>
            <p:cNvSpPr txBox="1">
              <a:spLocks noChangeArrowheads="1"/>
            </p:cNvSpPr>
            <p:nvPr/>
          </p:nvSpPr>
          <p:spPr bwMode="auto">
            <a:xfrm>
              <a:off x="672" y="84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Times New Roman" panose="02020603050405020304" pitchFamily="18" charset="0"/>
                </a:rPr>
                <a:t>例 </a:t>
              </a:r>
              <a:r>
                <a:rPr kumimoji="1" lang="zh-CN" altLang="en-US" sz="2400" b="1">
                  <a:solidFill>
                    <a:srgbClr val="FF9900"/>
                  </a:solidFill>
                  <a:latin typeface="Times New Roman" panose="02020603050405020304" pitchFamily="18" charset="0"/>
                </a:rPr>
                <a:t>   </a:t>
              </a:r>
              <a:r>
                <a:rPr kumimoji="1" lang="zh-CN" altLang="en-US" sz="2400" b="1">
                  <a:latin typeface="Times New Roman" panose="02020603050405020304" pitchFamily="18" charset="0"/>
                </a:rPr>
                <a:t>化简</a:t>
              </a:r>
              <a:r>
                <a:rPr kumimoji="1" lang="zh-CN" altLang="en-US" sz="2400">
                  <a:latin typeface="Times New Roman" panose="02020603050405020304" pitchFamily="18" charset="0"/>
                </a:rPr>
                <a:t> </a:t>
              </a:r>
            </a:p>
          </p:txBody>
        </p:sp>
        <p:graphicFrame>
          <p:nvGraphicFramePr>
            <p:cNvPr id="78855" name="Object 5">
              <a:extLst>
                <a:ext uri="{FF2B5EF4-FFF2-40B4-BE49-F238E27FC236}">
                  <a16:creationId xmlns:a16="http://schemas.microsoft.com/office/drawing/2014/main" id="{557FC7E1-F3E1-4AA8-9CAE-27F244EACE2D}"/>
                </a:ext>
              </a:extLst>
            </p:cNvPr>
            <p:cNvGraphicFramePr>
              <a:graphicFrameLocks noChangeAspect="1"/>
            </p:cNvGraphicFramePr>
            <p:nvPr/>
          </p:nvGraphicFramePr>
          <p:xfrm>
            <a:off x="1821" y="768"/>
            <a:ext cx="3143" cy="402"/>
          </p:xfrm>
          <a:graphic>
            <a:graphicData uri="http://schemas.openxmlformats.org/presentationml/2006/ole">
              <mc:AlternateContent xmlns:mc="http://schemas.openxmlformats.org/markup-compatibility/2006">
                <mc:Choice xmlns:v="urn:schemas-microsoft-com:vml" Requires="v">
                  <p:oleObj name="Equation" r:id="rId4" imgW="1879600" imgH="266700" progId="Equation.3">
                    <p:embed/>
                  </p:oleObj>
                </mc:Choice>
                <mc:Fallback>
                  <p:oleObj name="Equation" r:id="rId4" imgW="1879600" imgH="266700" progId="Equation.3">
                    <p:embed/>
                    <p:pic>
                      <p:nvPicPr>
                        <p:cNvPr id="0" name="Object 5"/>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821" y="768"/>
                          <a:ext cx="3143"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1686" name="Group 6">
            <a:extLst>
              <a:ext uri="{FF2B5EF4-FFF2-40B4-BE49-F238E27FC236}">
                <a16:creationId xmlns:a16="http://schemas.microsoft.com/office/drawing/2014/main" id="{C1AF5187-9D8A-4DBE-9374-52BB154EE421}"/>
              </a:ext>
            </a:extLst>
          </p:cNvPr>
          <p:cNvGrpSpPr>
            <a:grpSpLocks/>
          </p:cNvGrpSpPr>
          <p:nvPr/>
        </p:nvGrpSpPr>
        <p:grpSpPr bwMode="auto">
          <a:xfrm>
            <a:off x="1116013" y="2492375"/>
            <a:ext cx="6019800" cy="2854325"/>
            <a:chOff x="960" y="1584"/>
            <a:chExt cx="3792" cy="1798"/>
          </a:xfrm>
        </p:grpSpPr>
        <p:sp>
          <p:nvSpPr>
            <p:cNvPr id="78852" name="Text Box 7">
              <a:extLst>
                <a:ext uri="{FF2B5EF4-FFF2-40B4-BE49-F238E27FC236}">
                  <a16:creationId xmlns:a16="http://schemas.microsoft.com/office/drawing/2014/main" id="{E72CEF71-2424-421E-9C49-57B620B63F0F}"/>
                </a:ext>
              </a:extLst>
            </p:cNvPr>
            <p:cNvSpPr txBox="1">
              <a:spLocks noChangeArrowheads="1"/>
            </p:cNvSpPr>
            <p:nvPr/>
          </p:nvSpPr>
          <p:spPr bwMode="auto">
            <a:xfrm>
              <a:off x="960" y="165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Times New Roman" panose="02020603050405020304" pitchFamily="18" charset="0"/>
                </a:rPr>
                <a:t>解</a:t>
              </a:r>
              <a:r>
                <a:rPr kumimoji="1" lang="zh-CN" altLang="en-US" sz="2400">
                  <a:latin typeface="Times New Roman" panose="02020603050405020304" pitchFamily="18" charset="0"/>
                </a:rPr>
                <a:t> </a:t>
              </a:r>
            </a:p>
          </p:txBody>
        </p:sp>
        <p:graphicFrame>
          <p:nvGraphicFramePr>
            <p:cNvPr id="78853" name="Object 8">
              <a:extLst>
                <a:ext uri="{FF2B5EF4-FFF2-40B4-BE49-F238E27FC236}">
                  <a16:creationId xmlns:a16="http://schemas.microsoft.com/office/drawing/2014/main" id="{92DAA7DE-1777-4110-854A-DE60949C9574}"/>
                </a:ext>
              </a:extLst>
            </p:cNvPr>
            <p:cNvGraphicFramePr>
              <a:graphicFrameLocks noChangeAspect="1"/>
            </p:cNvGraphicFramePr>
            <p:nvPr/>
          </p:nvGraphicFramePr>
          <p:xfrm>
            <a:off x="1440" y="1584"/>
            <a:ext cx="3312" cy="1798"/>
          </p:xfrm>
          <a:graphic>
            <a:graphicData uri="http://schemas.openxmlformats.org/presentationml/2006/ole">
              <mc:AlternateContent xmlns:mc="http://schemas.openxmlformats.org/markup-compatibility/2006">
                <mc:Choice xmlns:v="urn:schemas-microsoft-com:vml" Requires="v">
                  <p:oleObj name="Equation" r:id="rId6" imgW="2387600" imgH="1295400" progId="Equation.3">
                    <p:embed/>
                  </p:oleObj>
                </mc:Choice>
                <mc:Fallback>
                  <p:oleObj name="Equation" r:id="rId6" imgW="2387600" imgH="1295400" progId="Equation.3">
                    <p:embed/>
                    <p:pic>
                      <p:nvPicPr>
                        <p:cNvPr id="0" name="Object 8"/>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1440" y="1584"/>
                          <a:ext cx="3312" cy="1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anim calcmode="lin" valueType="num">
                                      <p:cBhvr additive="base">
                                        <p:cTn id="7" dur="500" fill="hold"/>
                                        <p:tgtEl>
                                          <p:spTgt spid="71683"/>
                                        </p:tgtEl>
                                        <p:attrNameLst>
                                          <p:attrName>ppt_x</p:attrName>
                                        </p:attrNameLst>
                                      </p:cBhvr>
                                      <p:tavLst>
                                        <p:tav tm="0">
                                          <p:val>
                                            <p:strVal val="#ppt_x"/>
                                          </p:val>
                                        </p:tav>
                                        <p:tav tm="100000">
                                          <p:val>
                                            <p:strVal val="#ppt_x"/>
                                          </p:val>
                                        </p:tav>
                                      </p:tavLst>
                                    </p:anim>
                                    <p:anim calcmode="lin" valueType="num">
                                      <p:cBhvr additive="base">
                                        <p:cTn id="8" dur="500" fill="hold"/>
                                        <p:tgtEl>
                                          <p:spTgt spid="7168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686"/>
                                        </p:tgtEl>
                                        <p:attrNameLst>
                                          <p:attrName>style.visibility</p:attrName>
                                        </p:attrNameLst>
                                      </p:cBhvr>
                                      <p:to>
                                        <p:strVal val="visible"/>
                                      </p:to>
                                    </p:set>
                                    <p:anim calcmode="lin" valueType="num">
                                      <p:cBhvr additive="base">
                                        <p:cTn id="13" dur="500" fill="hold"/>
                                        <p:tgtEl>
                                          <p:spTgt spid="71686"/>
                                        </p:tgtEl>
                                        <p:attrNameLst>
                                          <p:attrName>ppt_x</p:attrName>
                                        </p:attrNameLst>
                                      </p:cBhvr>
                                      <p:tavLst>
                                        <p:tav tm="0">
                                          <p:val>
                                            <p:strVal val="#ppt_x"/>
                                          </p:val>
                                        </p:tav>
                                        <p:tav tm="100000">
                                          <p:val>
                                            <p:strVal val="#ppt_x"/>
                                          </p:val>
                                        </p:tav>
                                      </p:tavLst>
                                    </p:anim>
                                    <p:anim calcmode="lin" valueType="num">
                                      <p:cBhvr additive="base">
                                        <p:cTn id="14" dur="500" fill="hold"/>
                                        <p:tgtEl>
                                          <p:spTgt spid="7168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Text Box 3">
            <a:extLst>
              <a:ext uri="{FF2B5EF4-FFF2-40B4-BE49-F238E27FC236}">
                <a16:creationId xmlns:a16="http://schemas.microsoft.com/office/drawing/2014/main" id="{C8EAAFB2-14C1-43B9-BFAF-5F80E7CF37AA}"/>
              </a:ext>
            </a:extLst>
          </p:cNvPr>
          <p:cNvSpPr txBox="1">
            <a:spLocks noChangeArrowheads="1"/>
          </p:cNvSpPr>
          <p:nvPr/>
        </p:nvSpPr>
        <p:spPr bwMode="auto">
          <a:xfrm>
            <a:off x="609600" y="838200"/>
            <a:ext cx="530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Times New Roman" panose="02020603050405020304" pitchFamily="18" charset="0"/>
              </a:rPr>
              <a:t>二、“或</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与”表达式的化简 </a:t>
            </a:r>
          </a:p>
        </p:txBody>
      </p:sp>
      <p:sp>
        <p:nvSpPr>
          <p:cNvPr id="72708" name="Text Box 4">
            <a:extLst>
              <a:ext uri="{FF2B5EF4-FFF2-40B4-BE49-F238E27FC236}">
                <a16:creationId xmlns:a16="http://schemas.microsoft.com/office/drawing/2014/main" id="{07C89C73-5B80-4691-987B-C2E28147B57E}"/>
              </a:ext>
            </a:extLst>
          </p:cNvPr>
          <p:cNvSpPr txBox="1">
            <a:spLocks noChangeArrowheads="1"/>
          </p:cNvSpPr>
          <p:nvPr/>
        </p:nvSpPr>
        <p:spPr bwMode="auto">
          <a:xfrm>
            <a:off x="533400" y="16002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最简“或</a:t>
            </a:r>
            <a:r>
              <a:rPr kumimoji="1" lang="en-US" altLang="zh-CN" sz="2400" b="1">
                <a:solidFill>
                  <a:srgbClr val="A60000"/>
                </a:solidFill>
                <a:latin typeface="Times New Roman" panose="02020603050405020304" pitchFamily="18" charset="0"/>
              </a:rPr>
              <a:t>-</a:t>
            </a:r>
            <a:r>
              <a:rPr kumimoji="1" lang="zh-CN" altLang="en-US" sz="2400" b="1">
                <a:solidFill>
                  <a:srgbClr val="A60000"/>
                </a:solidFill>
                <a:latin typeface="Times New Roman" panose="02020603050405020304" pitchFamily="18" charset="0"/>
              </a:rPr>
              <a:t>与”表达式应满足两个条件：</a:t>
            </a:r>
            <a:r>
              <a:rPr kumimoji="1" lang="zh-CN" altLang="en-US" sz="2400">
                <a:solidFill>
                  <a:srgbClr val="FFCC00"/>
                </a:solidFill>
                <a:latin typeface="Times New Roman" panose="02020603050405020304" pitchFamily="18" charset="0"/>
              </a:rPr>
              <a:t> </a:t>
            </a:r>
          </a:p>
        </p:txBody>
      </p:sp>
      <p:sp>
        <p:nvSpPr>
          <p:cNvPr id="72709" name="Text Box 5">
            <a:extLst>
              <a:ext uri="{FF2B5EF4-FFF2-40B4-BE49-F238E27FC236}">
                <a16:creationId xmlns:a16="http://schemas.microsoft.com/office/drawing/2014/main" id="{D97C4AD4-E9D2-4453-A30A-90BDA59B6300}"/>
              </a:ext>
            </a:extLst>
          </p:cNvPr>
          <p:cNvSpPr txBox="1">
            <a:spLocks noChangeArrowheads="1"/>
          </p:cNvSpPr>
          <p:nvPr/>
        </p:nvSpPr>
        <p:spPr bwMode="auto">
          <a:xfrm>
            <a:off x="533400" y="23622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．表达式中的“或”项个数最少； </a:t>
            </a:r>
          </a:p>
        </p:txBody>
      </p:sp>
      <p:sp>
        <p:nvSpPr>
          <p:cNvPr id="72710" name="Text Box 6">
            <a:extLst>
              <a:ext uri="{FF2B5EF4-FFF2-40B4-BE49-F238E27FC236}">
                <a16:creationId xmlns:a16="http://schemas.microsoft.com/office/drawing/2014/main" id="{00610877-DB09-43AE-8506-3DE6F5197318}"/>
              </a:ext>
            </a:extLst>
          </p:cNvPr>
          <p:cNvSpPr txBox="1">
            <a:spLocks noChangeArrowheads="1"/>
          </p:cNvSpPr>
          <p:nvPr/>
        </p:nvSpPr>
        <p:spPr bwMode="auto">
          <a:xfrm>
            <a:off x="533400" y="31242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2</a:t>
            </a:r>
            <a:r>
              <a:rPr kumimoji="1" lang="zh-CN" altLang="en-US" sz="2400" b="1">
                <a:solidFill>
                  <a:srgbClr val="0033CC"/>
                </a:solidFill>
                <a:latin typeface="Times New Roman" panose="02020603050405020304" pitchFamily="18" charset="0"/>
              </a:rPr>
              <a:t>．在满足上述条件的前提下，每个“或”项中的变量个数最少。</a:t>
            </a:r>
            <a:r>
              <a:rPr kumimoji="1" lang="zh-CN" altLang="en-US" sz="2400">
                <a:solidFill>
                  <a:srgbClr val="0033CC"/>
                </a:solidFill>
                <a:latin typeface="Times New Roman" panose="02020603050405020304" pitchFamily="18" charset="0"/>
              </a:rPr>
              <a:t> </a:t>
            </a:r>
          </a:p>
        </p:txBody>
      </p:sp>
      <p:sp>
        <p:nvSpPr>
          <p:cNvPr id="72711" name="Text Box 7">
            <a:extLst>
              <a:ext uri="{FF2B5EF4-FFF2-40B4-BE49-F238E27FC236}">
                <a16:creationId xmlns:a16="http://schemas.microsoft.com/office/drawing/2014/main" id="{25778504-3191-461D-8C03-307F539A5943}"/>
              </a:ext>
            </a:extLst>
          </p:cNvPr>
          <p:cNvSpPr txBox="1">
            <a:spLocks noChangeArrowheads="1"/>
          </p:cNvSpPr>
          <p:nvPr/>
        </p:nvSpPr>
        <p:spPr bwMode="auto">
          <a:xfrm>
            <a:off x="685800" y="4457700"/>
            <a:ext cx="8077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用代数化简法化简“或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与”表达式可直接运用公理、定理中的“或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与”形式，并综合运用前面介绍“与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或”表达式化简时提出的各种方法进行化简。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07">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2708"/>
                                        </p:tgtEl>
                                        <p:attrNameLst>
                                          <p:attrName>style.visibility</p:attrName>
                                        </p:attrNameLst>
                                      </p:cBhvr>
                                      <p:to>
                                        <p:strVal val="visible"/>
                                      </p:to>
                                    </p:set>
                                    <p:animEffect transition="in" filter="wipe(left)">
                                      <p:cBhvr>
                                        <p:cTn id="11" dur="500"/>
                                        <p:tgtEl>
                                          <p:spTgt spid="72708"/>
                                        </p:tgtEl>
                                      </p:cBhvr>
                                    </p:animEffect>
                                  </p:childTnLst>
                                </p:cTn>
                              </p:par>
                            </p:childTnLst>
                          </p:cTn>
                        </p:par>
                        <p:par>
                          <p:cTn id="12" fill="hold" nodeType="afterGroup">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72709"/>
                                        </p:tgtEl>
                                        <p:attrNameLst>
                                          <p:attrName>style.visibility</p:attrName>
                                        </p:attrNameLst>
                                      </p:cBhvr>
                                      <p:to>
                                        <p:strVal val="visible"/>
                                      </p:to>
                                    </p:set>
                                    <p:animEffect transition="in" filter="wipe(left)">
                                      <p:cBhvr>
                                        <p:cTn id="15" dur="500"/>
                                        <p:tgtEl>
                                          <p:spTgt spid="72709"/>
                                        </p:tgtEl>
                                      </p:cBhvr>
                                    </p:animEffect>
                                  </p:childTnLst>
                                </p:cTn>
                              </p:par>
                            </p:childTnLst>
                          </p:cTn>
                        </p:par>
                        <p:par>
                          <p:cTn id="16" fill="hold" nodeType="afterGroup">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72710"/>
                                        </p:tgtEl>
                                        <p:attrNameLst>
                                          <p:attrName>style.visibility</p:attrName>
                                        </p:attrNameLst>
                                      </p:cBhvr>
                                      <p:to>
                                        <p:strVal val="visible"/>
                                      </p:to>
                                    </p:set>
                                    <p:animEffect transition="in" filter="wipe(left)">
                                      <p:cBhvr>
                                        <p:cTn id="19" dur="500"/>
                                        <p:tgtEl>
                                          <p:spTgt spid="7271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2711"/>
                                        </p:tgtEl>
                                        <p:attrNameLst>
                                          <p:attrName>style.visibility</p:attrName>
                                        </p:attrNameLst>
                                      </p:cBhvr>
                                      <p:to>
                                        <p:strVal val="visible"/>
                                      </p:to>
                                    </p:set>
                                    <p:animEffect transition="in" filter="wipe(left)">
                                      <p:cBhvr>
                                        <p:cTn id="24" dur="5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P spid="72708" grpId="0" autoUpdateAnimBg="0"/>
      <p:bldP spid="72709" grpId="0" autoUpdateAnimBg="0"/>
      <p:bldP spid="72710" grpId="0" autoUpdateAnimBg="0"/>
      <p:bldP spid="72711"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3731" name="Group 3">
            <a:extLst>
              <a:ext uri="{FF2B5EF4-FFF2-40B4-BE49-F238E27FC236}">
                <a16:creationId xmlns:a16="http://schemas.microsoft.com/office/drawing/2014/main" id="{BA21E6DF-B4DB-494D-B1C6-FDD654927569}"/>
              </a:ext>
            </a:extLst>
          </p:cNvPr>
          <p:cNvGrpSpPr>
            <a:grpSpLocks/>
          </p:cNvGrpSpPr>
          <p:nvPr/>
        </p:nvGrpSpPr>
        <p:grpSpPr bwMode="auto">
          <a:xfrm>
            <a:off x="774700" y="882650"/>
            <a:ext cx="7348538" cy="527050"/>
            <a:chOff x="336" y="484"/>
            <a:chExt cx="4629" cy="332"/>
          </a:xfrm>
        </p:grpSpPr>
        <p:sp>
          <p:nvSpPr>
            <p:cNvPr id="80906" name="Text Box 4">
              <a:extLst>
                <a:ext uri="{FF2B5EF4-FFF2-40B4-BE49-F238E27FC236}">
                  <a16:creationId xmlns:a16="http://schemas.microsoft.com/office/drawing/2014/main" id="{64BD5577-B564-4503-8BF1-18033FAEB7C7}"/>
                </a:ext>
              </a:extLst>
            </p:cNvPr>
            <p:cNvSpPr txBox="1">
              <a:spLocks noChangeArrowheads="1"/>
            </p:cNvSpPr>
            <p:nvPr/>
          </p:nvSpPr>
          <p:spPr bwMode="auto">
            <a:xfrm>
              <a:off x="336" y="496"/>
              <a:ext cx="10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33CC"/>
                  </a:solidFill>
                  <a:latin typeface="Times New Roman" panose="02020603050405020304" pitchFamily="18" charset="0"/>
                </a:rPr>
                <a:t>例     </a:t>
              </a:r>
              <a:r>
                <a:rPr kumimoji="1" lang="zh-CN" altLang="en-US" sz="2400" b="1">
                  <a:latin typeface="Times New Roman" panose="02020603050405020304" pitchFamily="18" charset="0"/>
                </a:rPr>
                <a:t>化简</a:t>
              </a:r>
              <a:r>
                <a:rPr kumimoji="1" lang="zh-CN" altLang="en-US" sz="2400">
                  <a:latin typeface="Times New Roman" panose="02020603050405020304" pitchFamily="18" charset="0"/>
                </a:rPr>
                <a:t> </a:t>
              </a:r>
            </a:p>
          </p:txBody>
        </p:sp>
        <p:graphicFrame>
          <p:nvGraphicFramePr>
            <p:cNvPr id="80907" name="Object 5">
              <a:extLst>
                <a:ext uri="{FF2B5EF4-FFF2-40B4-BE49-F238E27FC236}">
                  <a16:creationId xmlns:a16="http://schemas.microsoft.com/office/drawing/2014/main" id="{8906A9EC-9255-4319-A983-3195D2E02154}"/>
                </a:ext>
              </a:extLst>
            </p:cNvPr>
            <p:cNvGraphicFramePr>
              <a:graphicFrameLocks noChangeAspect="1"/>
            </p:cNvGraphicFramePr>
            <p:nvPr/>
          </p:nvGraphicFramePr>
          <p:xfrm>
            <a:off x="1401" y="484"/>
            <a:ext cx="3564" cy="332"/>
          </p:xfrm>
          <a:graphic>
            <a:graphicData uri="http://schemas.openxmlformats.org/presentationml/2006/ole">
              <mc:AlternateContent xmlns:mc="http://schemas.openxmlformats.org/markup-compatibility/2006">
                <mc:Choice xmlns:v="urn:schemas-microsoft-com:vml" Requires="v">
                  <p:oleObj name="Equation" r:id="rId3" imgW="2552700" imgH="241300" progId="Equation.3">
                    <p:embed/>
                  </p:oleObj>
                </mc:Choice>
                <mc:Fallback>
                  <p:oleObj name="Equation" r:id="rId3" imgW="2552700" imgH="241300" progId="Equation.3">
                    <p:embed/>
                    <p:pic>
                      <p:nvPicPr>
                        <p:cNvPr id="0" name="Object 5"/>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401" y="484"/>
                          <a:ext cx="356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3734" name="Group 6">
            <a:extLst>
              <a:ext uri="{FF2B5EF4-FFF2-40B4-BE49-F238E27FC236}">
                <a16:creationId xmlns:a16="http://schemas.microsoft.com/office/drawing/2014/main" id="{A93B84E8-C6ED-428F-A887-B08845488EF7}"/>
              </a:ext>
            </a:extLst>
          </p:cNvPr>
          <p:cNvGrpSpPr>
            <a:grpSpLocks/>
          </p:cNvGrpSpPr>
          <p:nvPr/>
        </p:nvGrpSpPr>
        <p:grpSpPr bwMode="auto">
          <a:xfrm>
            <a:off x="1384300" y="1409700"/>
            <a:ext cx="7043738" cy="1801813"/>
            <a:chOff x="720" y="816"/>
            <a:chExt cx="4437" cy="1135"/>
          </a:xfrm>
        </p:grpSpPr>
        <p:sp>
          <p:nvSpPr>
            <p:cNvPr id="80904" name="Text Box 7">
              <a:extLst>
                <a:ext uri="{FF2B5EF4-FFF2-40B4-BE49-F238E27FC236}">
                  <a16:creationId xmlns:a16="http://schemas.microsoft.com/office/drawing/2014/main" id="{6361C703-EB8B-4FE3-B54E-E0B91180EC0F}"/>
                </a:ext>
              </a:extLst>
            </p:cNvPr>
            <p:cNvSpPr txBox="1">
              <a:spLocks noChangeArrowheads="1"/>
            </p:cNvSpPr>
            <p:nvPr/>
          </p:nvSpPr>
          <p:spPr bwMode="auto">
            <a:xfrm>
              <a:off x="720" y="87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33CC"/>
                  </a:solidFill>
                  <a:latin typeface="Times New Roman" panose="02020603050405020304" pitchFamily="18" charset="0"/>
                </a:rPr>
                <a:t>解</a:t>
              </a:r>
              <a:r>
                <a:rPr kumimoji="1" lang="zh-CN" altLang="en-US" sz="2400">
                  <a:latin typeface="Times New Roman" panose="02020603050405020304" pitchFamily="18" charset="0"/>
                </a:rPr>
                <a:t> </a:t>
              </a:r>
            </a:p>
          </p:txBody>
        </p:sp>
        <p:graphicFrame>
          <p:nvGraphicFramePr>
            <p:cNvPr id="80905" name="Object 8">
              <a:extLst>
                <a:ext uri="{FF2B5EF4-FFF2-40B4-BE49-F238E27FC236}">
                  <a16:creationId xmlns:a16="http://schemas.microsoft.com/office/drawing/2014/main" id="{E0D1B2E0-DD52-486F-B563-E624D7EED949}"/>
                </a:ext>
              </a:extLst>
            </p:cNvPr>
            <p:cNvGraphicFramePr>
              <a:graphicFrameLocks noChangeAspect="1"/>
            </p:cNvGraphicFramePr>
            <p:nvPr/>
          </p:nvGraphicFramePr>
          <p:xfrm>
            <a:off x="1173" y="816"/>
            <a:ext cx="3984" cy="1135"/>
          </p:xfrm>
          <a:graphic>
            <a:graphicData uri="http://schemas.openxmlformats.org/presentationml/2006/ole">
              <mc:AlternateContent xmlns:mc="http://schemas.openxmlformats.org/markup-compatibility/2006">
                <mc:Choice xmlns:v="urn:schemas-microsoft-com:vml" Requires="v">
                  <p:oleObj name="Equation" r:id="rId5" imgW="2590800" imgH="749300" progId="Equation.3">
                    <p:embed/>
                  </p:oleObj>
                </mc:Choice>
                <mc:Fallback>
                  <p:oleObj name="Equation" r:id="rId5" imgW="2590800" imgH="749300" progId="Equation.3">
                    <p:embed/>
                    <p:pic>
                      <p:nvPicPr>
                        <p:cNvPr id="0" name="Object 8"/>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173" y="816"/>
                          <a:ext cx="3984"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3738" name="Text Box 10">
            <a:extLst>
              <a:ext uri="{FF2B5EF4-FFF2-40B4-BE49-F238E27FC236}">
                <a16:creationId xmlns:a16="http://schemas.microsoft.com/office/drawing/2014/main" id="{9AE39434-1EB9-4FBC-A8EA-9D31BF9F1CD2}"/>
              </a:ext>
            </a:extLst>
          </p:cNvPr>
          <p:cNvSpPr txBox="1">
            <a:spLocks noChangeArrowheads="1"/>
          </p:cNvSpPr>
          <p:nvPr/>
        </p:nvSpPr>
        <p:spPr bwMode="auto">
          <a:xfrm>
            <a:off x="827088" y="3500438"/>
            <a:ext cx="5976937"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zh-CN" altLang="en-US" sz="2400">
                <a:latin typeface="Times New Roman" panose="02020603050405020304" pitchFamily="18" charset="0"/>
              </a:rPr>
              <a:t>此外，可以采用两次对偶法。</a:t>
            </a:r>
            <a:r>
              <a:rPr kumimoji="1" lang="zh-CN" altLang="en-US" sz="2400" b="1">
                <a:solidFill>
                  <a:srgbClr val="A60000"/>
                </a:solidFill>
                <a:latin typeface="Times New Roman" panose="02020603050405020304" pitchFamily="18" charset="0"/>
              </a:rPr>
              <a:t>具体如下：</a:t>
            </a:r>
            <a:r>
              <a:rPr kumimoji="1" lang="zh-CN" altLang="en-US" sz="2400">
                <a:latin typeface="Times New Roman" panose="02020603050405020304" pitchFamily="18" charset="0"/>
              </a:rPr>
              <a:t> </a:t>
            </a:r>
          </a:p>
        </p:txBody>
      </p:sp>
      <p:sp>
        <p:nvSpPr>
          <p:cNvPr id="73739" name="Text Box 11">
            <a:extLst>
              <a:ext uri="{FF2B5EF4-FFF2-40B4-BE49-F238E27FC236}">
                <a16:creationId xmlns:a16="http://schemas.microsoft.com/office/drawing/2014/main" id="{3876112C-7DED-4E84-B03F-3EEFC00577E9}"/>
              </a:ext>
            </a:extLst>
          </p:cNvPr>
          <p:cNvSpPr txBox="1">
            <a:spLocks noChangeArrowheads="1"/>
          </p:cNvSpPr>
          <p:nvPr/>
        </p:nvSpPr>
        <p:spPr bwMode="auto">
          <a:xfrm>
            <a:off x="539750" y="40767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第一步：</a:t>
            </a:r>
            <a:r>
              <a:rPr kumimoji="1" lang="zh-CN" altLang="en-US" sz="2400">
                <a:latin typeface="Times New Roman" panose="02020603050405020304" pitchFamily="18" charset="0"/>
              </a:rPr>
              <a:t>对“或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与”表达式表示的函数</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求对偶，得到“与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a:t>
            </a:r>
            <a:r>
              <a:rPr kumimoji="1" lang="en-US" altLang="zh-CN" sz="2400">
                <a:latin typeface="Times New Roman" panose="02020603050405020304" pitchFamily="18" charset="0"/>
              </a:rPr>
              <a:t>F</a:t>
            </a:r>
            <a:r>
              <a:rPr kumimoji="1" lang="en-US" altLang="zh-CN" sz="2400">
                <a:latin typeface="Times New Roman" panose="02020603050405020304" pitchFamily="18" charset="0"/>
                <a:cs typeface="Times New Roman" panose="02020603050405020304" pitchFamily="18" charset="0"/>
              </a:rPr>
              <a:t>’</a:t>
            </a:r>
            <a:r>
              <a:rPr kumimoji="1" lang="zh-CN" altLang="en-US" sz="2400">
                <a:latin typeface="Times New Roman" panose="02020603050405020304" pitchFamily="18" charset="0"/>
              </a:rPr>
              <a:t>； </a:t>
            </a:r>
          </a:p>
        </p:txBody>
      </p:sp>
      <p:sp>
        <p:nvSpPr>
          <p:cNvPr id="73740" name="Text Box 12">
            <a:extLst>
              <a:ext uri="{FF2B5EF4-FFF2-40B4-BE49-F238E27FC236}">
                <a16:creationId xmlns:a16="http://schemas.microsoft.com/office/drawing/2014/main" id="{F012D37C-0204-4D47-AFF5-6EF6025AB3F8}"/>
              </a:ext>
            </a:extLst>
          </p:cNvPr>
          <p:cNvSpPr txBox="1">
            <a:spLocks noChangeArrowheads="1"/>
          </p:cNvSpPr>
          <p:nvPr/>
        </p:nvSpPr>
        <p:spPr bwMode="auto">
          <a:xfrm>
            <a:off x="539750" y="4868863"/>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第二步：</a:t>
            </a:r>
            <a:r>
              <a:rPr kumimoji="1" lang="zh-CN" altLang="en-US" sz="2400">
                <a:latin typeface="Times New Roman" panose="02020603050405020304" pitchFamily="18" charset="0"/>
              </a:rPr>
              <a:t>求出</a:t>
            </a:r>
            <a:r>
              <a:rPr kumimoji="1" lang="en-US" altLang="zh-CN" sz="2400">
                <a:latin typeface="Times New Roman" panose="02020603050405020304" pitchFamily="18" charset="0"/>
              </a:rPr>
              <a:t>F</a:t>
            </a:r>
            <a:r>
              <a:rPr kumimoji="1" lang="en-US" altLang="zh-CN" sz="2400">
                <a:latin typeface="Times New Roman" panose="02020603050405020304" pitchFamily="18" charset="0"/>
                <a:cs typeface="Times New Roman" panose="02020603050405020304" pitchFamily="18" charset="0"/>
              </a:rPr>
              <a:t>’</a:t>
            </a:r>
            <a:r>
              <a:rPr kumimoji="1" lang="zh-CN" altLang="en-US" sz="2400">
                <a:latin typeface="Times New Roman" panose="02020603050405020304" pitchFamily="18" charset="0"/>
              </a:rPr>
              <a:t>的最简“与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 </a:t>
            </a:r>
          </a:p>
        </p:txBody>
      </p:sp>
      <p:sp>
        <p:nvSpPr>
          <p:cNvPr id="73741" name="Text Box 13">
            <a:extLst>
              <a:ext uri="{FF2B5EF4-FFF2-40B4-BE49-F238E27FC236}">
                <a16:creationId xmlns:a16="http://schemas.microsoft.com/office/drawing/2014/main" id="{F4449D13-DBAA-4FBE-9AAD-0EB5DA4396B6}"/>
              </a:ext>
            </a:extLst>
          </p:cNvPr>
          <p:cNvSpPr txBox="1">
            <a:spLocks noChangeArrowheads="1"/>
          </p:cNvSpPr>
          <p:nvPr/>
        </p:nvSpPr>
        <p:spPr bwMode="auto">
          <a:xfrm>
            <a:off x="539750" y="5473700"/>
            <a:ext cx="8077200" cy="71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60000"/>
              </a:lnSpc>
              <a:spcBef>
                <a:spcPct val="50000"/>
              </a:spcBef>
            </a:pPr>
            <a:r>
              <a:rPr kumimoji="1" lang="zh-CN" altLang="en-US" sz="2400" b="1">
                <a:solidFill>
                  <a:srgbClr val="FF99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第三步：</a:t>
            </a:r>
            <a:r>
              <a:rPr kumimoji="1" lang="zh-CN" altLang="en-US" sz="2400">
                <a:latin typeface="Times New Roman" panose="02020603050405020304" pitchFamily="18" charset="0"/>
              </a:rPr>
              <a:t>对</a:t>
            </a:r>
            <a:r>
              <a:rPr kumimoji="1" lang="en-US" altLang="zh-CN" sz="2400">
                <a:latin typeface="Times New Roman" panose="02020603050405020304" pitchFamily="18" charset="0"/>
              </a:rPr>
              <a:t>F</a:t>
            </a:r>
            <a:r>
              <a:rPr kumimoji="1" lang="en-US" altLang="zh-CN" sz="2400">
                <a:latin typeface="Times New Roman" panose="02020603050405020304" pitchFamily="18" charset="0"/>
                <a:cs typeface="Times New Roman" panose="02020603050405020304" pitchFamily="18" charset="0"/>
              </a:rPr>
              <a:t>’</a:t>
            </a:r>
            <a:r>
              <a:rPr kumimoji="1" lang="zh-CN" altLang="en-US" sz="2400">
                <a:latin typeface="Times New Roman" panose="02020603050405020304" pitchFamily="18" charset="0"/>
              </a:rPr>
              <a:t>再次求对偶</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即可得到</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的最简“或</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与”</a:t>
            </a:r>
          </a:p>
          <a:p>
            <a:pPr algn="just" eaLnBrk="1" hangingPunct="1">
              <a:lnSpc>
                <a:spcPct val="60000"/>
              </a:lnSpc>
              <a:spcBef>
                <a:spcPct val="50000"/>
              </a:spcBef>
            </a:pPr>
            <a:r>
              <a:rPr kumimoji="1" lang="zh-CN" altLang="en-US" sz="2400">
                <a:latin typeface="Times New Roman" panose="02020603050405020304" pitchFamily="18" charset="0"/>
              </a:rPr>
              <a:t>表达式。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 calcmode="lin" valueType="num">
                                      <p:cBhvr additive="base">
                                        <p:cTn id="7" dur="500" fill="hold"/>
                                        <p:tgtEl>
                                          <p:spTgt spid="73731"/>
                                        </p:tgtEl>
                                        <p:attrNameLst>
                                          <p:attrName>ppt_x</p:attrName>
                                        </p:attrNameLst>
                                      </p:cBhvr>
                                      <p:tavLst>
                                        <p:tav tm="0">
                                          <p:val>
                                            <p:strVal val="#ppt_x"/>
                                          </p:val>
                                        </p:tav>
                                        <p:tav tm="100000">
                                          <p:val>
                                            <p:strVal val="#ppt_x"/>
                                          </p:val>
                                        </p:tav>
                                      </p:tavLst>
                                    </p:anim>
                                    <p:anim calcmode="lin" valueType="num">
                                      <p:cBhvr additive="base">
                                        <p:cTn id="8" dur="500" fill="hold"/>
                                        <p:tgtEl>
                                          <p:spTgt spid="7373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3734"/>
                                        </p:tgtEl>
                                        <p:attrNameLst>
                                          <p:attrName>style.visibility</p:attrName>
                                        </p:attrNameLst>
                                      </p:cBhvr>
                                      <p:to>
                                        <p:strVal val="visible"/>
                                      </p:to>
                                    </p:set>
                                    <p:anim calcmode="lin" valueType="num">
                                      <p:cBhvr additive="base">
                                        <p:cTn id="13" dur="500" fill="hold"/>
                                        <p:tgtEl>
                                          <p:spTgt spid="73734"/>
                                        </p:tgtEl>
                                        <p:attrNameLst>
                                          <p:attrName>ppt_x</p:attrName>
                                        </p:attrNameLst>
                                      </p:cBhvr>
                                      <p:tavLst>
                                        <p:tav tm="0">
                                          <p:val>
                                            <p:strVal val="#ppt_x"/>
                                          </p:val>
                                        </p:tav>
                                        <p:tav tm="100000">
                                          <p:val>
                                            <p:strVal val="#ppt_x"/>
                                          </p:val>
                                        </p:tav>
                                      </p:tavLst>
                                    </p:anim>
                                    <p:anim calcmode="lin" valueType="num">
                                      <p:cBhvr additive="base">
                                        <p:cTn id="14" dur="500" fill="hold"/>
                                        <p:tgtEl>
                                          <p:spTgt spid="7373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73738"/>
                                        </p:tgtEl>
                                        <p:attrNameLst>
                                          <p:attrName>style.visibility</p:attrName>
                                        </p:attrNameLst>
                                      </p:cBhvr>
                                      <p:to>
                                        <p:strVal val="visible"/>
                                      </p:to>
                                    </p:set>
                                    <p:animEffect transition="in" filter="randombar(horizontal)">
                                      <p:cBhvr>
                                        <p:cTn id="19" dur="500"/>
                                        <p:tgtEl>
                                          <p:spTgt spid="73738"/>
                                        </p:tgtEl>
                                      </p:cBhvr>
                                    </p:animEffect>
                                  </p:childTnLst>
                                </p:cTn>
                              </p:par>
                            </p:childTnLst>
                          </p:cTn>
                        </p:par>
                        <p:par>
                          <p:cTn id="20" fill="hold" nodeType="afterGroup">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73739"/>
                                        </p:tgtEl>
                                        <p:attrNameLst>
                                          <p:attrName>style.visibility</p:attrName>
                                        </p:attrNameLst>
                                      </p:cBhvr>
                                      <p:to>
                                        <p:strVal val="visible"/>
                                      </p:to>
                                    </p:set>
                                    <p:animEffect transition="in" filter="randombar(horizontal)">
                                      <p:cBhvr>
                                        <p:cTn id="23" dur="1000"/>
                                        <p:tgtEl>
                                          <p:spTgt spid="73739"/>
                                        </p:tgtEl>
                                      </p:cBhvr>
                                    </p:animEffect>
                                  </p:childTnLst>
                                </p:cTn>
                              </p:par>
                            </p:childTnLst>
                          </p:cTn>
                        </p:par>
                        <p:par>
                          <p:cTn id="24" fill="hold" nodeType="afterGroup">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73740"/>
                                        </p:tgtEl>
                                        <p:attrNameLst>
                                          <p:attrName>style.visibility</p:attrName>
                                        </p:attrNameLst>
                                      </p:cBhvr>
                                      <p:to>
                                        <p:strVal val="visible"/>
                                      </p:to>
                                    </p:set>
                                    <p:animEffect transition="in" filter="randombar(horizontal)">
                                      <p:cBhvr>
                                        <p:cTn id="27" dur="1000"/>
                                        <p:tgtEl>
                                          <p:spTgt spid="73740"/>
                                        </p:tgtEl>
                                      </p:cBhvr>
                                    </p:animEffect>
                                  </p:childTnLst>
                                </p:cTn>
                              </p:par>
                            </p:childTnLst>
                          </p:cTn>
                        </p:par>
                        <p:par>
                          <p:cTn id="28" fill="hold" nodeType="afterGroup">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73741"/>
                                        </p:tgtEl>
                                        <p:attrNameLst>
                                          <p:attrName>style.visibility</p:attrName>
                                        </p:attrNameLst>
                                      </p:cBhvr>
                                      <p:to>
                                        <p:strVal val="visible"/>
                                      </p:to>
                                    </p:set>
                                    <p:anim calcmode="lin" valueType="num">
                                      <p:cBhvr additive="base">
                                        <p:cTn id="31" dur="1000" fill="hold"/>
                                        <p:tgtEl>
                                          <p:spTgt spid="73741"/>
                                        </p:tgtEl>
                                        <p:attrNameLst>
                                          <p:attrName>ppt_x</p:attrName>
                                        </p:attrNameLst>
                                      </p:cBhvr>
                                      <p:tavLst>
                                        <p:tav tm="0">
                                          <p:val>
                                            <p:strVal val="#ppt_x"/>
                                          </p:val>
                                        </p:tav>
                                        <p:tav tm="100000">
                                          <p:val>
                                            <p:strVal val="#ppt_x"/>
                                          </p:val>
                                        </p:tav>
                                      </p:tavLst>
                                    </p:anim>
                                    <p:anim calcmode="lin" valueType="num">
                                      <p:cBhvr additive="base">
                                        <p:cTn id="32" dur="1000" fill="hold"/>
                                        <p:tgtEl>
                                          <p:spTgt spid="737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8" grpId="0" autoUpdateAnimBg="0"/>
      <p:bldP spid="73739" grpId="0" autoUpdateAnimBg="0"/>
      <p:bldP spid="73740" grpId="0" autoUpdateAnimBg="0"/>
      <p:bldP spid="73741"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4755" name="Group 3">
            <a:extLst>
              <a:ext uri="{FF2B5EF4-FFF2-40B4-BE49-F238E27FC236}">
                <a16:creationId xmlns:a16="http://schemas.microsoft.com/office/drawing/2014/main" id="{247B94D9-F262-4006-B1C1-6B0496BC8037}"/>
              </a:ext>
            </a:extLst>
          </p:cNvPr>
          <p:cNvGrpSpPr>
            <a:grpSpLocks/>
          </p:cNvGrpSpPr>
          <p:nvPr/>
        </p:nvGrpSpPr>
        <p:grpSpPr bwMode="auto">
          <a:xfrm>
            <a:off x="838200" y="762000"/>
            <a:ext cx="6421438" cy="560388"/>
            <a:chOff x="528" y="480"/>
            <a:chExt cx="4045" cy="353"/>
          </a:xfrm>
        </p:grpSpPr>
        <p:sp>
          <p:nvSpPr>
            <p:cNvPr id="81932" name="Text Box 4">
              <a:extLst>
                <a:ext uri="{FF2B5EF4-FFF2-40B4-BE49-F238E27FC236}">
                  <a16:creationId xmlns:a16="http://schemas.microsoft.com/office/drawing/2014/main" id="{B8C15289-2F1A-4346-A2ED-78099C8FD060}"/>
                </a:ext>
              </a:extLst>
            </p:cNvPr>
            <p:cNvSpPr txBox="1">
              <a:spLocks noChangeArrowheads="1"/>
            </p:cNvSpPr>
            <p:nvPr/>
          </p:nvSpPr>
          <p:spPr bwMode="auto">
            <a:xfrm>
              <a:off x="528" y="517"/>
              <a:ext cx="10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993300"/>
                  </a:solidFill>
                  <a:latin typeface="Times New Roman" panose="02020603050405020304" pitchFamily="18" charset="0"/>
                </a:rPr>
                <a:t>例     </a:t>
              </a:r>
              <a:r>
                <a:rPr kumimoji="1" lang="zh-CN" altLang="en-US" sz="2400" b="1">
                  <a:latin typeface="Times New Roman" panose="02020603050405020304" pitchFamily="18" charset="0"/>
                </a:rPr>
                <a:t>化简</a:t>
              </a:r>
              <a:r>
                <a:rPr kumimoji="1" lang="zh-CN" altLang="en-US" sz="2400">
                  <a:latin typeface="Times New Roman" panose="02020603050405020304" pitchFamily="18" charset="0"/>
                </a:rPr>
                <a:t> </a:t>
              </a:r>
            </a:p>
          </p:txBody>
        </p:sp>
        <p:graphicFrame>
          <p:nvGraphicFramePr>
            <p:cNvPr id="81933" name="Object 5">
              <a:extLst>
                <a:ext uri="{FF2B5EF4-FFF2-40B4-BE49-F238E27FC236}">
                  <a16:creationId xmlns:a16="http://schemas.microsoft.com/office/drawing/2014/main" id="{9442B1CC-B6F5-4D2E-BAD8-AB62DD9C1B21}"/>
                </a:ext>
              </a:extLst>
            </p:cNvPr>
            <p:cNvGraphicFramePr>
              <a:graphicFrameLocks noChangeAspect="1"/>
            </p:cNvGraphicFramePr>
            <p:nvPr/>
          </p:nvGraphicFramePr>
          <p:xfrm>
            <a:off x="1596" y="480"/>
            <a:ext cx="2977" cy="353"/>
          </p:xfrm>
          <a:graphic>
            <a:graphicData uri="http://schemas.openxmlformats.org/presentationml/2006/ole">
              <mc:AlternateContent xmlns:mc="http://schemas.openxmlformats.org/markup-compatibility/2006">
                <mc:Choice xmlns:v="urn:schemas-microsoft-com:vml" Requires="v">
                  <p:oleObj name="Equation" r:id="rId4" imgW="2324100" imgH="241300" progId="Equation.3">
                    <p:embed/>
                  </p:oleObj>
                </mc:Choice>
                <mc:Fallback>
                  <p:oleObj name="Equation" r:id="rId4" imgW="2324100" imgH="241300" progId="Equation.3">
                    <p:embed/>
                    <p:pic>
                      <p:nvPicPr>
                        <p:cNvPr id="0" name="Object 5"/>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596" y="480"/>
                          <a:ext cx="2977"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4758" name="Group 6">
            <a:extLst>
              <a:ext uri="{FF2B5EF4-FFF2-40B4-BE49-F238E27FC236}">
                <a16:creationId xmlns:a16="http://schemas.microsoft.com/office/drawing/2014/main" id="{EB9446BE-41AA-43E8-9F54-3F0A8616DD4B}"/>
              </a:ext>
            </a:extLst>
          </p:cNvPr>
          <p:cNvGrpSpPr>
            <a:grpSpLocks/>
          </p:cNvGrpSpPr>
          <p:nvPr/>
        </p:nvGrpSpPr>
        <p:grpSpPr bwMode="auto">
          <a:xfrm>
            <a:off x="2057400" y="2514600"/>
            <a:ext cx="4930775" cy="2141538"/>
            <a:chOff x="1296" y="1584"/>
            <a:chExt cx="3106" cy="1349"/>
          </a:xfrm>
        </p:grpSpPr>
        <p:sp>
          <p:nvSpPr>
            <p:cNvPr id="81930" name="Text Box 7">
              <a:extLst>
                <a:ext uri="{FF2B5EF4-FFF2-40B4-BE49-F238E27FC236}">
                  <a16:creationId xmlns:a16="http://schemas.microsoft.com/office/drawing/2014/main" id="{768150AD-11DE-4FA3-8E31-F6F42E68B135}"/>
                </a:ext>
              </a:extLst>
            </p:cNvPr>
            <p:cNvSpPr txBox="1">
              <a:spLocks noChangeArrowheads="1"/>
            </p:cNvSpPr>
            <p:nvPr/>
          </p:nvSpPr>
          <p:spPr bwMode="auto">
            <a:xfrm>
              <a:off x="1296" y="1584"/>
              <a:ext cx="26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CC3300"/>
                  </a:solidFill>
                  <a:latin typeface="Times New Roman" panose="02020603050405020304" pitchFamily="18" charset="0"/>
                </a:rPr>
                <a:t>第二步：</a:t>
              </a:r>
              <a:r>
                <a:rPr kumimoji="1" lang="zh-CN" altLang="en-US" sz="2400" b="1">
                  <a:latin typeface="Times New Roman" panose="02020603050405020304" pitchFamily="18" charset="0"/>
                </a:rPr>
                <a:t>化简</a:t>
              </a:r>
              <a:r>
                <a:rPr kumimoji="1" lang="en-US" altLang="zh-CN" sz="2400" b="1">
                  <a:latin typeface="Times New Roman" panose="02020603050405020304" pitchFamily="18" charset="0"/>
                </a:rPr>
                <a:t>F</a:t>
              </a:r>
              <a:r>
                <a:rPr kumimoji="1" lang="en-US" altLang="zh-CN" sz="2400" b="1">
                  <a:latin typeface="Times New Roman" panose="02020603050405020304" pitchFamily="18" charset="0"/>
                  <a:cs typeface="Times New Roman" panose="02020603050405020304" pitchFamily="18" charset="0"/>
                </a:rPr>
                <a:t>’ </a:t>
              </a:r>
              <a:r>
                <a:rPr kumimoji="1" lang="zh-CN" altLang="en-US" sz="2400" b="1">
                  <a:latin typeface="Times New Roman" panose="02020603050405020304" pitchFamily="18" charset="0"/>
                </a:rPr>
                <a:t>；</a:t>
              </a:r>
              <a:r>
                <a:rPr kumimoji="1" lang="zh-CN" altLang="en-US" sz="2400">
                  <a:latin typeface="Times New Roman" panose="02020603050405020304" pitchFamily="18" charset="0"/>
                </a:rPr>
                <a:t> </a:t>
              </a:r>
            </a:p>
          </p:txBody>
        </p:sp>
        <p:graphicFrame>
          <p:nvGraphicFramePr>
            <p:cNvPr id="81931" name="Object 8">
              <a:extLst>
                <a:ext uri="{FF2B5EF4-FFF2-40B4-BE49-F238E27FC236}">
                  <a16:creationId xmlns:a16="http://schemas.microsoft.com/office/drawing/2014/main" id="{D9085352-9903-4CD9-B6EA-3A8519E7B583}"/>
                </a:ext>
              </a:extLst>
            </p:cNvPr>
            <p:cNvGraphicFramePr>
              <a:graphicFrameLocks noChangeAspect="1"/>
            </p:cNvGraphicFramePr>
            <p:nvPr/>
          </p:nvGraphicFramePr>
          <p:xfrm>
            <a:off x="1632" y="1968"/>
            <a:ext cx="2770" cy="965"/>
          </p:xfrm>
          <a:graphic>
            <a:graphicData uri="http://schemas.openxmlformats.org/presentationml/2006/ole">
              <mc:AlternateContent xmlns:mc="http://schemas.openxmlformats.org/markup-compatibility/2006">
                <mc:Choice xmlns:v="urn:schemas-microsoft-com:vml" Requires="v">
                  <p:oleObj name="Equation" r:id="rId6" imgW="2133600" imgH="965200" progId="Equation.3">
                    <p:embed/>
                  </p:oleObj>
                </mc:Choice>
                <mc:Fallback>
                  <p:oleObj name="Equation" r:id="rId6" imgW="2133600" imgH="965200" progId="Equation.3">
                    <p:embed/>
                    <p:pic>
                      <p:nvPicPr>
                        <p:cNvPr id="0" name="Object 8"/>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1632" y="1968"/>
                          <a:ext cx="2770"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4762" name="Group 10">
            <a:extLst>
              <a:ext uri="{FF2B5EF4-FFF2-40B4-BE49-F238E27FC236}">
                <a16:creationId xmlns:a16="http://schemas.microsoft.com/office/drawing/2014/main" id="{78E42289-3598-4F66-B279-76E526591DAD}"/>
              </a:ext>
            </a:extLst>
          </p:cNvPr>
          <p:cNvGrpSpPr>
            <a:grpSpLocks/>
          </p:cNvGrpSpPr>
          <p:nvPr/>
        </p:nvGrpSpPr>
        <p:grpSpPr bwMode="auto">
          <a:xfrm>
            <a:off x="1692275" y="4876800"/>
            <a:ext cx="7096125" cy="1023938"/>
            <a:chOff x="1296" y="3360"/>
            <a:chExt cx="4272" cy="645"/>
          </a:xfrm>
        </p:grpSpPr>
        <p:sp>
          <p:nvSpPr>
            <p:cNvPr id="81928" name="Text Box 11">
              <a:extLst>
                <a:ext uri="{FF2B5EF4-FFF2-40B4-BE49-F238E27FC236}">
                  <a16:creationId xmlns:a16="http://schemas.microsoft.com/office/drawing/2014/main" id="{561EA1CC-51B2-48FD-887C-61EAE9CE0DD7}"/>
                </a:ext>
              </a:extLst>
            </p:cNvPr>
            <p:cNvSpPr txBox="1">
              <a:spLocks noChangeArrowheads="1"/>
            </p:cNvSpPr>
            <p:nvPr/>
          </p:nvSpPr>
          <p:spPr bwMode="auto">
            <a:xfrm>
              <a:off x="1296" y="3360"/>
              <a:ext cx="42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CC3300"/>
                  </a:solidFill>
                  <a:latin typeface="Times New Roman" panose="02020603050405020304" pitchFamily="18" charset="0"/>
                </a:rPr>
                <a:t>第三步：</a:t>
              </a:r>
              <a:r>
                <a:rPr kumimoji="1" lang="zh-CN" altLang="en-US" sz="2400" dirty="0">
                  <a:latin typeface="Times New Roman" panose="02020603050405020304" pitchFamily="18" charset="0"/>
                </a:rPr>
                <a:t>对</a:t>
              </a:r>
              <a:r>
                <a:rPr kumimoji="1" lang="en-US" altLang="zh-CN" sz="2400" dirty="0">
                  <a:latin typeface="Times New Roman" panose="02020603050405020304" pitchFamily="18" charset="0"/>
                </a:rPr>
                <a:t>F'</a:t>
              </a:r>
              <a:r>
                <a:rPr kumimoji="1" lang="zh-CN" altLang="en-US" sz="2400" dirty="0">
                  <a:latin typeface="Times New Roman" panose="02020603050405020304" pitchFamily="18" charset="0"/>
                </a:rPr>
                <a:t>求对偶</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得到</a:t>
              </a:r>
              <a:r>
                <a:rPr kumimoji="1" lang="en-US" altLang="zh-CN" sz="2400" dirty="0">
                  <a:latin typeface="Times New Roman" panose="02020603050405020304" pitchFamily="18" charset="0"/>
                </a:rPr>
                <a:t>F</a:t>
              </a:r>
              <a:r>
                <a:rPr kumimoji="1" lang="zh-CN" altLang="en-US" sz="2400" dirty="0">
                  <a:latin typeface="Times New Roman" panose="02020603050405020304" pitchFamily="18" charset="0"/>
                </a:rPr>
                <a:t>的最简“或</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与”表达式。 </a:t>
              </a:r>
            </a:p>
          </p:txBody>
        </p:sp>
        <p:graphicFrame>
          <p:nvGraphicFramePr>
            <p:cNvPr id="81929" name="Object 12">
              <a:extLst>
                <a:ext uri="{FF2B5EF4-FFF2-40B4-BE49-F238E27FC236}">
                  <a16:creationId xmlns:a16="http://schemas.microsoft.com/office/drawing/2014/main" id="{792F9680-53FD-4FA3-99D3-1F786163CE62}"/>
                </a:ext>
              </a:extLst>
            </p:cNvPr>
            <p:cNvGraphicFramePr>
              <a:graphicFrameLocks noChangeAspect="1"/>
            </p:cNvGraphicFramePr>
            <p:nvPr/>
          </p:nvGraphicFramePr>
          <p:xfrm>
            <a:off x="2118" y="3677"/>
            <a:ext cx="2010" cy="328"/>
          </p:xfrm>
          <a:graphic>
            <a:graphicData uri="http://schemas.openxmlformats.org/presentationml/2006/ole">
              <mc:AlternateContent xmlns:mc="http://schemas.openxmlformats.org/markup-compatibility/2006">
                <mc:Choice xmlns:v="urn:schemas-microsoft-com:vml" Requires="v">
                  <p:oleObj name="Equation" r:id="rId8" imgW="1459866" imgH="241195" progId="Equation.3">
                    <p:embed/>
                  </p:oleObj>
                </mc:Choice>
                <mc:Fallback>
                  <p:oleObj name="Equation" r:id="rId8" imgW="1459866" imgH="241195" progId="Equation.3">
                    <p:embed/>
                    <p:pic>
                      <p:nvPicPr>
                        <p:cNvPr id="0" name="Object 12"/>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2118" y="3677"/>
                          <a:ext cx="201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4765" name="Group 13">
            <a:extLst>
              <a:ext uri="{FF2B5EF4-FFF2-40B4-BE49-F238E27FC236}">
                <a16:creationId xmlns:a16="http://schemas.microsoft.com/office/drawing/2014/main" id="{DA6FEC43-DDD2-4693-B3A7-5C02485DDFFB}"/>
              </a:ext>
            </a:extLst>
          </p:cNvPr>
          <p:cNvGrpSpPr>
            <a:grpSpLocks/>
          </p:cNvGrpSpPr>
          <p:nvPr/>
        </p:nvGrpSpPr>
        <p:grpSpPr bwMode="auto">
          <a:xfrm>
            <a:off x="1428750" y="1371600"/>
            <a:ext cx="5299075" cy="920750"/>
            <a:chOff x="900" y="864"/>
            <a:chExt cx="3338" cy="580"/>
          </a:xfrm>
        </p:grpSpPr>
        <p:sp>
          <p:nvSpPr>
            <p:cNvPr id="81926" name="Text Box 14">
              <a:extLst>
                <a:ext uri="{FF2B5EF4-FFF2-40B4-BE49-F238E27FC236}">
                  <a16:creationId xmlns:a16="http://schemas.microsoft.com/office/drawing/2014/main" id="{04D5F681-92A2-461A-8F7C-547CC62FA38D}"/>
                </a:ext>
              </a:extLst>
            </p:cNvPr>
            <p:cNvSpPr txBox="1">
              <a:spLocks noChangeArrowheads="1"/>
            </p:cNvSpPr>
            <p:nvPr/>
          </p:nvSpPr>
          <p:spPr bwMode="auto">
            <a:xfrm>
              <a:off x="900" y="864"/>
              <a:ext cx="29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993300"/>
                  </a:solidFill>
                  <a:latin typeface="Times New Roman" panose="02020603050405020304" pitchFamily="18" charset="0"/>
                </a:rPr>
                <a:t>解    </a:t>
              </a:r>
              <a:r>
                <a:rPr kumimoji="1" lang="zh-CN" altLang="en-US" sz="2400" b="1">
                  <a:solidFill>
                    <a:srgbClr val="CC3300"/>
                  </a:solidFill>
                  <a:latin typeface="Times New Roman" panose="02020603050405020304" pitchFamily="18" charset="0"/>
                </a:rPr>
                <a:t>第一步：</a:t>
              </a:r>
              <a:r>
                <a:rPr kumimoji="1" lang="zh-CN" altLang="en-US" sz="2400" b="1">
                  <a:latin typeface="Times New Roman" panose="02020603050405020304" pitchFamily="18" charset="0"/>
                </a:rPr>
                <a:t>求</a:t>
              </a:r>
              <a:r>
                <a:rPr kumimoji="1" lang="en-US" altLang="zh-CN" sz="2400" b="1">
                  <a:latin typeface="Times New Roman" panose="02020603050405020304" pitchFamily="18" charset="0"/>
                </a:rPr>
                <a:t>F</a:t>
              </a:r>
              <a:r>
                <a:rPr kumimoji="1" lang="zh-CN" altLang="en-US" sz="2400" b="1">
                  <a:latin typeface="Times New Roman" panose="02020603050405020304" pitchFamily="18" charset="0"/>
                </a:rPr>
                <a:t>的对偶式</a:t>
              </a:r>
              <a:r>
                <a:rPr kumimoji="1" lang="en-US" altLang="zh-CN" sz="2400" b="1">
                  <a:latin typeface="Times New Roman" panose="02020603050405020304" pitchFamily="18" charset="0"/>
                </a:rPr>
                <a:t>F</a:t>
              </a:r>
              <a:r>
                <a:rPr kumimoji="1" lang="en-US" altLang="zh-CN" sz="2400" b="1">
                  <a:latin typeface="Times New Roman" panose="02020603050405020304" pitchFamily="18" charset="0"/>
                  <a:cs typeface="Times New Roman" panose="02020603050405020304" pitchFamily="18" charset="0"/>
                </a:rPr>
                <a:t>’</a:t>
              </a:r>
              <a:r>
                <a:rPr kumimoji="1" lang="zh-CN" altLang="en-US" sz="2400" b="1">
                  <a:latin typeface="Times New Roman" panose="02020603050405020304" pitchFamily="18" charset="0"/>
                </a:rPr>
                <a:t>； </a:t>
              </a:r>
            </a:p>
          </p:txBody>
        </p:sp>
        <p:graphicFrame>
          <p:nvGraphicFramePr>
            <p:cNvPr id="81927" name="Object 15">
              <a:extLst>
                <a:ext uri="{FF2B5EF4-FFF2-40B4-BE49-F238E27FC236}">
                  <a16:creationId xmlns:a16="http://schemas.microsoft.com/office/drawing/2014/main" id="{56139FC5-18B6-480E-8CA2-33A031ED4742}"/>
                </a:ext>
              </a:extLst>
            </p:cNvPr>
            <p:cNvGraphicFramePr>
              <a:graphicFrameLocks noChangeAspect="1"/>
            </p:cNvGraphicFramePr>
            <p:nvPr/>
          </p:nvGraphicFramePr>
          <p:xfrm>
            <a:off x="2140" y="1152"/>
            <a:ext cx="2098" cy="292"/>
          </p:xfrm>
          <a:graphic>
            <a:graphicData uri="http://schemas.openxmlformats.org/presentationml/2006/ole">
              <mc:AlternateContent xmlns:mc="http://schemas.openxmlformats.org/markup-compatibility/2006">
                <mc:Choice xmlns:v="urn:schemas-microsoft-com:vml" Requires="v">
                  <p:oleObj name="Equation" r:id="rId10" imgW="1562100" imgH="215900" progId="Equation.3">
                    <p:embed/>
                  </p:oleObj>
                </mc:Choice>
                <mc:Fallback>
                  <p:oleObj name="Equation" r:id="rId10" imgW="1562100" imgH="215900" progId="Equation.3">
                    <p:embed/>
                    <p:pic>
                      <p:nvPicPr>
                        <p:cNvPr id="0" name="Object 15"/>
                        <p:cNvPicPr>
                          <a:picLocks noChangeAspect="1"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2140" y="1152"/>
                          <a:ext cx="209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anim calcmode="lin" valueType="num">
                                      <p:cBhvr additive="base">
                                        <p:cTn id="7" dur="500" fill="hold"/>
                                        <p:tgtEl>
                                          <p:spTgt spid="74755"/>
                                        </p:tgtEl>
                                        <p:attrNameLst>
                                          <p:attrName>ppt_x</p:attrName>
                                        </p:attrNameLst>
                                      </p:cBhvr>
                                      <p:tavLst>
                                        <p:tav tm="0">
                                          <p:val>
                                            <p:strVal val="#ppt_x"/>
                                          </p:val>
                                        </p:tav>
                                        <p:tav tm="100000">
                                          <p:val>
                                            <p:strVal val="#ppt_x"/>
                                          </p:val>
                                        </p:tav>
                                      </p:tavLst>
                                    </p:anim>
                                    <p:anim calcmode="lin" valueType="num">
                                      <p:cBhvr additive="base">
                                        <p:cTn id="8" dur="500" fill="hold"/>
                                        <p:tgtEl>
                                          <p:spTgt spid="74755"/>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4765"/>
                                        </p:tgtEl>
                                        <p:attrNameLst>
                                          <p:attrName>style.visibility</p:attrName>
                                        </p:attrNameLst>
                                      </p:cBhvr>
                                      <p:to>
                                        <p:strVal val="visible"/>
                                      </p:to>
                                    </p:set>
                                    <p:anim calcmode="lin" valueType="num">
                                      <p:cBhvr additive="base">
                                        <p:cTn id="13" dur="500" fill="hold"/>
                                        <p:tgtEl>
                                          <p:spTgt spid="74765"/>
                                        </p:tgtEl>
                                        <p:attrNameLst>
                                          <p:attrName>ppt_x</p:attrName>
                                        </p:attrNameLst>
                                      </p:cBhvr>
                                      <p:tavLst>
                                        <p:tav tm="0">
                                          <p:val>
                                            <p:strVal val="0-#ppt_w/2"/>
                                          </p:val>
                                        </p:tav>
                                        <p:tav tm="100000">
                                          <p:val>
                                            <p:strVal val="#ppt_x"/>
                                          </p:val>
                                        </p:tav>
                                      </p:tavLst>
                                    </p:anim>
                                    <p:anim calcmode="lin" valueType="num">
                                      <p:cBhvr additive="base">
                                        <p:cTn id="14" dur="500" fill="hold"/>
                                        <p:tgtEl>
                                          <p:spTgt spid="7476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4758"/>
                                        </p:tgtEl>
                                        <p:attrNameLst>
                                          <p:attrName>style.visibility</p:attrName>
                                        </p:attrNameLst>
                                      </p:cBhvr>
                                      <p:to>
                                        <p:strVal val="visible"/>
                                      </p:to>
                                    </p:set>
                                    <p:anim calcmode="lin" valueType="num">
                                      <p:cBhvr additive="base">
                                        <p:cTn id="19" dur="500" fill="hold"/>
                                        <p:tgtEl>
                                          <p:spTgt spid="74758"/>
                                        </p:tgtEl>
                                        <p:attrNameLst>
                                          <p:attrName>ppt_x</p:attrName>
                                        </p:attrNameLst>
                                      </p:cBhvr>
                                      <p:tavLst>
                                        <p:tav tm="0">
                                          <p:val>
                                            <p:strVal val="0-#ppt_w/2"/>
                                          </p:val>
                                        </p:tav>
                                        <p:tav tm="100000">
                                          <p:val>
                                            <p:strVal val="#ppt_x"/>
                                          </p:val>
                                        </p:tav>
                                      </p:tavLst>
                                    </p:anim>
                                    <p:anim calcmode="lin" valueType="num">
                                      <p:cBhvr additive="base">
                                        <p:cTn id="20" dur="500" fill="hold"/>
                                        <p:tgtEl>
                                          <p:spTgt spid="7475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4762"/>
                                        </p:tgtEl>
                                        <p:attrNameLst>
                                          <p:attrName>style.visibility</p:attrName>
                                        </p:attrNameLst>
                                      </p:cBhvr>
                                      <p:to>
                                        <p:strVal val="visible"/>
                                      </p:to>
                                    </p:set>
                                    <p:anim calcmode="lin" valueType="num">
                                      <p:cBhvr additive="base">
                                        <p:cTn id="25" dur="500" fill="hold"/>
                                        <p:tgtEl>
                                          <p:spTgt spid="74762"/>
                                        </p:tgtEl>
                                        <p:attrNameLst>
                                          <p:attrName>ppt_x</p:attrName>
                                        </p:attrNameLst>
                                      </p:cBhvr>
                                      <p:tavLst>
                                        <p:tav tm="0">
                                          <p:val>
                                            <p:strVal val="#ppt_x"/>
                                          </p:val>
                                        </p:tav>
                                        <p:tav tm="100000">
                                          <p:val>
                                            <p:strVal val="#ppt_x"/>
                                          </p:val>
                                        </p:tav>
                                      </p:tavLst>
                                    </p:anim>
                                    <p:anim calcmode="lin" valueType="num">
                                      <p:cBhvr additive="base">
                                        <p:cTn id="26" dur="500" fill="hold"/>
                                        <p:tgtEl>
                                          <p:spTgt spid="747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Text Box 3">
            <a:extLst>
              <a:ext uri="{FF2B5EF4-FFF2-40B4-BE49-F238E27FC236}">
                <a16:creationId xmlns:a16="http://schemas.microsoft.com/office/drawing/2014/main" id="{C2AFC1F4-CCFA-4255-AD70-40D6159E3D90}"/>
              </a:ext>
            </a:extLst>
          </p:cNvPr>
          <p:cNvSpPr txBox="1">
            <a:spLocks noChangeArrowheads="1"/>
          </p:cNvSpPr>
          <p:nvPr/>
        </p:nvSpPr>
        <p:spPr bwMode="auto">
          <a:xfrm>
            <a:off x="1143000" y="1143000"/>
            <a:ext cx="1738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993300"/>
                </a:solidFill>
                <a:latin typeface="Times New Roman" panose="02020603050405020304" pitchFamily="18" charset="0"/>
              </a:rPr>
              <a:t>归纳：</a:t>
            </a:r>
            <a:r>
              <a:rPr kumimoji="1" lang="zh-CN" altLang="en-US" sz="2400">
                <a:latin typeface="Times New Roman" panose="02020603050405020304" pitchFamily="18" charset="0"/>
              </a:rPr>
              <a:t> </a:t>
            </a:r>
          </a:p>
        </p:txBody>
      </p:sp>
      <p:sp>
        <p:nvSpPr>
          <p:cNvPr id="77828" name="Text Box 4">
            <a:extLst>
              <a:ext uri="{FF2B5EF4-FFF2-40B4-BE49-F238E27FC236}">
                <a16:creationId xmlns:a16="http://schemas.microsoft.com/office/drawing/2014/main" id="{11743379-679E-45AB-A5FC-7AB5FEB8937A}"/>
              </a:ext>
            </a:extLst>
          </p:cNvPr>
          <p:cNvSpPr txBox="1">
            <a:spLocks noChangeArrowheads="1"/>
          </p:cNvSpPr>
          <p:nvPr/>
        </p:nvSpPr>
        <p:spPr bwMode="auto">
          <a:xfrm>
            <a:off x="533400" y="19812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3300"/>
                </a:solidFill>
                <a:latin typeface="Times New Roman" panose="02020603050405020304" pitchFamily="18" charset="0"/>
              </a:rPr>
              <a:t>　　代数化简法的优点是：</a:t>
            </a:r>
            <a:r>
              <a:rPr kumimoji="1" lang="zh-CN" altLang="en-US" sz="2400" b="1">
                <a:solidFill>
                  <a:srgbClr val="0033CC"/>
                </a:solidFill>
                <a:latin typeface="Times New Roman" panose="02020603050405020304" pitchFamily="18" charset="0"/>
              </a:rPr>
              <a:t>不受变量数目的约束；当对公理、定理和规则十分熟练时，化简比较方便。 </a:t>
            </a:r>
          </a:p>
        </p:txBody>
      </p:sp>
      <p:sp>
        <p:nvSpPr>
          <p:cNvPr id="77829" name="Text Box 5">
            <a:extLst>
              <a:ext uri="{FF2B5EF4-FFF2-40B4-BE49-F238E27FC236}">
                <a16:creationId xmlns:a16="http://schemas.microsoft.com/office/drawing/2014/main" id="{478C8107-2E77-4DA9-91F2-22203B2A00BB}"/>
              </a:ext>
            </a:extLst>
          </p:cNvPr>
          <p:cNvSpPr txBox="1">
            <a:spLocks noChangeArrowheads="1"/>
          </p:cNvSpPr>
          <p:nvPr/>
        </p:nvSpPr>
        <p:spPr bwMode="auto">
          <a:xfrm>
            <a:off x="533400" y="33528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3300"/>
                </a:solidFill>
                <a:latin typeface="Times New Roman" panose="02020603050405020304" pitchFamily="18" charset="0"/>
              </a:rPr>
              <a:t>　　缺点是：</a:t>
            </a:r>
            <a:r>
              <a:rPr kumimoji="1" lang="zh-CN" altLang="en-US" sz="2400" b="1">
                <a:solidFill>
                  <a:srgbClr val="0033CC"/>
                </a:solidFill>
                <a:latin typeface="Times New Roman" panose="02020603050405020304" pitchFamily="18" charset="0"/>
              </a:rPr>
              <a:t>没有一定的规律和步骤，技巧性很强，而且在很多情况下难以判断化简结果是否最简。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additive="base">
                                        <p:cTn id="7" dur="500" fill="hold"/>
                                        <p:tgtEl>
                                          <p:spTgt spid="77827"/>
                                        </p:tgtEl>
                                        <p:attrNameLst>
                                          <p:attrName>ppt_x</p:attrName>
                                        </p:attrNameLst>
                                      </p:cBhvr>
                                      <p:tavLst>
                                        <p:tav tm="0">
                                          <p:val>
                                            <p:strVal val="#ppt_x"/>
                                          </p:val>
                                        </p:tav>
                                        <p:tav tm="100000">
                                          <p:val>
                                            <p:strVal val="#ppt_x"/>
                                          </p:val>
                                        </p:tav>
                                      </p:tavLst>
                                    </p:anim>
                                    <p:anim calcmode="lin" valueType="num">
                                      <p:cBhvr additive="base">
                                        <p:cTn id="8" dur="500" fill="hold"/>
                                        <p:tgtEl>
                                          <p:spTgt spid="7782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77828"/>
                                        </p:tgtEl>
                                        <p:attrNameLst>
                                          <p:attrName>style.visibility</p:attrName>
                                        </p:attrNameLst>
                                      </p:cBhvr>
                                      <p:to>
                                        <p:strVal val="visible"/>
                                      </p:to>
                                    </p:set>
                                    <p:animEffect transition="in" filter="strips(downLeft)">
                                      <p:cBhvr>
                                        <p:cTn id="13" dur="500"/>
                                        <p:tgtEl>
                                          <p:spTgt spid="778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77829"/>
                                        </p:tgtEl>
                                        <p:attrNameLst>
                                          <p:attrName>style.visibility</p:attrName>
                                        </p:attrNameLst>
                                      </p:cBhvr>
                                      <p:to>
                                        <p:strVal val="visible"/>
                                      </p:to>
                                    </p:set>
                                    <p:animEffect transition="in" filter="strips(downLeft)">
                                      <p:cBhvr>
                                        <p:cTn id="18" dur="500"/>
                                        <p:tgtEl>
                                          <p:spTgt spid="77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utoUpdateAnimBg="0"/>
      <p:bldP spid="77828" grpId="0" autoUpdateAnimBg="0"/>
      <p:bldP spid="77829"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4" name="Text Box 4">
            <a:extLst>
              <a:ext uri="{FF2B5EF4-FFF2-40B4-BE49-F238E27FC236}">
                <a16:creationId xmlns:a16="http://schemas.microsoft.com/office/drawing/2014/main" id="{3F26EC88-56A2-4876-BA20-66A8A4247496}"/>
              </a:ext>
            </a:extLst>
          </p:cNvPr>
          <p:cNvSpPr txBox="1">
            <a:spLocks noChangeArrowheads="1"/>
          </p:cNvSpPr>
          <p:nvPr/>
        </p:nvSpPr>
        <p:spPr bwMode="auto">
          <a:xfrm>
            <a:off x="762000" y="3716338"/>
            <a:ext cx="8382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400">
                <a:latin typeface="Times New Roman" panose="02020603050405020304" pitchFamily="18" charset="0"/>
              </a:rPr>
              <a:t>       </a:t>
            </a:r>
            <a:r>
              <a:rPr kumimoji="1" lang="zh-CN" altLang="en-US" sz="2400">
                <a:solidFill>
                  <a:srgbClr val="0033CC"/>
                </a:solidFill>
                <a:latin typeface="Times New Roman" panose="02020603050405020304" pitchFamily="18" charset="0"/>
              </a:rPr>
              <a:t>电路中，开关</a:t>
            </a:r>
            <a:r>
              <a:rPr kumimoji="1" lang="en-US" altLang="zh-CN" sz="2400">
                <a:solidFill>
                  <a:srgbClr val="0033CC"/>
                </a:solidFill>
                <a:latin typeface="Times New Roman" panose="02020603050405020304" pitchFamily="18" charset="0"/>
              </a:rPr>
              <a:t>A</a:t>
            </a:r>
            <a:r>
              <a:rPr kumimoji="1" lang="zh-CN" altLang="en-US" sz="2400">
                <a:solidFill>
                  <a:srgbClr val="0033CC"/>
                </a:solidFill>
                <a:latin typeface="Times New Roman" panose="02020603050405020304" pitchFamily="18" charset="0"/>
              </a:rPr>
              <a:t>和</a:t>
            </a:r>
            <a:r>
              <a:rPr kumimoji="1" lang="en-US" altLang="zh-CN" sz="2400">
                <a:solidFill>
                  <a:srgbClr val="0033CC"/>
                </a:solidFill>
                <a:latin typeface="Times New Roman" panose="02020603050405020304" pitchFamily="18" charset="0"/>
              </a:rPr>
              <a:t>B</a:t>
            </a:r>
            <a:r>
              <a:rPr kumimoji="1" lang="zh-CN" altLang="en-US" sz="2400">
                <a:solidFill>
                  <a:srgbClr val="0033CC"/>
                </a:solidFill>
                <a:latin typeface="Times New Roman" panose="02020603050405020304" pitchFamily="18" charset="0"/>
              </a:rPr>
              <a:t>并联控制灯</a:t>
            </a:r>
            <a:r>
              <a:rPr kumimoji="1" lang="en-US" altLang="zh-CN" sz="2400">
                <a:solidFill>
                  <a:srgbClr val="0033CC"/>
                </a:solidFill>
                <a:latin typeface="Times New Roman" panose="02020603050405020304" pitchFamily="18" charset="0"/>
              </a:rPr>
              <a:t>F</a:t>
            </a:r>
            <a:r>
              <a:rPr kumimoji="1" lang="zh-CN" altLang="en-US" sz="2400">
                <a:solidFill>
                  <a:srgbClr val="0033CC"/>
                </a:solidFill>
                <a:latin typeface="Times New Roman" panose="02020603050405020304" pitchFamily="18" charset="0"/>
              </a:rPr>
              <a:t>。可以看出，当开关</a:t>
            </a:r>
            <a:r>
              <a:rPr kumimoji="1" lang="en-US" altLang="zh-CN" sz="2400">
                <a:solidFill>
                  <a:srgbClr val="0033CC"/>
                </a:solidFill>
                <a:latin typeface="Times New Roman" panose="02020603050405020304" pitchFamily="18" charset="0"/>
              </a:rPr>
              <a:t>A</a:t>
            </a:r>
            <a:r>
              <a:rPr kumimoji="1" lang="zh-CN" altLang="en-US" sz="2400">
                <a:solidFill>
                  <a:srgbClr val="0033CC"/>
                </a:solidFill>
                <a:latin typeface="Times New Roman" panose="02020603050405020304" pitchFamily="18" charset="0"/>
              </a:rPr>
              <a:t>、</a:t>
            </a:r>
            <a:r>
              <a:rPr kumimoji="1" lang="en-US" altLang="zh-CN" sz="2400">
                <a:solidFill>
                  <a:srgbClr val="0033CC"/>
                </a:solidFill>
                <a:latin typeface="Times New Roman" panose="02020603050405020304" pitchFamily="18" charset="0"/>
              </a:rPr>
              <a:t>B</a:t>
            </a:r>
            <a:r>
              <a:rPr kumimoji="1" lang="zh-CN" altLang="en-US" sz="2400">
                <a:solidFill>
                  <a:srgbClr val="0033CC"/>
                </a:solidFill>
                <a:latin typeface="Times New Roman" panose="02020603050405020304" pitchFamily="18" charset="0"/>
              </a:rPr>
              <a:t>中有一个闭合或者两个均闭合时，灯</a:t>
            </a:r>
            <a:r>
              <a:rPr kumimoji="1" lang="en-US" altLang="zh-CN" sz="2400">
                <a:solidFill>
                  <a:srgbClr val="0033CC"/>
                </a:solidFill>
                <a:latin typeface="Times New Roman" panose="02020603050405020304" pitchFamily="18" charset="0"/>
              </a:rPr>
              <a:t>F</a:t>
            </a:r>
            <a:r>
              <a:rPr kumimoji="1" lang="zh-CN" altLang="en-US" sz="2400">
                <a:solidFill>
                  <a:srgbClr val="0033CC"/>
                </a:solidFill>
                <a:latin typeface="Times New Roman" panose="02020603050405020304" pitchFamily="18" charset="0"/>
              </a:rPr>
              <a:t>即亮。因此，灯</a:t>
            </a:r>
            <a:r>
              <a:rPr kumimoji="1" lang="en-US" altLang="zh-CN" sz="2400">
                <a:solidFill>
                  <a:srgbClr val="0033CC"/>
                </a:solidFill>
                <a:latin typeface="Times New Roman" panose="02020603050405020304" pitchFamily="18" charset="0"/>
              </a:rPr>
              <a:t>F</a:t>
            </a:r>
            <a:r>
              <a:rPr kumimoji="1" lang="zh-CN" altLang="en-US" sz="2400">
                <a:solidFill>
                  <a:srgbClr val="0033CC"/>
                </a:solidFill>
                <a:latin typeface="Times New Roman" panose="02020603050405020304" pitchFamily="18" charset="0"/>
              </a:rPr>
              <a:t>与开关</a:t>
            </a:r>
            <a:r>
              <a:rPr kumimoji="1" lang="en-US" altLang="zh-CN" sz="2400">
                <a:solidFill>
                  <a:srgbClr val="0033CC"/>
                </a:solidFill>
                <a:latin typeface="Times New Roman" panose="02020603050405020304" pitchFamily="18" charset="0"/>
              </a:rPr>
              <a:t>A</a:t>
            </a:r>
            <a:r>
              <a:rPr kumimoji="1" lang="zh-CN" altLang="en-US" sz="2400">
                <a:solidFill>
                  <a:srgbClr val="0033CC"/>
                </a:solidFill>
                <a:latin typeface="Times New Roman" panose="02020603050405020304" pitchFamily="18" charset="0"/>
              </a:rPr>
              <a:t>、</a:t>
            </a:r>
            <a:r>
              <a:rPr kumimoji="1" lang="en-US" altLang="zh-CN" sz="2400">
                <a:solidFill>
                  <a:srgbClr val="0033CC"/>
                </a:solidFill>
                <a:latin typeface="Times New Roman" panose="02020603050405020304" pitchFamily="18" charset="0"/>
              </a:rPr>
              <a:t>B</a:t>
            </a:r>
            <a:r>
              <a:rPr kumimoji="1" lang="zh-CN" altLang="en-US" sz="2400">
                <a:solidFill>
                  <a:srgbClr val="0033CC"/>
                </a:solidFill>
                <a:latin typeface="Times New Roman" panose="02020603050405020304" pitchFamily="18" charset="0"/>
              </a:rPr>
              <a:t>之间的关系是“或”逻辑关系。可表示为</a:t>
            </a:r>
          </a:p>
          <a:p>
            <a:pPr algn="just" eaLnBrk="1" hangingPunct="1"/>
            <a:r>
              <a:rPr kumimoji="1" lang="zh-CN" altLang="en-US" sz="2400">
                <a:solidFill>
                  <a:srgbClr val="0033CC"/>
                </a:solidFill>
                <a:latin typeface="Times New Roman" panose="02020603050405020304" pitchFamily="18" charset="0"/>
              </a:rPr>
              <a:t> </a:t>
            </a:r>
          </a:p>
        </p:txBody>
      </p:sp>
      <p:grpSp>
        <p:nvGrpSpPr>
          <p:cNvPr id="10245" name="Group 5">
            <a:extLst>
              <a:ext uri="{FF2B5EF4-FFF2-40B4-BE49-F238E27FC236}">
                <a16:creationId xmlns:a16="http://schemas.microsoft.com/office/drawing/2014/main" id="{50535D5B-25D0-4555-9027-E55481779D3A}"/>
              </a:ext>
            </a:extLst>
          </p:cNvPr>
          <p:cNvGrpSpPr>
            <a:grpSpLocks/>
          </p:cNvGrpSpPr>
          <p:nvPr/>
        </p:nvGrpSpPr>
        <p:grpSpPr bwMode="auto">
          <a:xfrm>
            <a:off x="2627313" y="908050"/>
            <a:ext cx="4179887" cy="2751138"/>
            <a:chOff x="1344" y="1104"/>
            <a:chExt cx="2633" cy="1733"/>
          </a:xfrm>
        </p:grpSpPr>
        <p:sp>
          <p:nvSpPr>
            <p:cNvPr id="10246" name="AutoShape 6">
              <a:extLst>
                <a:ext uri="{FF2B5EF4-FFF2-40B4-BE49-F238E27FC236}">
                  <a16:creationId xmlns:a16="http://schemas.microsoft.com/office/drawing/2014/main" id="{B68BBFC5-17B8-43BC-A01A-8F6550AF3506}"/>
                </a:ext>
              </a:extLst>
            </p:cNvPr>
            <p:cNvSpPr>
              <a:spLocks noChangeArrowheads="1"/>
            </p:cNvSpPr>
            <p:nvPr/>
          </p:nvSpPr>
          <p:spPr bwMode="auto">
            <a:xfrm>
              <a:off x="3552" y="1920"/>
              <a:ext cx="192" cy="197"/>
            </a:xfrm>
            <a:prstGeom prst="flowChartSummingJunction">
              <a:avLst/>
            </a:prstGeom>
            <a:solidFill>
              <a:srgbClr val="FF6600"/>
            </a:solidFill>
            <a:ln w="9525">
              <a:solidFill>
                <a:schemeClr val="bg2"/>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000">
                <a:solidFill>
                  <a:srgbClr val="CC3300"/>
                </a:solidFill>
                <a:latin typeface="Times New Roman" panose="02020603050405020304" pitchFamily="18" charset="0"/>
                <a:ea typeface="黑体" panose="02010609060101010101" pitchFamily="49" charset="-122"/>
              </a:endParaRPr>
            </a:p>
          </p:txBody>
        </p:sp>
        <p:sp>
          <p:nvSpPr>
            <p:cNvPr id="10247" name="Text Box 7">
              <a:extLst>
                <a:ext uri="{FF2B5EF4-FFF2-40B4-BE49-F238E27FC236}">
                  <a16:creationId xmlns:a16="http://schemas.microsoft.com/office/drawing/2014/main" id="{4FD591B2-4AB6-4BBA-A7DB-6E14A2A658EE}"/>
                </a:ext>
              </a:extLst>
            </p:cNvPr>
            <p:cNvSpPr txBox="1">
              <a:spLocks noChangeArrowheads="1"/>
            </p:cNvSpPr>
            <p:nvPr/>
          </p:nvSpPr>
          <p:spPr bwMode="auto">
            <a:xfrm>
              <a:off x="1584" y="2549"/>
              <a:ext cx="20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A60000"/>
                  </a:solidFill>
                  <a:latin typeface="宋体" panose="02010600030101010101" pitchFamily="2" charset="-122"/>
                </a:rPr>
                <a:t>    </a:t>
              </a:r>
              <a:r>
                <a:rPr kumimoji="1" lang="zh-CN" altLang="en-US" sz="2000" b="1">
                  <a:solidFill>
                    <a:srgbClr val="A60000"/>
                  </a:solidFill>
                  <a:latin typeface="宋体" panose="02010600030101010101" pitchFamily="2" charset="-122"/>
                </a:rPr>
                <a:t>并联开关电路</a:t>
              </a:r>
              <a:r>
                <a:rPr kumimoji="1" lang="zh-CN" altLang="en-US" sz="2400">
                  <a:latin typeface="Times New Roman" panose="02020603050405020304" pitchFamily="18" charset="0"/>
                </a:rPr>
                <a:t> </a:t>
              </a:r>
            </a:p>
          </p:txBody>
        </p:sp>
        <p:grpSp>
          <p:nvGrpSpPr>
            <p:cNvPr id="10248" name="Group 8">
              <a:extLst>
                <a:ext uri="{FF2B5EF4-FFF2-40B4-BE49-F238E27FC236}">
                  <a16:creationId xmlns:a16="http://schemas.microsoft.com/office/drawing/2014/main" id="{791C4D6C-B0F6-4458-A0E8-BB0E8C1077FC}"/>
                </a:ext>
              </a:extLst>
            </p:cNvPr>
            <p:cNvGrpSpPr>
              <a:grpSpLocks/>
            </p:cNvGrpSpPr>
            <p:nvPr/>
          </p:nvGrpSpPr>
          <p:grpSpPr bwMode="auto">
            <a:xfrm>
              <a:off x="1344" y="1104"/>
              <a:ext cx="2633" cy="1296"/>
              <a:chOff x="1392" y="1200"/>
              <a:chExt cx="2633" cy="1296"/>
            </a:xfrm>
          </p:grpSpPr>
          <p:sp>
            <p:nvSpPr>
              <p:cNvPr id="10249" name="Line 9">
                <a:extLst>
                  <a:ext uri="{FF2B5EF4-FFF2-40B4-BE49-F238E27FC236}">
                    <a16:creationId xmlns:a16="http://schemas.microsoft.com/office/drawing/2014/main" id="{E673A3AC-447C-4313-B735-751DAA6856DC}"/>
                  </a:ext>
                </a:extLst>
              </p:cNvPr>
              <p:cNvSpPr>
                <a:spLocks noChangeShapeType="1"/>
              </p:cNvSpPr>
              <p:nvPr/>
            </p:nvSpPr>
            <p:spPr bwMode="auto">
              <a:xfrm>
                <a:off x="1435" y="2066"/>
                <a:ext cx="21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0" name="Line 10">
                <a:extLst>
                  <a:ext uri="{FF2B5EF4-FFF2-40B4-BE49-F238E27FC236}">
                    <a16:creationId xmlns:a16="http://schemas.microsoft.com/office/drawing/2014/main" id="{338E4ED8-F9EE-47C8-A3F8-5A3077595264}"/>
                  </a:ext>
                </a:extLst>
              </p:cNvPr>
              <p:cNvSpPr>
                <a:spLocks noChangeShapeType="1"/>
              </p:cNvSpPr>
              <p:nvPr/>
            </p:nvSpPr>
            <p:spPr bwMode="auto">
              <a:xfrm>
                <a:off x="1392" y="1963"/>
                <a:ext cx="31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1" name="Line 11">
                <a:extLst>
                  <a:ext uri="{FF2B5EF4-FFF2-40B4-BE49-F238E27FC236}">
                    <a16:creationId xmlns:a16="http://schemas.microsoft.com/office/drawing/2014/main" id="{51F3358E-C0C1-42CE-878F-0801CBCBBD15}"/>
                  </a:ext>
                </a:extLst>
              </p:cNvPr>
              <p:cNvSpPr>
                <a:spLocks noChangeShapeType="1"/>
              </p:cNvSpPr>
              <p:nvPr/>
            </p:nvSpPr>
            <p:spPr bwMode="auto">
              <a:xfrm flipV="1">
                <a:off x="1540" y="1680"/>
                <a:ext cx="1" cy="2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2" name="Line 12">
                <a:extLst>
                  <a:ext uri="{FF2B5EF4-FFF2-40B4-BE49-F238E27FC236}">
                    <a16:creationId xmlns:a16="http://schemas.microsoft.com/office/drawing/2014/main" id="{1E92ED36-4B49-4D63-8A32-68FB14F38EA6}"/>
                  </a:ext>
                </a:extLst>
              </p:cNvPr>
              <p:cNvSpPr>
                <a:spLocks noChangeShapeType="1"/>
              </p:cNvSpPr>
              <p:nvPr/>
            </p:nvSpPr>
            <p:spPr bwMode="auto">
              <a:xfrm>
                <a:off x="1548" y="1679"/>
                <a:ext cx="56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3" name="Line 13">
                <a:extLst>
                  <a:ext uri="{FF2B5EF4-FFF2-40B4-BE49-F238E27FC236}">
                    <a16:creationId xmlns:a16="http://schemas.microsoft.com/office/drawing/2014/main" id="{D55B6637-57AC-4B58-84D1-2EF4EF99CA81}"/>
                  </a:ext>
                </a:extLst>
              </p:cNvPr>
              <p:cNvSpPr>
                <a:spLocks noChangeShapeType="1"/>
              </p:cNvSpPr>
              <p:nvPr/>
            </p:nvSpPr>
            <p:spPr bwMode="auto">
              <a:xfrm>
                <a:off x="2112" y="1488"/>
                <a:ext cx="1" cy="3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4" name="Line 14">
                <a:extLst>
                  <a:ext uri="{FF2B5EF4-FFF2-40B4-BE49-F238E27FC236}">
                    <a16:creationId xmlns:a16="http://schemas.microsoft.com/office/drawing/2014/main" id="{E7560EA4-22EF-4158-B220-7259F2CE13D6}"/>
                  </a:ext>
                </a:extLst>
              </p:cNvPr>
              <p:cNvSpPr>
                <a:spLocks noChangeShapeType="1"/>
              </p:cNvSpPr>
              <p:nvPr/>
            </p:nvSpPr>
            <p:spPr bwMode="auto">
              <a:xfrm>
                <a:off x="2112" y="1487"/>
                <a:ext cx="473"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5" name="Line 15">
                <a:extLst>
                  <a:ext uri="{FF2B5EF4-FFF2-40B4-BE49-F238E27FC236}">
                    <a16:creationId xmlns:a16="http://schemas.microsoft.com/office/drawing/2014/main" id="{B597D211-62D0-46BF-8328-23695D2EDFF6}"/>
                  </a:ext>
                </a:extLst>
              </p:cNvPr>
              <p:cNvSpPr>
                <a:spLocks noChangeShapeType="1"/>
              </p:cNvSpPr>
              <p:nvPr/>
            </p:nvSpPr>
            <p:spPr bwMode="auto">
              <a:xfrm>
                <a:off x="2112" y="1871"/>
                <a:ext cx="473"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6" name="Line 16">
                <a:extLst>
                  <a:ext uri="{FF2B5EF4-FFF2-40B4-BE49-F238E27FC236}">
                    <a16:creationId xmlns:a16="http://schemas.microsoft.com/office/drawing/2014/main" id="{CB816E4C-2978-4CEA-BE3C-246D4CA087AF}"/>
                  </a:ext>
                </a:extLst>
              </p:cNvPr>
              <p:cNvSpPr>
                <a:spLocks noChangeShapeType="1"/>
              </p:cNvSpPr>
              <p:nvPr/>
            </p:nvSpPr>
            <p:spPr bwMode="auto">
              <a:xfrm flipV="1">
                <a:off x="2592" y="1752"/>
                <a:ext cx="118" cy="1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7" name="Line 17">
                <a:extLst>
                  <a:ext uri="{FF2B5EF4-FFF2-40B4-BE49-F238E27FC236}">
                    <a16:creationId xmlns:a16="http://schemas.microsoft.com/office/drawing/2014/main" id="{A72C44B3-DCBB-4CF9-B0B4-F631EDEB106E}"/>
                  </a:ext>
                </a:extLst>
              </p:cNvPr>
              <p:cNvSpPr>
                <a:spLocks noChangeShapeType="1"/>
              </p:cNvSpPr>
              <p:nvPr/>
            </p:nvSpPr>
            <p:spPr bwMode="auto">
              <a:xfrm>
                <a:off x="2744" y="1487"/>
                <a:ext cx="47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8" name="Line 18">
                <a:extLst>
                  <a:ext uri="{FF2B5EF4-FFF2-40B4-BE49-F238E27FC236}">
                    <a16:creationId xmlns:a16="http://schemas.microsoft.com/office/drawing/2014/main" id="{46FD3F6B-86EA-4AED-9475-3C9BD805B200}"/>
                  </a:ext>
                </a:extLst>
              </p:cNvPr>
              <p:cNvSpPr>
                <a:spLocks noChangeShapeType="1"/>
              </p:cNvSpPr>
              <p:nvPr/>
            </p:nvSpPr>
            <p:spPr bwMode="auto">
              <a:xfrm>
                <a:off x="2744" y="1871"/>
                <a:ext cx="47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9" name="Line 19">
                <a:extLst>
                  <a:ext uri="{FF2B5EF4-FFF2-40B4-BE49-F238E27FC236}">
                    <a16:creationId xmlns:a16="http://schemas.microsoft.com/office/drawing/2014/main" id="{452FF83D-BC40-45E8-BBB9-E53C09AD58CD}"/>
                  </a:ext>
                </a:extLst>
              </p:cNvPr>
              <p:cNvSpPr>
                <a:spLocks noChangeShapeType="1"/>
              </p:cNvSpPr>
              <p:nvPr/>
            </p:nvSpPr>
            <p:spPr bwMode="auto">
              <a:xfrm>
                <a:off x="3216" y="1488"/>
                <a:ext cx="0" cy="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0" name="Line 20">
                <a:extLst>
                  <a:ext uri="{FF2B5EF4-FFF2-40B4-BE49-F238E27FC236}">
                    <a16:creationId xmlns:a16="http://schemas.microsoft.com/office/drawing/2014/main" id="{9993124F-8B50-445B-8AC3-F853166B4360}"/>
                  </a:ext>
                </a:extLst>
              </p:cNvPr>
              <p:cNvSpPr>
                <a:spLocks noChangeShapeType="1"/>
              </p:cNvSpPr>
              <p:nvPr/>
            </p:nvSpPr>
            <p:spPr bwMode="auto">
              <a:xfrm>
                <a:off x="3216" y="1670"/>
                <a:ext cx="48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1" name="Line 21">
                <a:extLst>
                  <a:ext uri="{FF2B5EF4-FFF2-40B4-BE49-F238E27FC236}">
                    <a16:creationId xmlns:a16="http://schemas.microsoft.com/office/drawing/2014/main" id="{6451E13A-F109-4837-A061-E098BF1A5E21}"/>
                  </a:ext>
                </a:extLst>
              </p:cNvPr>
              <p:cNvSpPr>
                <a:spLocks noChangeShapeType="1"/>
              </p:cNvSpPr>
              <p:nvPr/>
            </p:nvSpPr>
            <p:spPr bwMode="auto">
              <a:xfrm>
                <a:off x="3695" y="1670"/>
                <a:ext cx="1" cy="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2" name="Line 22">
                <a:extLst>
                  <a:ext uri="{FF2B5EF4-FFF2-40B4-BE49-F238E27FC236}">
                    <a16:creationId xmlns:a16="http://schemas.microsoft.com/office/drawing/2014/main" id="{3CED3ECD-B258-43A9-8B3D-29422EFBE4CE}"/>
                  </a:ext>
                </a:extLst>
              </p:cNvPr>
              <p:cNvSpPr>
                <a:spLocks noChangeShapeType="1"/>
              </p:cNvSpPr>
              <p:nvPr/>
            </p:nvSpPr>
            <p:spPr bwMode="auto">
              <a:xfrm>
                <a:off x="1548" y="2495"/>
                <a:ext cx="214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3" name="Line 23">
                <a:extLst>
                  <a:ext uri="{FF2B5EF4-FFF2-40B4-BE49-F238E27FC236}">
                    <a16:creationId xmlns:a16="http://schemas.microsoft.com/office/drawing/2014/main" id="{F7705AF1-0055-4ACC-9F9E-264AA2B29024}"/>
                  </a:ext>
                </a:extLst>
              </p:cNvPr>
              <p:cNvSpPr>
                <a:spLocks noChangeShapeType="1"/>
              </p:cNvSpPr>
              <p:nvPr/>
            </p:nvSpPr>
            <p:spPr bwMode="auto">
              <a:xfrm flipH="1">
                <a:off x="3695" y="2160"/>
                <a:ext cx="1"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4" name="Line 24">
                <a:extLst>
                  <a:ext uri="{FF2B5EF4-FFF2-40B4-BE49-F238E27FC236}">
                    <a16:creationId xmlns:a16="http://schemas.microsoft.com/office/drawing/2014/main" id="{FED0E781-40AD-49CF-BBC4-F9D210675E1E}"/>
                  </a:ext>
                </a:extLst>
              </p:cNvPr>
              <p:cNvSpPr>
                <a:spLocks noChangeShapeType="1"/>
              </p:cNvSpPr>
              <p:nvPr/>
            </p:nvSpPr>
            <p:spPr bwMode="auto">
              <a:xfrm>
                <a:off x="1540" y="2076"/>
                <a:ext cx="1" cy="4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5" name="Text Box 25">
                <a:extLst>
                  <a:ext uri="{FF2B5EF4-FFF2-40B4-BE49-F238E27FC236}">
                    <a16:creationId xmlns:a16="http://schemas.microsoft.com/office/drawing/2014/main" id="{C2D4F9B0-8E5A-4D13-B2FF-3524D2A705B1}"/>
                  </a:ext>
                </a:extLst>
              </p:cNvPr>
              <p:cNvSpPr txBox="1">
                <a:spLocks noChangeArrowheads="1"/>
              </p:cNvSpPr>
              <p:nvPr/>
            </p:nvSpPr>
            <p:spPr bwMode="auto">
              <a:xfrm>
                <a:off x="2376" y="120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a:t>
                </a:r>
              </a:p>
            </p:txBody>
          </p:sp>
          <p:sp>
            <p:nvSpPr>
              <p:cNvPr id="10266" name="Text Box 26">
                <a:extLst>
                  <a:ext uri="{FF2B5EF4-FFF2-40B4-BE49-F238E27FC236}">
                    <a16:creationId xmlns:a16="http://schemas.microsoft.com/office/drawing/2014/main" id="{D714AB8F-1B6B-47C8-B010-81888F73CF57}"/>
                  </a:ext>
                </a:extLst>
              </p:cNvPr>
              <p:cNvSpPr txBox="1">
                <a:spLocks noChangeArrowheads="1"/>
              </p:cNvSpPr>
              <p:nvPr/>
            </p:nvSpPr>
            <p:spPr bwMode="auto">
              <a:xfrm>
                <a:off x="2396" y="163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B</a:t>
                </a:r>
              </a:p>
            </p:txBody>
          </p:sp>
          <p:sp>
            <p:nvSpPr>
              <p:cNvPr id="10267" name="Text Box 27">
                <a:extLst>
                  <a:ext uri="{FF2B5EF4-FFF2-40B4-BE49-F238E27FC236}">
                    <a16:creationId xmlns:a16="http://schemas.microsoft.com/office/drawing/2014/main" id="{ED9B42F1-6E38-4D2A-A3F8-72B01BAF3BE2}"/>
                  </a:ext>
                </a:extLst>
              </p:cNvPr>
              <p:cNvSpPr txBox="1">
                <a:spLocks noChangeArrowheads="1"/>
              </p:cNvSpPr>
              <p:nvPr/>
            </p:nvSpPr>
            <p:spPr bwMode="auto">
              <a:xfrm>
                <a:off x="3792" y="1944"/>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F</a:t>
                </a:r>
              </a:p>
            </p:txBody>
          </p:sp>
          <p:sp>
            <p:nvSpPr>
              <p:cNvPr id="10268" name="Line 28">
                <a:extLst>
                  <a:ext uri="{FF2B5EF4-FFF2-40B4-BE49-F238E27FC236}">
                    <a16:creationId xmlns:a16="http://schemas.microsoft.com/office/drawing/2014/main" id="{495A694D-1EED-49E8-B813-10270D16906E}"/>
                  </a:ext>
                </a:extLst>
              </p:cNvPr>
              <p:cNvSpPr>
                <a:spLocks noChangeShapeType="1"/>
              </p:cNvSpPr>
              <p:nvPr/>
            </p:nvSpPr>
            <p:spPr bwMode="auto">
              <a:xfrm flipV="1">
                <a:off x="2592" y="1368"/>
                <a:ext cx="118" cy="1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271" name="Text Box 31">
            <a:extLst>
              <a:ext uri="{FF2B5EF4-FFF2-40B4-BE49-F238E27FC236}">
                <a16:creationId xmlns:a16="http://schemas.microsoft.com/office/drawing/2014/main" id="{58D41B68-CD63-4FC8-B4D4-759C32904F18}"/>
              </a:ext>
            </a:extLst>
          </p:cNvPr>
          <p:cNvSpPr txBox="1">
            <a:spLocks noChangeArrowheads="1"/>
          </p:cNvSpPr>
          <p:nvPr/>
        </p:nvSpPr>
        <p:spPr bwMode="auto">
          <a:xfrm>
            <a:off x="611188" y="620713"/>
            <a:ext cx="3746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solidFill>
                  <a:srgbClr val="0033CC"/>
                </a:solidFill>
                <a:latin typeface="Times New Roman" panose="02020603050405020304" pitchFamily="18" charset="0"/>
              </a:rPr>
              <a:t>例如，下图所示电路。</a:t>
            </a:r>
          </a:p>
        </p:txBody>
      </p:sp>
      <p:sp>
        <p:nvSpPr>
          <p:cNvPr id="2" name="Text Box 0">
            <a:extLst>
              <a:ext uri="{FF2B5EF4-FFF2-40B4-BE49-F238E27FC236}">
                <a16:creationId xmlns:a16="http://schemas.microsoft.com/office/drawing/2014/main" id="{8CAFDD8B-5BC3-497D-9660-BC8F68C4EC04}"/>
              </a:ext>
            </a:extLst>
          </p:cNvPr>
          <p:cNvSpPr txBox="1">
            <a:spLocks noChangeArrowheads="1"/>
          </p:cNvSpPr>
          <p:nvPr/>
        </p:nvSpPr>
        <p:spPr bwMode="auto">
          <a:xfrm>
            <a:off x="1042988" y="5373688"/>
            <a:ext cx="7488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10000"/>
              </a:spcBef>
            </a:pPr>
            <a:r>
              <a:rPr kumimoji="1" lang="zh-CN" altLang="en-US" sz="2400">
                <a:latin typeface="Times New Roman" panose="02020603050405020304" pitchFamily="18" charset="0"/>
              </a:rPr>
              <a:t>　</a:t>
            </a:r>
            <a:r>
              <a:rPr kumimoji="1" lang="en-US" altLang="zh-CN" sz="2400" b="1">
                <a:solidFill>
                  <a:srgbClr val="0033CC"/>
                </a:solidFill>
                <a:latin typeface="Times New Roman" panose="02020603050405020304" pitchFamily="18" charset="0"/>
              </a:rPr>
              <a:t>F = A + B</a:t>
            </a:r>
            <a:r>
              <a:rPr kumimoji="1" lang="zh-CN" altLang="en-US" sz="2400" b="1">
                <a:solidFill>
                  <a:srgbClr val="0033CC"/>
                </a:solidFill>
                <a:latin typeface="Times New Roman" panose="02020603050405020304" pitchFamily="18" charset="0"/>
              </a:rPr>
              <a:t>　</a:t>
            </a:r>
            <a:r>
              <a:rPr kumimoji="1" lang="zh-CN" altLang="en-US" sz="2400" b="1">
                <a:solidFill>
                  <a:srgbClr val="0033CC"/>
                </a:solidFill>
                <a:latin typeface="宋体" panose="02010600030101010101" pitchFamily="2" charset="-122"/>
              </a:rPr>
              <a:t>或者</a:t>
            </a:r>
            <a:r>
              <a:rPr kumimoji="1" lang="zh-CN" altLang="en-US" sz="2400">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F = A ∨ B</a:t>
            </a:r>
            <a:r>
              <a:rPr kumimoji="1" lang="zh-CN" altLang="en-US" sz="2400" b="1">
                <a:solidFill>
                  <a:srgbClr val="0033CC"/>
                </a:solidFill>
                <a:latin typeface="Times New Roman" panose="02020603050405020304" pitchFamily="18" charset="0"/>
              </a:rPr>
              <a:t>，</a:t>
            </a:r>
            <a:r>
              <a:rPr kumimoji="1" lang="zh-CN" altLang="en-US" sz="2400" b="1">
                <a:solidFill>
                  <a:srgbClr val="0033CC"/>
                </a:solidFill>
                <a:latin typeface="宋体" panose="02010600030101010101" pitchFamily="2" charset="-122"/>
              </a:rPr>
              <a:t>读作</a:t>
            </a:r>
            <a:r>
              <a:rPr kumimoji="1" lang="zh-CN" altLang="en-US" sz="2400" b="1">
                <a:solidFill>
                  <a:srgbClr val="0033CC"/>
                </a:solidFill>
                <a:latin typeface="Times New Roman" panose="02020603050405020304" pitchFamily="18" charset="0"/>
              </a:rPr>
              <a:t>“</a:t>
            </a:r>
            <a:r>
              <a:rPr kumimoji="1" lang="en-US" altLang="zh-CN" sz="2400" b="1">
                <a:solidFill>
                  <a:srgbClr val="0033CC"/>
                </a:solidFill>
                <a:latin typeface="宋体" panose="02010600030101010101" pitchFamily="2" charset="-122"/>
              </a:rPr>
              <a:t>F</a:t>
            </a:r>
            <a:r>
              <a:rPr kumimoji="1" lang="zh-CN" altLang="en-US" sz="2400" b="1">
                <a:solidFill>
                  <a:srgbClr val="0033CC"/>
                </a:solidFill>
                <a:latin typeface="宋体" panose="02010600030101010101" pitchFamily="2" charset="-122"/>
              </a:rPr>
              <a:t>等于</a:t>
            </a:r>
            <a:r>
              <a:rPr kumimoji="1" lang="en-US" altLang="zh-CN" sz="2400" b="1">
                <a:solidFill>
                  <a:srgbClr val="0033CC"/>
                </a:solidFill>
                <a:latin typeface="宋体" panose="02010600030101010101" pitchFamily="2" charset="-122"/>
              </a:rPr>
              <a:t>A</a:t>
            </a:r>
            <a:r>
              <a:rPr kumimoji="1" lang="zh-CN" altLang="en-US" sz="2400" b="1">
                <a:solidFill>
                  <a:srgbClr val="0033CC"/>
                </a:solidFill>
                <a:latin typeface="宋体" panose="02010600030101010101" pitchFamily="2" charset="-122"/>
              </a:rPr>
              <a:t>或</a:t>
            </a:r>
            <a:r>
              <a:rPr kumimoji="1" lang="en-US" altLang="zh-CN" sz="2400" b="1">
                <a:solidFill>
                  <a:srgbClr val="0033CC"/>
                </a:solidFill>
                <a:latin typeface="宋体" panose="02010600030101010101" pitchFamily="2" charset="-122"/>
              </a:rPr>
              <a:t>B</a:t>
            </a:r>
            <a:r>
              <a:rPr kumimoji="1" lang="en-US" altLang="zh-CN" sz="2400" b="1">
                <a:solidFill>
                  <a:srgbClr val="0033CC"/>
                </a:solidFill>
                <a:latin typeface="Times New Roman" panose="02020603050405020304" pitchFamily="18" charset="0"/>
              </a:rPr>
              <a:t>”</a:t>
            </a:r>
            <a:r>
              <a:rPr kumimoji="1" lang="zh-CN" altLang="en-US" sz="2400">
                <a:solidFill>
                  <a:srgbClr val="0033CC"/>
                </a:solidFill>
                <a:latin typeface="宋体" panose="02010600030101010101" pitchFamily="2" charset="-122"/>
              </a:rPr>
              <a:t>。</a:t>
            </a:r>
            <a:endParaRPr kumimoji="1" lang="zh-CN" altLang="en-US" sz="2400">
              <a:solidFill>
                <a:srgbClr val="0033CC"/>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71"/>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par>
                          <p:cTn id="7" fill="hold" nodeType="afterGroup">
                            <p:stCondLst>
                              <p:cond delay="500"/>
                            </p:stCondLst>
                            <p:childTnLst>
                              <p:par>
                                <p:cTn id="8" presetID="2" presetClass="entr" presetSubtype="4" fill="hold" nodeType="afterEffect">
                                  <p:stCondLst>
                                    <p:cond delay="0"/>
                                  </p:stCondLst>
                                  <p:childTnLst>
                                    <p:set>
                                      <p:cBhvr>
                                        <p:cTn id="9" dur="1" fill="hold">
                                          <p:stCondLst>
                                            <p:cond delay="0"/>
                                          </p:stCondLst>
                                        </p:cTn>
                                        <p:tgtEl>
                                          <p:spTgt spid="10245"/>
                                        </p:tgtEl>
                                        <p:attrNameLst>
                                          <p:attrName>style.visibility</p:attrName>
                                        </p:attrNameLst>
                                      </p:cBhvr>
                                      <p:to>
                                        <p:strVal val="visible"/>
                                      </p:to>
                                    </p:set>
                                    <p:anim calcmode="lin" valueType="num">
                                      <p:cBhvr additive="base">
                                        <p:cTn id="10" dur="500" fill="hold"/>
                                        <p:tgtEl>
                                          <p:spTgt spid="10245"/>
                                        </p:tgtEl>
                                        <p:attrNameLst>
                                          <p:attrName>ppt_x</p:attrName>
                                        </p:attrNameLst>
                                      </p:cBhvr>
                                      <p:tavLst>
                                        <p:tav tm="0">
                                          <p:val>
                                            <p:strVal val="#ppt_x"/>
                                          </p:val>
                                        </p:tav>
                                        <p:tav tm="100000">
                                          <p:val>
                                            <p:strVal val="#ppt_x"/>
                                          </p:val>
                                        </p:tav>
                                      </p:tavLst>
                                    </p:anim>
                                    <p:anim calcmode="lin" valueType="num">
                                      <p:cBhvr additive="base">
                                        <p:cTn id="11" dur="500" fill="hold"/>
                                        <p:tgtEl>
                                          <p:spTgt spid="1024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8"/>
                                            </p:cond>
                                          </p:stCondLst>
                                          <p:endCondLst>
                                            <p:cond evt="onStopAudio" delay="0">
                                              <p:tgtEl>
                                                <p:sldTgt/>
                                              </p:tgtEl>
                                            </p:cond>
                                          </p:endCondLst>
                                        </p:cTn>
                                        <p:tgtEl>
                                          <p:sndTgt r:embed="rId3" name="chimes.wav"/>
                                        </p:tgtEl>
                                      </p:cMediaNode>
                                    </p:audio>
                                  </p:sub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0244"/>
                                        </p:tgtEl>
                                        <p:attrNameLst>
                                          <p:attrName>style.visibility</p:attrName>
                                        </p:attrNameLst>
                                      </p:cBhvr>
                                      <p:to>
                                        <p:strVal val="visible"/>
                                      </p:to>
                                    </p:set>
                                    <p:anim calcmode="lin" valueType="num">
                                      <p:cBhvr additive="base">
                                        <p:cTn id="16" dur="500" fill="hold"/>
                                        <p:tgtEl>
                                          <p:spTgt spid="10244"/>
                                        </p:tgtEl>
                                        <p:attrNameLst>
                                          <p:attrName>ppt_x</p:attrName>
                                        </p:attrNameLst>
                                      </p:cBhvr>
                                      <p:tavLst>
                                        <p:tav tm="0">
                                          <p:val>
                                            <p:strVal val="0-#ppt_w/2"/>
                                          </p:val>
                                        </p:tav>
                                        <p:tav tm="100000">
                                          <p:val>
                                            <p:strVal val="#ppt_x"/>
                                          </p:val>
                                        </p:tav>
                                      </p:tavLst>
                                    </p:anim>
                                    <p:anim calcmode="lin" valueType="num">
                                      <p:cBhvr additive="base">
                                        <p:cTn id="17" dur="500" fill="hold"/>
                                        <p:tgtEl>
                                          <p:spTgt spid="10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utoUpdateAnimBg="0"/>
      <p:bldP spid="10271"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CA385EFC-4E37-463B-B6E7-2774F5672AAD}"/>
              </a:ext>
            </a:extLst>
          </p:cNvPr>
          <p:cNvSpPr>
            <a:spLocks noGrp="1"/>
          </p:cNvSpPr>
          <p:nvPr>
            <p:ph type="title"/>
          </p:nvPr>
        </p:nvSpPr>
        <p:spPr bwMode="auto">
          <a:xfrm>
            <a:off x="1042988" y="485775"/>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课间休息</a:t>
            </a:r>
          </a:p>
        </p:txBody>
      </p:sp>
      <p:sp>
        <p:nvSpPr>
          <p:cNvPr id="84995" name="灯片编号占位符 3">
            <a:extLst>
              <a:ext uri="{FF2B5EF4-FFF2-40B4-BE49-F238E27FC236}">
                <a16:creationId xmlns:a16="http://schemas.microsoft.com/office/drawing/2014/main" id="{1FA048EA-7012-440A-A246-7C7FF8643964}"/>
              </a:ext>
            </a:extLst>
          </p:cNvPr>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DCDB7E8-95CD-4B6F-A7D0-A72AB7AF56DE}" type="slidenum">
              <a:rPr lang="en-US" altLang="zh-CN"/>
              <a:pPr/>
              <a:t>80</a:t>
            </a:fld>
            <a:endParaRPr lang="en-US" altLang="zh-CN"/>
          </a:p>
        </p:txBody>
      </p:sp>
      <p:pic>
        <p:nvPicPr>
          <p:cNvPr id="84996" name="图片 4">
            <a:extLst>
              <a:ext uri="{FF2B5EF4-FFF2-40B4-BE49-F238E27FC236}">
                <a16:creationId xmlns:a16="http://schemas.microsoft.com/office/drawing/2014/main" id="{E0CAD36F-F494-4674-8E2D-C9D196A0B8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341438"/>
            <a:ext cx="7848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Text Box 3">
            <a:extLst>
              <a:ext uri="{FF2B5EF4-FFF2-40B4-BE49-F238E27FC236}">
                <a16:creationId xmlns:a16="http://schemas.microsoft.com/office/drawing/2014/main" id="{B68B5CF9-4CEB-429E-9B1B-75972C4999D8}"/>
              </a:ext>
            </a:extLst>
          </p:cNvPr>
          <p:cNvSpPr txBox="1">
            <a:spLocks noChangeArrowheads="1"/>
          </p:cNvSpPr>
          <p:nvPr/>
        </p:nvSpPr>
        <p:spPr bwMode="auto">
          <a:xfrm>
            <a:off x="635000" y="850900"/>
            <a:ext cx="530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A60000"/>
                </a:solidFill>
                <a:latin typeface="宋体" panose="02010600030101010101" pitchFamily="2" charset="-122"/>
                <a:cs typeface="Times New Roman" panose="02020603050405020304" pitchFamily="18" charset="0"/>
              </a:rPr>
              <a:t>2.4.2  </a:t>
            </a:r>
            <a:r>
              <a:rPr kumimoji="1" lang="zh-CN" altLang="en-US" sz="2400" b="1">
                <a:solidFill>
                  <a:srgbClr val="A60000"/>
                </a:solidFill>
                <a:latin typeface="Times New Roman" panose="02020603050405020304" pitchFamily="18" charset="0"/>
              </a:rPr>
              <a:t>卡诺图化简法</a:t>
            </a:r>
            <a:r>
              <a:rPr kumimoji="1" lang="zh-CN" altLang="en-US" sz="2400" b="1">
                <a:latin typeface="Times New Roman" panose="02020603050405020304" pitchFamily="18" charset="0"/>
              </a:rPr>
              <a:t> </a:t>
            </a:r>
          </a:p>
        </p:txBody>
      </p:sp>
      <p:sp>
        <p:nvSpPr>
          <p:cNvPr id="78852" name="Text Box 4">
            <a:extLst>
              <a:ext uri="{FF2B5EF4-FFF2-40B4-BE49-F238E27FC236}">
                <a16:creationId xmlns:a16="http://schemas.microsoft.com/office/drawing/2014/main" id="{1875EA3B-B7E5-46F0-844E-26699D038DF0}"/>
              </a:ext>
            </a:extLst>
          </p:cNvPr>
          <p:cNvSpPr txBox="1">
            <a:spLocks noChangeArrowheads="1"/>
          </p:cNvSpPr>
          <p:nvPr/>
        </p:nvSpPr>
        <p:spPr bwMode="auto">
          <a:xfrm>
            <a:off x="533400" y="1371600"/>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卡诺图化简法具有</a:t>
            </a:r>
            <a:r>
              <a:rPr kumimoji="1" lang="zh-CN" altLang="en-US" sz="2400" b="1">
                <a:solidFill>
                  <a:srgbClr val="0033CC"/>
                </a:solidFill>
                <a:latin typeface="Times New Roman" panose="02020603050405020304" pitchFamily="18" charset="0"/>
              </a:rPr>
              <a:t>简单、直观、容易掌握等优点</a:t>
            </a:r>
            <a:r>
              <a:rPr kumimoji="1" lang="zh-CN" altLang="en-US" sz="2400">
                <a:solidFill>
                  <a:srgbClr val="0033CC"/>
                </a:solidFill>
                <a:latin typeface="Times New Roman" panose="02020603050405020304" pitchFamily="18" charset="0"/>
              </a:rPr>
              <a:t>，</a:t>
            </a:r>
            <a:r>
              <a:rPr kumimoji="1" lang="zh-CN" altLang="en-US" sz="2400">
                <a:latin typeface="Times New Roman" panose="02020603050405020304" pitchFamily="18" charset="0"/>
              </a:rPr>
              <a:t>在逻辑设计中得到广泛应用。 </a:t>
            </a:r>
          </a:p>
        </p:txBody>
      </p:sp>
      <p:sp>
        <p:nvSpPr>
          <p:cNvPr id="78853" name="Text Box 5">
            <a:extLst>
              <a:ext uri="{FF2B5EF4-FFF2-40B4-BE49-F238E27FC236}">
                <a16:creationId xmlns:a16="http://schemas.microsoft.com/office/drawing/2014/main" id="{62B9DD03-6E0B-4A55-84E3-A66454CD070E}"/>
              </a:ext>
            </a:extLst>
          </p:cNvPr>
          <p:cNvSpPr txBox="1">
            <a:spLocks noChangeArrowheads="1"/>
          </p:cNvSpPr>
          <p:nvPr/>
        </p:nvSpPr>
        <p:spPr bwMode="auto">
          <a:xfrm>
            <a:off x="736600" y="24384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Times New Roman" panose="02020603050405020304" pitchFamily="18" charset="0"/>
              </a:rPr>
              <a:t>一、卡诺图的构成</a:t>
            </a:r>
            <a:r>
              <a:rPr kumimoji="1" lang="zh-CN" altLang="en-US" sz="2400">
                <a:solidFill>
                  <a:srgbClr val="A60000"/>
                </a:solidFill>
                <a:latin typeface="Times New Roman" panose="02020603050405020304" pitchFamily="18" charset="0"/>
              </a:rPr>
              <a:t> </a:t>
            </a:r>
          </a:p>
        </p:txBody>
      </p:sp>
      <p:sp>
        <p:nvSpPr>
          <p:cNvPr id="78855" name="Text Box 7">
            <a:extLst>
              <a:ext uri="{FF2B5EF4-FFF2-40B4-BE49-F238E27FC236}">
                <a16:creationId xmlns:a16="http://schemas.microsoft.com/office/drawing/2014/main" id="{CFA11800-9182-4E39-9466-001FF476158D}"/>
              </a:ext>
            </a:extLst>
          </p:cNvPr>
          <p:cNvSpPr txBox="1">
            <a:spLocks noChangeArrowheads="1"/>
          </p:cNvSpPr>
          <p:nvPr/>
        </p:nvSpPr>
        <p:spPr bwMode="auto">
          <a:xfrm>
            <a:off x="611188" y="3213100"/>
            <a:ext cx="82296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2400" b="1">
                <a:solidFill>
                  <a:srgbClr val="FF0000"/>
                </a:solidFill>
                <a:latin typeface="Times New Roman" panose="02020603050405020304" pitchFamily="18" charset="0"/>
              </a:rPr>
              <a:t>　　</a:t>
            </a:r>
            <a:r>
              <a:rPr kumimoji="1" lang="zh-CN" altLang="en-US" sz="2400" b="1">
                <a:solidFill>
                  <a:srgbClr val="0033CC"/>
                </a:solidFill>
                <a:latin typeface="宋体" panose="02010600030101010101" pitchFamily="2" charset="-122"/>
              </a:rPr>
              <a:t>卡诺图是一种平面方格图，每个小方格代表一个最小项，故又称为最小项方格图。</a:t>
            </a:r>
            <a:r>
              <a:rPr kumimoji="1" lang="zh-CN" altLang="en-US" sz="2400">
                <a:solidFill>
                  <a:srgbClr val="FF0000"/>
                </a:solidFill>
                <a:latin typeface="宋体" panose="02010600030101010101" pitchFamily="2" charset="-122"/>
              </a:rPr>
              <a:t> </a:t>
            </a:r>
          </a:p>
          <a:p>
            <a:pPr eaLnBrk="1" hangingPunct="1">
              <a:lnSpc>
                <a:spcPct val="120000"/>
              </a:lnSpc>
              <a:spcBef>
                <a:spcPct val="50000"/>
              </a:spcBef>
            </a:pPr>
            <a:r>
              <a:rPr kumimoji="1" lang="zh-CN" altLang="en-US" sz="2400">
                <a:solidFill>
                  <a:srgbClr val="FF0000"/>
                </a:solidFill>
                <a:latin typeface="宋体" panose="02010600030101010101" pitchFamily="2" charset="-122"/>
              </a:rPr>
              <a:t>　　</a:t>
            </a:r>
            <a:r>
              <a:rPr kumimoji="1" lang="zh-CN" altLang="en-US" sz="2400" b="1">
                <a:solidFill>
                  <a:srgbClr val="A60000"/>
                </a:solidFill>
                <a:latin typeface="宋体" panose="02010600030101010101" pitchFamily="2" charset="-122"/>
              </a:rPr>
              <a:t>结构特点：</a:t>
            </a:r>
            <a:br>
              <a:rPr kumimoji="1" lang="zh-CN" altLang="en-US" sz="2400" b="1">
                <a:solidFill>
                  <a:schemeClr val="accent1"/>
                </a:solidFill>
                <a:latin typeface="宋体" panose="02010600030101010101" pitchFamily="2" charset="-122"/>
              </a:rPr>
            </a:br>
            <a:r>
              <a:rPr kumimoji="1" lang="zh-CN" altLang="en-US" sz="2400" b="1">
                <a:solidFill>
                  <a:schemeClr val="accent1"/>
                </a:solidFill>
                <a:latin typeface="宋体" panose="02010600030101010101" pitchFamily="2" charset="-122"/>
              </a:rPr>
              <a:t>　　</a:t>
            </a:r>
            <a:r>
              <a:rPr kumimoji="1" lang="en-US" altLang="zh-CN" sz="2400">
                <a:latin typeface="宋体" panose="02010600030101010101" pitchFamily="2" charset="-122"/>
              </a:rPr>
              <a:t>(1)</a:t>
            </a:r>
            <a:r>
              <a:rPr kumimoji="1" lang="en-US" altLang="zh-CN" sz="2400" b="1">
                <a:latin typeface="宋体" panose="02010600030101010101" pitchFamily="2" charset="-122"/>
              </a:rPr>
              <a:t> n</a:t>
            </a:r>
            <a:r>
              <a:rPr kumimoji="1" lang="zh-CN" altLang="en-US" sz="2400">
                <a:latin typeface="宋体" panose="02010600030101010101" pitchFamily="2" charset="-122"/>
              </a:rPr>
              <a:t>个变量的卡诺图由</a:t>
            </a:r>
            <a:r>
              <a:rPr kumimoji="1" lang="en-US" altLang="zh-CN" sz="2400">
                <a:latin typeface="宋体" panose="02010600030101010101" pitchFamily="2" charset="-122"/>
              </a:rPr>
              <a:t>2</a:t>
            </a:r>
            <a:r>
              <a:rPr kumimoji="1" lang="en-US" altLang="zh-CN" sz="2400" baseline="30000">
                <a:latin typeface="宋体" panose="02010600030101010101" pitchFamily="2" charset="-122"/>
              </a:rPr>
              <a:t>n</a:t>
            </a:r>
            <a:r>
              <a:rPr kumimoji="1" lang="zh-CN" altLang="en-US" sz="2400">
                <a:latin typeface="宋体" panose="02010600030101010101" pitchFamily="2" charset="-122"/>
              </a:rPr>
              <a:t>个小方格构成；</a:t>
            </a:r>
            <a:br>
              <a:rPr kumimoji="1" lang="zh-CN" altLang="en-US" sz="2400">
                <a:latin typeface="宋体" panose="02010600030101010101" pitchFamily="2" charset="-122"/>
              </a:rPr>
            </a:br>
            <a:r>
              <a:rPr kumimoji="1" lang="zh-CN" altLang="en-US" sz="2400">
                <a:latin typeface="宋体" panose="02010600030101010101" pitchFamily="2" charset="-122"/>
              </a:rPr>
              <a:t>　　</a:t>
            </a:r>
            <a:r>
              <a:rPr kumimoji="1" lang="en-US" altLang="zh-CN" sz="2400">
                <a:latin typeface="宋体" panose="02010600030101010101" pitchFamily="2" charset="-122"/>
              </a:rPr>
              <a:t>(2) </a:t>
            </a:r>
            <a:r>
              <a:rPr kumimoji="1" lang="zh-CN" altLang="en-US" sz="2400">
                <a:latin typeface="宋体" panose="02010600030101010101" pitchFamily="2" charset="-122"/>
              </a:rPr>
              <a:t>几何图形上处在</a:t>
            </a:r>
            <a:r>
              <a:rPr kumimoji="1" lang="zh-CN" altLang="en-US" sz="2400" b="1">
                <a:solidFill>
                  <a:srgbClr val="FF0000"/>
                </a:solidFill>
                <a:latin typeface="宋体" panose="02010600030101010101" pitchFamily="2" charset="-122"/>
              </a:rPr>
              <a:t>相邻、相对</a:t>
            </a:r>
            <a:r>
              <a:rPr kumimoji="1" lang="zh-CN" altLang="en-US" sz="2400">
                <a:solidFill>
                  <a:srgbClr val="FF0000"/>
                </a:solidFill>
                <a:latin typeface="宋体" panose="02010600030101010101" pitchFamily="2" charset="-122"/>
              </a:rPr>
              <a:t>、</a:t>
            </a:r>
            <a:r>
              <a:rPr kumimoji="1" lang="zh-CN" altLang="en-US" sz="2400" b="1">
                <a:solidFill>
                  <a:srgbClr val="FF0000"/>
                </a:solidFill>
                <a:latin typeface="宋体" panose="02010600030101010101" pitchFamily="2" charset="-122"/>
              </a:rPr>
              <a:t>相重</a:t>
            </a:r>
            <a:r>
              <a:rPr kumimoji="1" lang="zh-CN" altLang="en-US" sz="2400">
                <a:latin typeface="宋体" panose="02010600030101010101" pitchFamily="2" charset="-122"/>
              </a:rPr>
              <a:t>位置的小方格所代表的最小项为相邻最小项。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1"/>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8852"/>
                                        </p:tgtEl>
                                        <p:attrNameLst>
                                          <p:attrName>style.visibility</p:attrName>
                                        </p:attrNameLst>
                                      </p:cBhvr>
                                      <p:to>
                                        <p:strVal val="visible"/>
                                      </p:to>
                                    </p:set>
                                    <p:animEffect transition="in" filter="blinds(horizontal)">
                                      <p:cBhvr>
                                        <p:cTn id="11" dur="500"/>
                                        <p:tgtEl>
                                          <p:spTgt spid="788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885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8855"/>
                                        </p:tgtEl>
                                        <p:attrNameLst>
                                          <p:attrName>style.visibility</p:attrName>
                                        </p:attrNameLst>
                                      </p:cBhvr>
                                      <p:to>
                                        <p:strVal val="visible"/>
                                      </p:to>
                                    </p:set>
                                    <p:animEffect transition="in" filter="blinds(horizontal)">
                                      <p:cBhvr>
                                        <p:cTn id="20" dur="500"/>
                                        <p:tgtEl>
                                          <p:spTgt spid="78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utoUpdateAnimBg="0"/>
      <p:bldP spid="78852" grpId="0" autoUpdateAnimBg="0"/>
      <p:bldP spid="78853" grpId="0" autoUpdateAnimBg="0"/>
      <p:bldP spid="7885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5" name="Text Box 3">
            <a:extLst>
              <a:ext uri="{FF2B5EF4-FFF2-40B4-BE49-F238E27FC236}">
                <a16:creationId xmlns:a16="http://schemas.microsoft.com/office/drawing/2014/main" id="{068CCAE3-0C48-4E66-8FD3-028469C9B125}"/>
              </a:ext>
            </a:extLst>
          </p:cNvPr>
          <p:cNvSpPr txBox="1">
            <a:spLocks noChangeArrowheads="1"/>
          </p:cNvSpPr>
          <p:nvPr/>
        </p:nvSpPr>
        <p:spPr bwMode="auto">
          <a:xfrm>
            <a:off x="533400" y="8763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2</a:t>
            </a:r>
            <a:r>
              <a:rPr kumimoji="1" lang="zh-CN" altLang="en-US" sz="2400">
                <a:latin typeface="Times New Roman" panose="02020603050405020304" pitchFamily="18" charset="0"/>
              </a:rPr>
              <a:t>变量、</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变量、</a:t>
            </a:r>
            <a:r>
              <a:rPr kumimoji="1" lang="en-US" altLang="zh-CN" sz="2400">
                <a:latin typeface="Times New Roman" panose="02020603050405020304" pitchFamily="18" charset="0"/>
              </a:rPr>
              <a:t>4</a:t>
            </a:r>
            <a:r>
              <a:rPr kumimoji="1" lang="zh-CN" altLang="en-US" sz="2400">
                <a:latin typeface="Times New Roman" panose="02020603050405020304" pitchFamily="18" charset="0"/>
              </a:rPr>
              <a:t>变量卡诺图如图</a:t>
            </a:r>
            <a:r>
              <a:rPr kumimoji="1" lang="en-US" altLang="zh-CN" sz="2400">
                <a:latin typeface="Times New Roman" panose="02020603050405020304" pitchFamily="18" charset="0"/>
              </a:rPr>
              <a:t>(a)</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(b)</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(c)</a:t>
            </a:r>
            <a:r>
              <a:rPr kumimoji="1" lang="zh-CN" altLang="en-US" sz="2400">
                <a:latin typeface="Times New Roman" panose="02020603050405020304" pitchFamily="18" charset="0"/>
              </a:rPr>
              <a:t>所示。</a:t>
            </a:r>
          </a:p>
        </p:txBody>
      </p:sp>
      <p:grpSp>
        <p:nvGrpSpPr>
          <p:cNvPr id="79876" name="Group 4">
            <a:extLst>
              <a:ext uri="{FF2B5EF4-FFF2-40B4-BE49-F238E27FC236}">
                <a16:creationId xmlns:a16="http://schemas.microsoft.com/office/drawing/2014/main" id="{18784FD1-7256-410B-8222-2419BC7ACB27}"/>
              </a:ext>
            </a:extLst>
          </p:cNvPr>
          <p:cNvGrpSpPr>
            <a:grpSpLocks/>
          </p:cNvGrpSpPr>
          <p:nvPr/>
        </p:nvGrpSpPr>
        <p:grpSpPr bwMode="auto">
          <a:xfrm>
            <a:off x="1295400" y="1447800"/>
            <a:ext cx="1752600" cy="2178050"/>
            <a:chOff x="720" y="2324"/>
            <a:chExt cx="1104" cy="1372"/>
          </a:xfrm>
        </p:grpSpPr>
        <p:grpSp>
          <p:nvGrpSpPr>
            <p:cNvPr id="87112" name="Group 5">
              <a:extLst>
                <a:ext uri="{FF2B5EF4-FFF2-40B4-BE49-F238E27FC236}">
                  <a16:creationId xmlns:a16="http://schemas.microsoft.com/office/drawing/2014/main" id="{BDABB2D8-1CC0-478F-B511-37DE13469F13}"/>
                </a:ext>
              </a:extLst>
            </p:cNvPr>
            <p:cNvGrpSpPr>
              <a:grpSpLocks/>
            </p:cNvGrpSpPr>
            <p:nvPr/>
          </p:nvGrpSpPr>
          <p:grpSpPr bwMode="auto">
            <a:xfrm>
              <a:off x="720" y="2324"/>
              <a:ext cx="1104" cy="1036"/>
              <a:chOff x="1200" y="2448"/>
              <a:chExt cx="1104" cy="1036"/>
            </a:xfrm>
          </p:grpSpPr>
          <p:sp>
            <p:nvSpPr>
              <p:cNvPr id="87114" name="Line 6">
                <a:extLst>
                  <a:ext uri="{FF2B5EF4-FFF2-40B4-BE49-F238E27FC236}">
                    <a16:creationId xmlns:a16="http://schemas.microsoft.com/office/drawing/2014/main" id="{308AFB00-ECA0-4473-A20B-F6B701677B5A}"/>
                  </a:ext>
                </a:extLst>
              </p:cNvPr>
              <p:cNvSpPr>
                <a:spLocks noChangeShapeType="1"/>
              </p:cNvSpPr>
              <p:nvPr/>
            </p:nvSpPr>
            <p:spPr bwMode="auto">
              <a:xfrm>
                <a:off x="1296" y="2592"/>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7115" name="Group 7">
                <a:extLst>
                  <a:ext uri="{FF2B5EF4-FFF2-40B4-BE49-F238E27FC236}">
                    <a16:creationId xmlns:a16="http://schemas.microsoft.com/office/drawing/2014/main" id="{46D28F5D-3044-4700-971D-B04FFA729181}"/>
                  </a:ext>
                </a:extLst>
              </p:cNvPr>
              <p:cNvGrpSpPr>
                <a:grpSpLocks/>
              </p:cNvGrpSpPr>
              <p:nvPr/>
            </p:nvGrpSpPr>
            <p:grpSpPr bwMode="auto">
              <a:xfrm>
                <a:off x="1200" y="2448"/>
                <a:ext cx="1104" cy="1036"/>
                <a:chOff x="1200" y="2448"/>
                <a:chExt cx="1104" cy="1036"/>
              </a:xfrm>
            </p:grpSpPr>
            <p:sp>
              <p:nvSpPr>
                <p:cNvPr id="87116" name="Rectangle 8">
                  <a:extLst>
                    <a:ext uri="{FF2B5EF4-FFF2-40B4-BE49-F238E27FC236}">
                      <a16:creationId xmlns:a16="http://schemas.microsoft.com/office/drawing/2014/main" id="{4C2361ED-6166-4C5C-98F2-86EE42E29172}"/>
                    </a:ext>
                  </a:extLst>
                </p:cNvPr>
                <p:cNvSpPr>
                  <a:spLocks noChangeArrowheads="1"/>
                </p:cNvSpPr>
                <p:nvPr/>
              </p:nvSpPr>
              <p:spPr bwMode="auto">
                <a:xfrm>
                  <a:off x="1920"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3</a:t>
                  </a:r>
                  <a:r>
                    <a:rPr kumimoji="1" lang="en-US" altLang="zh-CN" sz="2400">
                      <a:latin typeface="Times New Roman" panose="02020603050405020304" pitchFamily="18" charset="0"/>
                    </a:rPr>
                    <a:t> </a:t>
                  </a:r>
                </a:p>
              </p:txBody>
            </p:sp>
            <p:sp>
              <p:nvSpPr>
                <p:cNvPr id="87117" name="Rectangle 9">
                  <a:extLst>
                    <a:ext uri="{FF2B5EF4-FFF2-40B4-BE49-F238E27FC236}">
                      <a16:creationId xmlns:a16="http://schemas.microsoft.com/office/drawing/2014/main" id="{BD3AFB72-9E83-4264-9D62-76EC9D0351D1}"/>
                    </a:ext>
                  </a:extLst>
                </p:cNvPr>
                <p:cNvSpPr>
                  <a:spLocks noChangeArrowheads="1"/>
                </p:cNvSpPr>
                <p:nvPr/>
              </p:nvSpPr>
              <p:spPr bwMode="auto">
                <a:xfrm>
                  <a:off x="1536"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a:t>
                  </a:r>
                  <a:r>
                    <a:rPr kumimoji="1" lang="en-US" altLang="zh-CN" sz="2400">
                      <a:latin typeface="Times New Roman" panose="02020603050405020304" pitchFamily="18" charset="0"/>
                    </a:rPr>
                    <a:t> </a:t>
                  </a:r>
                </a:p>
              </p:txBody>
            </p:sp>
            <p:sp>
              <p:nvSpPr>
                <p:cNvPr id="87118" name="Rectangle 10">
                  <a:extLst>
                    <a:ext uri="{FF2B5EF4-FFF2-40B4-BE49-F238E27FC236}">
                      <a16:creationId xmlns:a16="http://schemas.microsoft.com/office/drawing/2014/main" id="{D14A4DEC-0246-4951-B5A1-DF540D433122}"/>
                    </a:ext>
                  </a:extLst>
                </p:cNvPr>
                <p:cNvSpPr>
                  <a:spLocks noChangeArrowheads="1"/>
                </p:cNvSpPr>
                <p:nvPr/>
              </p:nvSpPr>
              <p:spPr bwMode="auto">
                <a:xfrm>
                  <a:off x="1920"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2 </a:t>
                  </a:r>
                </a:p>
              </p:txBody>
            </p:sp>
            <p:sp>
              <p:nvSpPr>
                <p:cNvPr id="87119" name="Rectangle 11">
                  <a:extLst>
                    <a:ext uri="{FF2B5EF4-FFF2-40B4-BE49-F238E27FC236}">
                      <a16:creationId xmlns:a16="http://schemas.microsoft.com/office/drawing/2014/main" id="{201B3344-5AFB-4C5F-91E1-6830E8BCE957}"/>
                    </a:ext>
                  </a:extLst>
                </p:cNvPr>
                <p:cNvSpPr>
                  <a:spLocks noChangeArrowheads="1"/>
                </p:cNvSpPr>
                <p:nvPr/>
              </p:nvSpPr>
              <p:spPr bwMode="auto">
                <a:xfrm>
                  <a:off x="1536"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0</a:t>
                  </a:r>
                  <a:r>
                    <a:rPr kumimoji="1" lang="en-US" altLang="zh-CN" sz="2400">
                      <a:latin typeface="Times New Roman" panose="02020603050405020304" pitchFamily="18" charset="0"/>
                    </a:rPr>
                    <a:t> </a:t>
                  </a:r>
                </a:p>
              </p:txBody>
            </p:sp>
            <p:sp>
              <p:nvSpPr>
                <p:cNvPr id="87120" name="Line 12">
                  <a:extLst>
                    <a:ext uri="{FF2B5EF4-FFF2-40B4-BE49-F238E27FC236}">
                      <a16:creationId xmlns:a16="http://schemas.microsoft.com/office/drawing/2014/main" id="{3CCDFA1B-8B93-4DC2-B3D9-279790C858D7}"/>
                    </a:ext>
                  </a:extLst>
                </p:cNvPr>
                <p:cNvSpPr>
                  <a:spLocks noChangeShapeType="1"/>
                </p:cNvSpPr>
                <p:nvPr/>
              </p:nvSpPr>
              <p:spPr bwMode="auto">
                <a:xfrm>
                  <a:off x="1536" y="2832"/>
                  <a:ext cx="76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1" name="Line 13">
                  <a:extLst>
                    <a:ext uri="{FF2B5EF4-FFF2-40B4-BE49-F238E27FC236}">
                      <a16:creationId xmlns:a16="http://schemas.microsoft.com/office/drawing/2014/main" id="{EF2C1F06-0719-40C2-A21C-6A18329FAB8E}"/>
                    </a:ext>
                  </a:extLst>
                </p:cNvPr>
                <p:cNvSpPr>
                  <a:spLocks noChangeShapeType="1"/>
                </p:cNvSpPr>
                <p:nvPr/>
              </p:nvSpPr>
              <p:spPr bwMode="auto">
                <a:xfrm>
                  <a:off x="1536" y="3158"/>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2" name="Line 14">
                  <a:extLst>
                    <a:ext uri="{FF2B5EF4-FFF2-40B4-BE49-F238E27FC236}">
                      <a16:creationId xmlns:a16="http://schemas.microsoft.com/office/drawing/2014/main" id="{75DB28F5-D842-4896-9FFF-15DC32F67FB1}"/>
                    </a:ext>
                  </a:extLst>
                </p:cNvPr>
                <p:cNvSpPr>
                  <a:spLocks noChangeShapeType="1"/>
                </p:cNvSpPr>
                <p:nvPr/>
              </p:nvSpPr>
              <p:spPr bwMode="auto">
                <a:xfrm>
                  <a:off x="1536" y="3484"/>
                  <a:ext cx="76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3" name="Line 15">
                  <a:extLst>
                    <a:ext uri="{FF2B5EF4-FFF2-40B4-BE49-F238E27FC236}">
                      <a16:creationId xmlns:a16="http://schemas.microsoft.com/office/drawing/2014/main" id="{EEC95A6F-E08D-4ECC-AC91-4A0920C6AB06}"/>
                    </a:ext>
                  </a:extLst>
                </p:cNvPr>
                <p:cNvSpPr>
                  <a:spLocks noChangeShapeType="1"/>
                </p:cNvSpPr>
                <p:nvPr/>
              </p:nvSpPr>
              <p:spPr bwMode="auto">
                <a:xfrm>
                  <a:off x="1536" y="2832"/>
                  <a:ext cx="0" cy="65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4" name="Line 16">
                  <a:extLst>
                    <a:ext uri="{FF2B5EF4-FFF2-40B4-BE49-F238E27FC236}">
                      <a16:creationId xmlns:a16="http://schemas.microsoft.com/office/drawing/2014/main" id="{2520516A-99C2-43AC-958A-9175E8D5DD19}"/>
                    </a:ext>
                  </a:extLst>
                </p:cNvPr>
                <p:cNvSpPr>
                  <a:spLocks noChangeShapeType="1"/>
                </p:cNvSpPr>
                <p:nvPr/>
              </p:nvSpPr>
              <p:spPr bwMode="auto">
                <a:xfrm>
                  <a:off x="1920" y="2832"/>
                  <a:ext cx="0" cy="6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5" name="Line 17">
                  <a:extLst>
                    <a:ext uri="{FF2B5EF4-FFF2-40B4-BE49-F238E27FC236}">
                      <a16:creationId xmlns:a16="http://schemas.microsoft.com/office/drawing/2014/main" id="{52B93C57-FB58-4A19-92D1-8FBCA6224760}"/>
                    </a:ext>
                  </a:extLst>
                </p:cNvPr>
                <p:cNvSpPr>
                  <a:spLocks noChangeShapeType="1"/>
                </p:cNvSpPr>
                <p:nvPr/>
              </p:nvSpPr>
              <p:spPr bwMode="auto">
                <a:xfrm>
                  <a:off x="2304" y="2832"/>
                  <a:ext cx="0" cy="65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6" name="Text Box 18">
                  <a:extLst>
                    <a:ext uri="{FF2B5EF4-FFF2-40B4-BE49-F238E27FC236}">
                      <a16:creationId xmlns:a16="http://schemas.microsoft.com/office/drawing/2014/main" id="{10C34122-15ED-4304-B225-6DE9CB05DA55}"/>
                    </a:ext>
                  </a:extLst>
                </p:cNvPr>
                <p:cNvSpPr txBox="1">
                  <a:spLocks noChangeArrowheads="1"/>
                </p:cNvSpPr>
                <p:nvPr/>
              </p:nvSpPr>
              <p:spPr bwMode="auto">
                <a:xfrm>
                  <a:off x="1344" y="244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a:t>
                  </a:r>
                </a:p>
              </p:txBody>
            </p:sp>
            <p:sp>
              <p:nvSpPr>
                <p:cNvPr id="87127" name="Text Box 19">
                  <a:extLst>
                    <a:ext uri="{FF2B5EF4-FFF2-40B4-BE49-F238E27FC236}">
                      <a16:creationId xmlns:a16="http://schemas.microsoft.com/office/drawing/2014/main" id="{689B9952-778C-45B2-8424-6A6B1C049075}"/>
                    </a:ext>
                  </a:extLst>
                </p:cNvPr>
                <p:cNvSpPr txBox="1">
                  <a:spLocks noChangeArrowheads="1"/>
                </p:cNvSpPr>
                <p:nvPr/>
              </p:nvSpPr>
              <p:spPr bwMode="auto">
                <a:xfrm>
                  <a:off x="1200" y="261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B</a:t>
                  </a:r>
                </a:p>
              </p:txBody>
            </p:sp>
            <p:sp>
              <p:nvSpPr>
                <p:cNvPr id="87128" name="Text Box 20">
                  <a:extLst>
                    <a:ext uri="{FF2B5EF4-FFF2-40B4-BE49-F238E27FC236}">
                      <a16:creationId xmlns:a16="http://schemas.microsoft.com/office/drawing/2014/main" id="{6336D47D-1527-439A-A03E-DE3458D6FA9C}"/>
                    </a:ext>
                  </a:extLst>
                </p:cNvPr>
                <p:cNvSpPr txBox="1">
                  <a:spLocks noChangeArrowheads="1"/>
                </p:cNvSpPr>
                <p:nvPr/>
              </p:nvSpPr>
              <p:spPr bwMode="auto">
                <a:xfrm>
                  <a:off x="1632" y="257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sp>
              <p:nvSpPr>
                <p:cNvPr id="87129" name="Text Box 21">
                  <a:extLst>
                    <a:ext uri="{FF2B5EF4-FFF2-40B4-BE49-F238E27FC236}">
                      <a16:creationId xmlns:a16="http://schemas.microsoft.com/office/drawing/2014/main" id="{38522E9C-C9D4-4F52-8126-341C204B8B8A}"/>
                    </a:ext>
                  </a:extLst>
                </p:cNvPr>
                <p:cNvSpPr txBox="1">
                  <a:spLocks noChangeArrowheads="1"/>
                </p:cNvSpPr>
                <p:nvPr/>
              </p:nvSpPr>
              <p:spPr bwMode="auto">
                <a:xfrm>
                  <a:off x="2016" y="256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sp>
              <p:nvSpPr>
                <p:cNvPr id="87130" name="Text Box 22">
                  <a:extLst>
                    <a:ext uri="{FF2B5EF4-FFF2-40B4-BE49-F238E27FC236}">
                      <a16:creationId xmlns:a16="http://schemas.microsoft.com/office/drawing/2014/main" id="{F8345F79-49E2-4323-9E42-4CC748A0E926}"/>
                    </a:ext>
                  </a:extLst>
                </p:cNvPr>
                <p:cNvSpPr txBox="1">
                  <a:spLocks noChangeArrowheads="1"/>
                </p:cNvSpPr>
                <p:nvPr/>
              </p:nvSpPr>
              <p:spPr bwMode="auto">
                <a:xfrm>
                  <a:off x="1320" y="317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sp>
              <p:nvSpPr>
                <p:cNvPr id="87131" name="Text Box 23">
                  <a:extLst>
                    <a:ext uri="{FF2B5EF4-FFF2-40B4-BE49-F238E27FC236}">
                      <a16:creationId xmlns:a16="http://schemas.microsoft.com/office/drawing/2014/main" id="{02161B68-4A2B-4E61-B0E8-03B00A00B112}"/>
                    </a:ext>
                  </a:extLst>
                </p:cNvPr>
                <p:cNvSpPr txBox="1">
                  <a:spLocks noChangeArrowheads="1"/>
                </p:cNvSpPr>
                <p:nvPr/>
              </p:nvSpPr>
              <p:spPr bwMode="auto">
                <a:xfrm>
                  <a:off x="1314" y="2871"/>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grpSp>
        </p:grpSp>
        <p:sp>
          <p:nvSpPr>
            <p:cNvPr id="87113" name="Text Box 24">
              <a:extLst>
                <a:ext uri="{FF2B5EF4-FFF2-40B4-BE49-F238E27FC236}">
                  <a16:creationId xmlns:a16="http://schemas.microsoft.com/office/drawing/2014/main" id="{C1638119-CE51-489D-8C26-D084C9A47000}"/>
                </a:ext>
              </a:extLst>
            </p:cNvPr>
            <p:cNvSpPr txBox="1">
              <a:spLocks noChangeArrowheads="1"/>
            </p:cNvSpPr>
            <p:nvPr/>
          </p:nvSpPr>
          <p:spPr bwMode="auto">
            <a:xfrm>
              <a:off x="1218" y="340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 a ) </a:t>
              </a:r>
            </a:p>
          </p:txBody>
        </p:sp>
      </p:grpSp>
      <p:grpSp>
        <p:nvGrpSpPr>
          <p:cNvPr id="79897" name="Group 25">
            <a:extLst>
              <a:ext uri="{FF2B5EF4-FFF2-40B4-BE49-F238E27FC236}">
                <a16:creationId xmlns:a16="http://schemas.microsoft.com/office/drawing/2014/main" id="{AD8C8C61-5C90-4A33-9FB2-C9C8DFA977CF}"/>
              </a:ext>
            </a:extLst>
          </p:cNvPr>
          <p:cNvGrpSpPr>
            <a:grpSpLocks/>
          </p:cNvGrpSpPr>
          <p:nvPr/>
        </p:nvGrpSpPr>
        <p:grpSpPr bwMode="auto">
          <a:xfrm>
            <a:off x="4876800" y="1447800"/>
            <a:ext cx="3048000" cy="2238375"/>
            <a:chOff x="2736" y="2274"/>
            <a:chExt cx="1920" cy="1410"/>
          </a:xfrm>
        </p:grpSpPr>
        <p:grpSp>
          <p:nvGrpSpPr>
            <p:cNvPr id="87085" name="Group 26">
              <a:extLst>
                <a:ext uri="{FF2B5EF4-FFF2-40B4-BE49-F238E27FC236}">
                  <a16:creationId xmlns:a16="http://schemas.microsoft.com/office/drawing/2014/main" id="{43EA3D1B-110D-4860-B26C-FAFF2359AA8A}"/>
                </a:ext>
              </a:extLst>
            </p:cNvPr>
            <p:cNvGrpSpPr>
              <a:grpSpLocks/>
            </p:cNvGrpSpPr>
            <p:nvPr/>
          </p:nvGrpSpPr>
          <p:grpSpPr bwMode="auto">
            <a:xfrm>
              <a:off x="2736" y="2274"/>
              <a:ext cx="1920" cy="1084"/>
              <a:chOff x="2640" y="2400"/>
              <a:chExt cx="1920" cy="1084"/>
            </a:xfrm>
          </p:grpSpPr>
          <p:sp>
            <p:nvSpPr>
              <p:cNvPr id="87087" name="Text Box 27">
                <a:extLst>
                  <a:ext uri="{FF2B5EF4-FFF2-40B4-BE49-F238E27FC236}">
                    <a16:creationId xmlns:a16="http://schemas.microsoft.com/office/drawing/2014/main" id="{CECE93BD-5E27-4687-9C83-7689B4626068}"/>
                  </a:ext>
                </a:extLst>
              </p:cNvPr>
              <p:cNvSpPr txBox="1">
                <a:spLocks noChangeArrowheads="1"/>
              </p:cNvSpPr>
              <p:nvPr/>
            </p:nvSpPr>
            <p:spPr bwMode="auto">
              <a:xfrm>
                <a:off x="2784" y="28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sp>
            <p:nvSpPr>
              <p:cNvPr id="87088" name="Rectangle 28">
                <a:extLst>
                  <a:ext uri="{FF2B5EF4-FFF2-40B4-BE49-F238E27FC236}">
                    <a16:creationId xmlns:a16="http://schemas.microsoft.com/office/drawing/2014/main" id="{BCC31E6A-F3D4-42D1-8F48-AE1A0A842CED}"/>
                  </a:ext>
                </a:extLst>
              </p:cNvPr>
              <p:cNvSpPr>
                <a:spLocks noChangeArrowheads="1"/>
              </p:cNvSpPr>
              <p:nvPr/>
            </p:nvSpPr>
            <p:spPr bwMode="auto">
              <a:xfrm>
                <a:off x="4176"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5</a:t>
                </a:r>
              </a:p>
            </p:txBody>
          </p:sp>
          <p:sp>
            <p:nvSpPr>
              <p:cNvPr id="87089" name="Rectangle 29">
                <a:extLst>
                  <a:ext uri="{FF2B5EF4-FFF2-40B4-BE49-F238E27FC236}">
                    <a16:creationId xmlns:a16="http://schemas.microsoft.com/office/drawing/2014/main" id="{E6FF5507-AD53-4C87-8B77-0BBA290722F9}"/>
                  </a:ext>
                </a:extLst>
              </p:cNvPr>
              <p:cNvSpPr>
                <a:spLocks noChangeArrowheads="1"/>
              </p:cNvSpPr>
              <p:nvPr/>
            </p:nvSpPr>
            <p:spPr bwMode="auto">
              <a:xfrm>
                <a:off x="4176"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4</a:t>
                </a:r>
              </a:p>
            </p:txBody>
          </p:sp>
          <p:sp>
            <p:nvSpPr>
              <p:cNvPr id="87090" name="Rectangle 30">
                <a:extLst>
                  <a:ext uri="{FF2B5EF4-FFF2-40B4-BE49-F238E27FC236}">
                    <a16:creationId xmlns:a16="http://schemas.microsoft.com/office/drawing/2014/main" id="{F97D8A05-2EB1-42B2-9035-B2D9A62B411C}"/>
                  </a:ext>
                </a:extLst>
              </p:cNvPr>
              <p:cNvSpPr>
                <a:spLocks noChangeArrowheads="1"/>
              </p:cNvSpPr>
              <p:nvPr/>
            </p:nvSpPr>
            <p:spPr bwMode="auto">
              <a:xfrm>
                <a:off x="3792"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7</a:t>
                </a:r>
              </a:p>
            </p:txBody>
          </p:sp>
          <p:sp>
            <p:nvSpPr>
              <p:cNvPr id="87091" name="Rectangle 31">
                <a:extLst>
                  <a:ext uri="{FF2B5EF4-FFF2-40B4-BE49-F238E27FC236}">
                    <a16:creationId xmlns:a16="http://schemas.microsoft.com/office/drawing/2014/main" id="{C5ED1F5F-B010-483F-9EBB-23A4AC07FCB4}"/>
                  </a:ext>
                </a:extLst>
              </p:cNvPr>
              <p:cNvSpPr>
                <a:spLocks noChangeArrowheads="1"/>
              </p:cNvSpPr>
              <p:nvPr/>
            </p:nvSpPr>
            <p:spPr bwMode="auto">
              <a:xfrm>
                <a:off x="3792"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6</a:t>
                </a:r>
              </a:p>
            </p:txBody>
          </p:sp>
          <p:sp>
            <p:nvSpPr>
              <p:cNvPr id="87092" name="Rectangle 32">
                <a:extLst>
                  <a:ext uri="{FF2B5EF4-FFF2-40B4-BE49-F238E27FC236}">
                    <a16:creationId xmlns:a16="http://schemas.microsoft.com/office/drawing/2014/main" id="{5438F530-F288-44C6-93AD-BF604A84568C}"/>
                  </a:ext>
                </a:extLst>
              </p:cNvPr>
              <p:cNvSpPr>
                <a:spLocks noChangeArrowheads="1"/>
              </p:cNvSpPr>
              <p:nvPr/>
            </p:nvSpPr>
            <p:spPr bwMode="auto">
              <a:xfrm>
                <a:off x="3408"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3</a:t>
                </a:r>
                <a:r>
                  <a:rPr kumimoji="1" lang="en-US" altLang="zh-CN" sz="2400">
                    <a:latin typeface="Times New Roman" panose="02020603050405020304" pitchFamily="18" charset="0"/>
                  </a:rPr>
                  <a:t> </a:t>
                </a:r>
              </a:p>
            </p:txBody>
          </p:sp>
          <p:sp>
            <p:nvSpPr>
              <p:cNvPr id="87093" name="Rectangle 33">
                <a:extLst>
                  <a:ext uri="{FF2B5EF4-FFF2-40B4-BE49-F238E27FC236}">
                    <a16:creationId xmlns:a16="http://schemas.microsoft.com/office/drawing/2014/main" id="{B347D852-1EC2-478A-941A-2E33B68B0E4C}"/>
                  </a:ext>
                </a:extLst>
              </p:cNvPr>
              <p:cNvSpPr>
                <a:spLocks noChangeArrowheads="1"/>
              </p:cNvSpPr>
              <p:nvPr/>
            </p:nvSpPr>
            <p:spPr bwMode="auto">
              <a:xfrm>
                <a:off x="3024"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a:t>
                </a:r>
                <a:r>
                  <a:rPr kumimoji="1" lang="en-US" altLang="zh-CN" sz="2400">
                    <a:latin typeface="Times New Roman" panose="02020603050405020304" pitchFamily="18" charset="0"/>
                  </a:rPr>
                  <a:t> </a:t>
                </a:r>
              </a:p>
            </p:txBody>
          </p:sp>
          <p:sp>
            <p:nvSpPr>
              <p:cNvPr id="87094" name="Rectangle 34">
                <a:extLst>
                  <a:ext uri="{FF2B5EF4-FFF2-40B4-BE49-F238E27FC236}">
                    <a16:creationId xmlns:a16="http://schemas.microsoft.com/office/drawing/2014/main" id="{7ABCA8B9-8BB9-45AB-A2D7-91715036EDA1}"/>
                  </a:ext>
                </a:extLst>
              </p:cNvPr>
              <p:cNvSpPr>
                <a:spLocks noChangeArrowheads="1"/>
              </p:cNvSpPr>
              <p:nvPr/>
            </p:nvSpPr>
            <p:spPr bwMode="auto">
              <a:xfrm>
                <a:off x="3408"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2 </a:t>
                </a:r>
              </a:p>
            </p:txBody>
          </p:sp>
          <p:sp>
            <p:nvSpPr>
              <p:cNvPr id="87095" name="Rectangle 35">
                <a:extLst>
                  <a:ext uri="{FF2B5EF4-FFF2-40B4-BE49-F238E27FC236}">
                    <a16:creationId xmlns:a16="http://schemas.microsoft.com/office/drawing/2014/main" id="{04AD79E8-132C-4562-837C-6E1EA57383E6}"/>
                  </a:ext>
                </a:extLst>
              </p:cNvPr>
              <p:cNvSpPr>
                <a:spLocks noChangeArrowheads="1"/>
              </p:cNvSpPr>
              <p:nvPr/>
            </p:nvSpPr>
            <p:spPr bwMode="auto">
              <a:xfrm>
                <a:off x="3024"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0</a:t>
                </a:r>
                <a:r>
                  <a:rPr kumimoji="1" lang="en-US" altLang="zh-CN" sz="2400">
                    <a:latin typeface="Times New Roman" panose="02020603050405020304" pitchFamily="18" charset="0"/>
                  </a:rPr>
                  <a:t> </a:t>
                </a:r>
              </a:p>
            </p:txBody>
          </p:sp>
          <p:sp>
            <p:nvSpPr>
              <p:cNvPr id="87096" name="Line 36">
                <a:extLst>
                  <a:ext uri="{FF2B5EF4-FFF2-40B4-BE49-F238E27FC236}">
                    <a16:creationId xmlns:a16="http://schemas.microsoft.com/office/drawing/2014/main" id="{54E76413-353E-4A11-9803-1A0A14ADBE24}"/>
                  </a:ext>
                </a:extLst>
              </p:cNvPr>
              <p:cNvSpPr>
                <a:spLocks noChangeShapeType="1"/>
              </p:cNvSpPr>
              <p:nvPr/>
            </p:nvSpPr>
            <p:spPr bwMode="auto">
              <a:xfrm>
                <a:off x="3024" y="2832"/>
                <a:ext cx="153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97" name="Line 37">
                <a:extLst>
                  <a:ext uri="{FF2B5EF4-FFF2-40B4-BE49-F238E27FC236}">
                    <a16:creationId xmlns:a16="http://schemas.microsoft.com/office/drawing/2014/main" id="{77029086-8C24-4388-8C1F-9BA0275C9695}"/>
                  </a:ext>
                </a:extLst>
              </p:cNvPr>
              <p:cNvSpPr>
                <a:spLocks noChangeShapeType="1"/>
              </p:cNvSpPr>
              <p:nvPr/>
            </p:nvSpPr>
            <p:spPr bwMode="auto">
              <a:xfrm>
                <a:off x="3024" y="3158"/>
                <a:ext cx="15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98" name="Line 38">
                <a:extLst>
                  <a:ext uri="{FF2B5EF4-FFF2-40B4-BE49-F238E27FC236}">
                    <a16:creationId xmlns:a16="http://schemas.microsoft.com/office/drawing/2014/main" id="{11D059F2-116B-4EFE-80F7-77B0F24CCE06}"/>
                  </a:ext>
                </a:extLst>
              </p:cNvPr>
              <p:cNvSpPr>
                <a:spLocks noChangeShapeType="1"/>
              </p:cNvSpPr>
              <p:nvPr/>
            </p:nvSpPr>
            <p:spPr bwMode="auto">
              <a:xfrm>
                <a:off x="3024" y="3484"/>
                <a:ext cx="153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99" name="Line 39">
                <a:extLst>
                  <a:ext uri="{FF2B5EF4-FFF2-40B4-BE49-F238E27FC236}">
                    <a16:creationId xmlns:a16="http://schemas.microsoft.com/office/drawing/2014/main" id="{88A63604-5D40-49F4-8262-F329C14CD581}"/>
                  </a:ext>
                </a:extLst>
              </p:cNvPr>
              <p:cNvSpPr>
                <a:spLocks noChangeShapeType="1"/>
              </p:cNvSpPr>
              <p:nvPr/>
            </p:nvSpPr>
            <p:spPr bwMode="auto">
              <a:xfrm>
                <a:off x="3024" y="2832"/>
                <a:ext cx="0" cy="65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0" name="Line 40">
                <a:extLst>
                  <a:ext uri="{FF2B5EF4-FFF2-40B4-BE49-F238E27FC236}">
                    <a16:creationId xmlns:a16="http://schemas.microsoft.com/office/drawing/2014/main" id="{3B966573-60A5-4A99-B0DF-C665FDA363A2}"/>
                  </a:ext>
                </a:extLst>
              </p:cNvPr>
              <p:cNvSpPr>
                <a:spLocks noChangeShapeType="1"/>
              </p:cNvSpPr>
              <p:nvPr/>
            </p:nvSpPr>
            <p:spPr bwMode="auto">
              <a:xfrm>
                <a:off x="3408" y="2832"/>
                <a:ext cx="0" cy="6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1" name="Line 41">
                <a:extLst>
                  <a:ext uri="{FF2B5EF4-FFF2-40B4-BE49-F238E27FC236}">
                    <a16:creationId xmlns:a16="http://schemas.microsoft.com/office/drawing/2014/main" id="{53AEA880-C439-4D84-8ED4-F61034051228}"/>
                  </a:ext>
                </a:extLst>
              </p:cNvPr>
              <p:cNvSpPr>
                <a:spLocks noChangeShapeType="1"/>
              </p:cNvSpPr>
              <p:nvPr/>
            </p:nvSpPr>
            <p:spPr bwMode="auto">
              <a:xfrm>
                <a:off x="4560" y="2832"/>
                <a:ext cx="0" cy="65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2" name="Line 42">
                <a:extLst>
                  <a:ext uri="{FF2B5EF4-FFF2-40B4-BE49-F238E27FC236}">
                    <a16:creationId xmlns:a16="http://schemas.microsoft.com/office/drawing/2014/main" id="{80C855E9-7AA5-442E-B582-7ACC75724ECA}"/>
                  </a:ext>
                </a:extLst>
              </p:cNvPr>
              <p:cNvSpPr>
                <a:spLocks noChangeShapeType="1"/>
              </p:cNvSpPr>
              <p:nvPr/>
            </p:nvSpPr>
            <p:spPr bwMode="auto">
              <a:xfrm>
                <a:off x="3792" y="2832"/>
                <a:ext cx="0" cy="6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3" name="Line 43">
                <a:extLst>
                  <a:ext uri="{FF2B5EF4-FFF2-40B4-BE49-F238E27FC236}">
                    <a16:creationId xmlns:a16="http://schemas.microsoft.com/office/drawing/2014/main" id="{8D4E6415-516B-4557-A54E-ADF589B04599}"/>
                  </a:ext>
                </a:extLst>
              </p:cNvPr>
              <p:cNvSpPr>
                <a:spLocks noChangeShapeType="1"/>
              </p:cNvSpPr>
              <p:nvPr/>
            </p:nvSpPr>
            <p:spPr bwMode="auto">
              <a:xfrm>
                <a:off x="4176" y="2832"/>
                <a:ext cx="0" cy="6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4" name="Line 44">
                <a:extLst>
                  <a:ext uri="{FF2B5EF4-FFF2-40B4-BE49-F238E27FC236}">
                    <a16:creationId xmlns:a16="http://schemas.microsoft.com/office/drawing/2014/main" id="{233AE633-9AB4-46B5-A39D-7A383F8005B9}"/>
                  </a:ext>
                </a:extLst>
              </p:cNvPr>
              <p:cNvSpPr>
                <a:spLocks noChangeShapeType="1"/>
              </p:cNvSpPr>
              <p:nvPr/>
            </p:nvSpPr>
            <p:spPr bwMode="auto">
              <a:xfrm>
                <a:off x="2784" y="2592"/>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5" name="Text Box 45">
                <a:extLst>
                  <a:ext uri="{FF2B5EF4-FFF2-40B4-BE49-F238E27FC236}">
                    <a16:creationId xmlns:a16="http://schemas.microsoft.com/office/drawing/2014/main" id="{9CD4FA21-C1A9-4403-AC52-8E467B9ABC27}"/>
                  </a:ext>
                </a:extLst>
              </p:cNvPr>
              <p:cNvSpPr txBox="1">
                <a:spLocks noChangeArrowheads="1"/>
              </p:cNvSpPr>
              <p:nvPr/>
            </p:nvSpPr>
            <p:spPr bwMode="auto">
              <a:xfrm>
                <a:off x="2793" y="31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sp>
            <p:nvSpPr>
              <p:cNvPr id="87106" name="Text Box 46">
                <a:extLst>
                  <a:ext uri="{FF2B5EF4-FFF2-40B4-BE49-F238E27FC236}">
                    <a16:creationId xmlns:a16="http://schemas.microsoft.com/office/drawing/2014/main" id="{BE8F7C69-B625-49B7-AA27-B34E1C0C81BD}"/>
                  </a:ext>
                </a:extLst>
              </p:cNvPr>
              <p:cNvSpPr txBox="1">
                <a:spLocks noChangeArrowheads="1"/>
              </p:cNvSpPr>
              <p:nvPr/>
            </p:nvSpPr>
            <p:spPr bwMode="auto">
              <a:xfrm>
                <a:off x="3072" y="2553"/>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87107" name="Text Box 47">
                <a:extLst>
                  <a:ext uri="{FF2B5EF4-FFF2-40B4-BE49-F238E27FC236}">
                    <a16:creationId xmlns:a16="http://schemas.microsoft.com/office/drawing/2014/main" id="{71110165-D51E-44E3-B67D-8EAF17FC6947}"/>
                  </a:ext>
                </a:extLst>
              </p:cNvPr>
              <p:cNvSpPr txBox="1">
                <a:spLocks noChangeArrowheads="1"/>
              </p:cNvSpPr>
              <p:nvPr/>
            </p:nvSpPr>
            <p:spPr bwMode="auto">
              <a:xfrm>
                <a:off x="3456" y="25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87108" name="Text Box 48">
                <a:extLst>
                  <a:ext uri="{FF2B5EF4-FFF2-40B4-BE49-F238E27FC236}">
                    <a16:creationId xmlns:a16="http://schemas.microsoft.com/office/drawing/2014/main" id="{9C338A04-5A88-4DD7-8CC3-0FD931C8C03A}"/>
                  </a:ext>
                </a:extLst>
              </p:cNvPr>
              <p:cNvSpPr txBox="1">
                <a:spLocks noChangeArrowheads="1"/>
              </p:cNvSpPr>
              <p:nvPr/>
            </p:nvSpPr>
            <p:spPr bwMode="auto">
              <a:xfrm>
                <a:off x="3840" y="25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87109" name="Text Box 49">
                <a:extLst>
                  <a:ext uri="{FF2B5EF4-FFF2-40B4-BE49-F238E27FC236}">
                    <a16:creationId xmlns:a16="http://schemas.microsoft.com/office/drawing/2014/main" id="{8164FC74-36A4-4164-9B53-EBA20D4BE397}"/>
                  </a:ext>
                </a:extLst>
              </p:cNvPr>
              <p:cNvSpPr txBox="1">
                <a:spLocks noChangeArrowheads="1"/>
              </p:cNvSpPr>
              <p:nvPr/>
            </p:nvSpPr>
            <p:spPr bwMode="auto">
              <a:xfrm>
                <a:off x="4224" y="25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87110" name="Text Box 50">
                <a:extLst>
                  <a:ext uri="{FF2B5EF4-FFF2-40B4-BE49-F238E27FC236}">
                    <a16:creationId xmlns:a16="http://schemas.microsoft.com/office/drawing/2014/main" id="{3BB4495E-ED05-4B4B-BDC1-0F470006FFBE}"/>
                  </a:ext>
                </a:extLst>
              </p:cNvPr>
              <p:cNvSpPr txBox="1">
                <a:spLocks noChangeArrowheads="1"/>
              </p:cNvSpPr>
              <p:nvPr/>
            </p:nvSpPr>
            <p:spPr bwMode="auto">
              <a:xfrm>
                <a:off x="2785" y="2400"/>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87111" name="Text Box 51">
                <a:extLst>
                  <a:ext uri="{FF2B5EF4-FFF2-40B4-BE49-F238E27FC236}">
                    <a16:creationId xmlns:a16="http://schemas.microsoft.com/office/drawing/2014/main" id="{639C5394-4D0C-4BC6-8112-A2CE030D65CF}"/>
                  </a:ext>
                </a:extLst>
              </p:cNvPr>
              <p:cNvSpPr txBox="1">
                <a:spLocks noChangeArrowheads="1"/>
              </p:cNvSpPr>
              <p:nvPr/>
            </p:nvSpPr>
            <p:spPr bwMode="auto">
              <a:xfrm>
                <a:off x="2640" y="259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a:t>
                </a:r>
              </a:p>
            </p:txBody>
          </p:sp>
        </p:grpSp>
        <p:sp>
          <p:nvSpPr>
            <p:cNvPr id="87086" name="Text Box 52">
              <a:extLst>
                <a:ext uri="{FF2B5EF4-FFF2-40B4-BE49-F238E27FC236}">
                  <a16:creationId xmlns:a16="http://schemas.microsoft.com/office/drawing/2014/main" id="{25D9F55D-8D76-4D4E-AF7C-DEEDBA01C557}"/>
                </a:ext>
              </a:extLst>
            </p:cNvPr>
            <p:cNvSpPr txBox="1">
              <a:spLocks noChangeArrowheads="1"/>
            </p:cNvSpPr>
            <p:nvPr/>
          </p:nvSpPr>
          <p:spPr bwMode="auto">
            <a:xfrm>
              <a:off x="3669" y="339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 b ) </a:t>
              </a:r>
            </a:p>
          </p:txBody>
        </p:sp>
      </p:grpSp>
      <p:grpSp>
        <p:nvGrpSpPr>
          <p:cNvPr id="79926" name="Group 54">
            <a:extLst>
              <a:ext uri="{FF2B5EF4-FFF2-40B4-BE49-F238E27FC236}">
                <a16:creationId xmlns:a16="http://schemas.microsoft.com/office/drawing/2014/main" id="{76CDD5B1-6F0C-4F77-87B5-044F2A3B4328}"/>
              </a:ext>
            </a:extLst>
          </p:cNvPr>
          <p:cNvGrpSpPr>
            <a:grpSpLocks/>
          </p:cNvGrpSpPr>
          <p:nvPr/>
        </p:nvGrpSpPr>
        <p:grpSpPr bwMode="auto">
          <a:xfrm>
            <a:off x="2628900" y="3241675"/>
            <a:ext cx="3659188" cy="3324225"/>
            <a:chOff x="336" y="1248"/>
            <a:chExt cx="2305" cy="2094"/>
          </a:xfrm>
        </p:grpSpPr>
        <p:grpSp>
          <p:nvGrpSpPr>
            <p:cNvPr id="87046" name="Group 55">
              <a:extLst>
                <a:ext uri="{FF2B5EF4-FFF2-40B4-BE49-F238E27FC236}">
                  <a16:creationId xmlns:a16="http://schemas.microsoft.com/office/drawing/2014/main" id="{CFEEBDD1-DD4B-41E4-AE96-36D05EB01CBE}"/>
                </a:ext>
              </a:extLst>
            </p:cNvPr>
            <p:cNvGrpSpPr>
              <a:grpSpLocks/>
            </p:cNvGrpSpPr>
            <p:nvPr/>
          </p:nvGrpSpPr>
          <p:grpSpPr bwMode="auto">
            <a:xfrm>
              <a:off x="336" y="1248"/>
              <a:ext cx="2305" cy="1758"/>
              <a:chOff x="336" y="1248"/>
              <a:chExt cx="2305" cy="1758"/>
            </a:xfrm>
          </p:grpSpPr>
          <p:sp>
            <p:nvSpPr>
              <p:cNvPr id="87048" name="Rectangle 56">
                <a:extLst>
                  <a:ext uri="{FF2B5EF4-FFF2-40B4-BE49-F238E27FC236}">
                    <a16:creationId xmlns:a16="http://schemas.microsoft.com/office/drawing/2014/main" id="{70699760-322D-4894-8765-D0EBDB3898D6}"/>
                  </a:ext>
                </a:extLst>
              </p:cNvPr>
              <p:cNvSpPr>
                <a:spLocks noChangeArrowheads="1"/>
              </p:cNvSpPr>
              <p:nvPr/>
            </p:nvSpPr>
            <p:spPr bwMode="auto">
              <a:xfrm>
                <a:off x="2183" y="268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10</a:t>
                </a:r>
              </a:p>
            </p:txBody>
          </p:sp>
          <p:sp>
            <p:nvSpPr>
              <p:cNvPr id="87049" name="Rectangle 57">
                <a:extLst>
                  <a:ext uri="{FF2B5EF4-FFF2-40B4-BE49-F238E27FC236}">
                    <a16:creationId xmlns:a16="http://schemas.microsoft.com/office/drawing/2014/main" id="{6B75B3E6-BAA3-4292-8992-33E4D1DCDA9D}"/>
                  </a:ext>
                </a:extLst>
              </p:cNvPr>
              <p:cNvSpPr>
                <a:spLocks noChangeArrowheads="1"/>
              </p:cNvSpPr>
              <p:nvPr/>
            </p:nvSpPr>
            <p:spPr bwMode="auto">
              <a:xfrm>
                <a:off x="1724" y="268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14</a:t>
                </a:r>
              </a:p>
            </p:txBody>
          </p:sp>
          <p:sp>
            <p:nvSpPr>
              <p:cNvPr id="87050" name="Rectangle 58">
                <a:extLst>
                  <a:ext uri="{FF2B5EF4-FFF2-40B4-BE49-F238E27FC236}">
                    <a16:creationId xmlns:a16="http://schemas.microsoft.com/office/drawing/2014/main" id="{12B3044D-C79D-4926-8DE2-4946AAD358CB}"/>
                  </a:ext>
                </a:extLst>
              </p:cNvPr>
              <p:cNvSpPr>
                <a:spLocks noChangeArrowheads="1"/>
              </p:cNvSpPr>
              <p:nvPr/>
            </p:nvSpPr>
            <p:spPr bwMode="auto">
              <a:xfrm>
                <a:off x="1266" y="268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6</a:t>
                </a:r>
              </a:p>
            </p:txBody>
          </p:sp>
          <p:sp>
            <p:nvSpPr>
              <p:cNvPr id="87051" name="Rectangle 59">
                <a:extLst>
                  <a:ext uri="{FF2B5EF4-FFF2-40B4-BE49-F238E27FC236}">
                    <a16:creationId xmlns:a16="http://schemas.microsoft.com/office/drawing/2014/main" id="{8CBAED70-359F-46D1-93C8-163BCD156674}"/>
                  </a:ext>
                </a:extLst>
              </p:cNvPr>
              <p:cNvSpPr>
                <a:spLocks noChangeArrowheads="1"/>
              </p:cNvSpPr>
              <p:nvPr/>
            </p:nvSpPr>
            <p:spPr bwMode="auto">
              <a:xfrm>
                <a:off x="807" y="268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2</a:t>
                </a:r>
              </a:p>
            </p:txBody>
          </p:sp>
          <p:sp>
            <p:nvSpPr>
              <p:cNvPr id="87052" name="Rectangle 60">
                <a:extLst>
                  <a:ext uri="{FF2B5EF4-FFF2-40B4-BE49-F238E27FC236}">
                    <a16:creationId xmlns:a16="http://schemas.microsoft.com/office/drawing/2014/main" id="{1DA4F458-1524-400E-9834-20B7F1804123}"/>
                  </a:ext>
                </a:extLst>
              </p:cNvPr>
              <p:cNvSpPr>
                <a:spLocks noChangeArrowheads="1"/>
              </p:cNvSpPr>
              <p:nvPr/>
            </p:nvSpPr>
            <p:spPr bwMode="auto">
              <a:xfrm>
                <a:off x="2183" y="235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11</a:t>
                </a:r>
              </a:p>
            </p:txBody>
          </p:sp>
          <p:sp>
            <p:nvSpPr>
              <p:cNvPr id="87053" name="Rectangle 61">
                <a:extLst>
                  <a:ext uri="{FF2B5EF4-FFF2-40B4-BE49-F238E27FC236}">
                    <a16:creationId xmlns:a16="http://schemas.microsoft.com/office/drawing/2014/main" id="{36A1DC11-BC72-4E28-961A-AF0DDDD6C584}"/>
                  </a:ext>
                </a:extLst>
              </p:cNvPr>
              <p:cNvSpPr>
                <a:spLocks noChangeArrowheads="1"/>
              </p:cNvSpPr>
              <p:nvPr/>
            </p:nvSpPr>
            <p:spPr bwMode="auto">
              <a:xfrm>
                <a:off x="1724" y="235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15</a:t>
                </a:r>
              </a:p>
            </p:txBody>
          </p:sp>
          <p:sp>
            <p:nvSpPr>
              <p:cNvPr id="87054" name="Rectangle 62">
                <a:extLst>
                  <a:ext uri="{FF2B5EF4-FFF2-40B4-BE49-F238E27FC236}">
                    <a16:creationId xmlns:a16="http://schemas.microsoft.com/office/drawing/2014/main" id="{9D4DCF68-36F7-4044-AA92-005C7E46F63A}"/>
                  </a:ext>
                </a:extLst>
              </p:cNvPr>
              <p:cNvSpPr>
                <a:spLocks noChangeArrowheads="1"/>
              </p:cNvSpPr>
              <p:nvPr/>
            </p:nvSpPr>
            <p:spPr bwMode="auto">
              <a:xfrm>
                <a:off x="1266" y="235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7</a:t>
                </a:r>
              </a:p>
            </p:txBody>
          </p:sp>
          <p:sp>
            <p:nvSpPr>
              <p:cNvPr id="87055" name="Rectangle 63">
                <a:extLst>
                  <a:ext uri="{FF2B5EF4-FFF2-40B4-BE49-F238E27FC236}">
                    <a16:creationId xmlns:a16="http://schemas.microsoft.com/office/drawing/2014/main" id="{6C2CB841-D22E-4647-BA47-CF8BDFA9ED5D}"/>
                  </a:ext>
                </a:extLst>
              </p:cNvPr>
              <p:cNvSpPr>
                <a:spLocks noChangeArrowheads="1"/>
              </p:cNvSpPr>
              <p:nvPr/>
            </p:nvSpPr>
            <p:spPr bwMode="auto">
              <a:xfrm>
                <a:off x="807" y="235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3</a:t>
                </a:r>
              </a:p>
            </p:txBody>
          </p:sp>
          <p:sp>
            <p:nvSpPr>
              <p:cNvPr id="87056" name="Rectangle 64">
                <a:extLst>
                  <a:ext uri="{FF2B5EF4-FFF2-40B4-BE49-F238E27FC236}">
                    <a16:creationId xmlns:a16="http://schemas.microsoft.com/office/drawing/2014/main" id="{D776D0E8-3300-4A2A-B75B-696779DD723B}"/>
                  </a:ext>
                </a:extLst>
              </p:cNvPr>
              <p:cNvSpPr>
                <a:spLocks noChangeArrowheads="1"/>
              </p:cNvSpPr>
              <p:nvPr/>
            </p:nvSpPr>
            <p:spPr bwMode="auto">
              <a:xfrm>
                <a:off x="2183" y="202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9</a:t>
                </a:r>
              </a:p>
            </p:txBody>
          </p:sp>
          <p:sp>
            <p:nvSpPr>
              <p:cNvPr id="87057" name="Rectangle 65">
                <a:extLst>
                  <a:ext uri="{FF2B5EF4-FFF2-40B4-BE49-F238E27FC236}">
                    <a16:creationId xmlns:a16="http://schemas.microsoft.com/office/drawing/2014/main" id="{501E6D3F-6C79-4305-AC2A-B7293DB6B1F8}"/>
                  </a:ext>
                </a:extLst>
              </p:cNvPr>
              <p:cNvSpPr>
                <a:spLocks noChangeArrowheads="1"/>
              </p:cNvSpPr>
              <p:nvPr/>
            </p:nvSpPr>
            <p:spPr bwMode="auto">
              <a:xfrm>
                <a:off x="2183" y="170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8</a:t>
                </a:r>
              </a:p>
            </p:txBody>
          </p:sp>
          <p:sp>
            <p:nvSpPr>
              <p:cNvPr id="87058" name="Rectangle 66">
                <a:extLst>
                  <a:ext uri="{FF2B5EF4-FFF2-40B4-BE49-F238E27FC236}">
                    <a16:creationId xmlns:a16="http://schemas.microsoft.com/office/drawing/2014/main" id="{383BB114-FEB0-4A82-9E59-78A548159849}"/>
                  </a:ext>
                </a:extLst>
              </p:cNvPr>
              <p:cNvSpPr>
                <a:spLocks noChangeArrowheads="1"/>
              </p:cNvSpPr>
              <p:nvPr/>
            </p:nvSpPr>
            <p:spPr bwMode="auto">
              <a:xfrm>
                <a:off x="1724" y="202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13</a:t>
                </a:r>
              </a:p>
            </p:txBody>
          </p:sp>
          <p:sp>
            <p:nvSpPr>
              <p:cNvPr id="87059" name="Rectangle 67">
                <a:extLst>
                  <a:ext uri="{FF2B5EF4-FFF2-40B4-BE49-F238E27FC236}">
                    <a16:creationId xmlns:a16="http://schemas.microsoft.com/office/drawing/2014/main" id="{E078BC75-BA96-44FB-85C8-8EE0D793F89E}"/>
                  </a:ext>
                </a:extLst>
              </p:cNvPr>
              <p:cNvSpPr>
                <a:spLocks noChangeArrowheads="1"/>
              </p:cNvSpPr>
              <p:nvPr/>
            </p:nvSpPr>
            <p:spPr bwMode="auto">
              <a:xfrm>
                <a:off x="1724" y="170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12</a:t>
                </a:r>
              </a:p>
            </p:txBody>
          </p:sp>
          <p:sp>
            <p:nvSpPr>
              <p:cNvPr id="87060" name="Rectangle 68">
                <a:extLst>
                  <a:ext uri="{FF2B5EF4-FFF2-40B4-BE49-F238E27FC236}">
                    <a16:creationId xmlns:a16="http://schemas.microsoft.com/office/drawing/2014/main" id="{9D14405F-795A-4CE9-ADE2-FEF80BA8BD85}"/>
                  </a:ext>
                </a:extLst>
              </p:cNvPr>
              <p:cNvSpPr>
                <a:spLocks noChangeArrowheads="1"/>
              </p:cNvSpPr>
              <p:nvPr/>
            </p:nvSpPr>
            <p:spPr bwMode="auto">
              <a:xfrm>
                <a:off x="1266" y="202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5</a:t>
                </a:r>
                <a:r>
                  <a:rPr kumimoji="1" lang="en-US" altLang="zh-CN" sz="2400">
                    <a:latin typeface="Times New Roman" panose="02020603050405020304" pitchFamily="18" charset="0"/>
                  </a:rPr>
                  <a:t> </a:t>
                </a:r>
              </a:p>
            </p:txBody>
          </p:sp>
          <p:sp>
            <p:nvSpPr>
              <p:cNvPr id="87061" name="Rectangle 69">
                <a:extLst>
                  <a:ext uri="{FF2B5EF4-FFF2-40B4-BE49-F238E27FC236}">
                    <a16:creationId xmlns:a16="http://schemas.microsoft.com/office/drawing/2014/main" id="{7FE9E8FC-253E-44CA-A86B-04BE53FBFE84}"/>
                  </a:ext>
                </a:extLst>
              </p:cNvPr>
              <p:cNvSpPr>
                <a:spLocks noChangeArrowheads="1"/>
              </p:cNvSpPr>
              <p:nvPr/>
            </p:nvSpPr>
            <p:spPr bwMode="auto">
              <a:xfrm>
                <a:off x="807" y="202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a:t>
                </a:r>
                <a:r>
                  <a:rPr kumimoji="1" lang="en-US" altLang="zh-CN" sz="2400">
                    <a:latin typeface="Times New Roman" panose="02020603050405020304" pitchFamily="18" charset="0"/>
                  </a:rPr>
                  <a:t> </a:t>
                </a:r>
              </a:p>
            </p:txBody>
          </p:sp>
          <p:sp>
            <p:nvSpPr>
              <p:cNvPr id="87062" name="Rectangle 70">
                <a:extLst>
                  <a:ext uri="{FF2B5EF4-FFF2-40B4-BE49-F238E27FC236}">
                    <a16:creationId xmlns:a16="http://schemas.microsoft.com/office/drawing/2014/main" id="{A866F005-6DA4-443F-BE9A-56C775CB0F19}"/>
                  </a:ext>
                </a:extLst>
              </p:cNvPr>
              <p:cNvSpPr>
                <a:spLocks noChangeArrowheads="1"/>
              </p:cNvSpPr>
              <p:nvPr/>
            </p:nvSpPr>
            <p:spPr bwMode="auto">
              <a:xfrm>
                <a:off x="1266" y="170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4 </a:t>
                </a:r>
              </a:p>
            </p:txBody>
          </p:sp>
          <p:sp>
            <p:nvSpPr>
              <p:cNvPr id="87063" name="Rectangle 71">
                <a:extLst>
                  <a:ext uri="{FF2B5EF4-FFF2-40B4-BE49-F238E27FC236}">
                    <a16:creationId xmlns:a16="http://schemas.microsoft.com/office/drawing/2014/main" id="{18B1FBAE-62A9-4FDE-996A-45301C1E79CD}"/>
                  </a:ext>
                </a:extLst>
              </p:cNvPr>
              <p:cNvSpPr>
                <a:spLocks noChangeArrowheads="1"/>
              </p:cNvSpPr>
              <p:nvPr/>
            </p:nvSpPr>
            <p:spPr bwMode="auto">
              <a:xfrm>
                <a:off x="807" y="170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0</a:t>
                </a:r>
                <a:r>
                  <a:rPr kumimoji="1" lang="en-US" altLang="zh-CN" sz="2400">
                    <a:latin typeface="Times New Roman" panose="02020603050405020304" pitchFamily="18" charset="0"/>
                  </a:rPr>
                  <a:t> </a:t>
                </a:r>
              </a:p>
            </p:txBody>
          </p:sp>
          <p:sp>
            <p:nvSpPr>
              <p:cNvPr id="87064" name="Line 72">
                <a:extLst>
                  <a:ext uri="{FF2B5EF4-FFF2-40B4-BE49-F238E27FC236}">
                    <a16:creationId xmlns:a16="http://schemas.microsoft.com/office/drawing/2014/main" id="{0D8A0A16-DA3D-441A-9C3C-8447836CA076}"/>
                  </a:ext>
                </a:extLst>
              </p:cNvPr>
              <p:cNvSpPr>
                <a:spLocks noChangeShapeType="1"/>
              </p:cNvSpPr>
              <p:nvPr/>
            </p:nvSpPr>
            <p:spPr bwMode="auto">
              <a:xfrm>
                <a:off x="807" y="1702"/>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65" name="Line 73">
                <a:extLst>
                  <a:ext uri="{FF2B5EF4-FFF2-40B4-BE49-F238E27FC236}">
                    <a16:creationId xmlns:a16="http://schemas.microsoft.com/office/drawing/2014/main" id="{BEBD2D15-E6EA-4C4C-A83D-44D47A40E5E0}"/>
                  </a:ext>
                </a:extLst>
              </p:cNvPr>
              <p:cNvSpPr>
                <a:spLocks noChangeShapeType="1"/>
              </p:cNvSpPr>
              <p:nvPr/>
            </p:nvSpPr>
            <p:spPr bwMode="auto">
              <a:xfrm>
                <a:off x="807" y="2028"/>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66" name="Line 74">
                <a:extLst>
                  <a:ext uri="{FF2B5EF4-FFF2-40B4-BE49-F238E27FC236}">
                    <a16:creationId xmlns:a16="http://schemas.microsoft.com/office/drawing/2014/main" id="{4AB6857C-B7CE-4243-9489-440958C8E44C}"/>
                  </a:ext>
                </a:extLst>
              </p:cNvPr>
              <p:cNvSpPr>
                <a:spLocks noChangeShapeType="1"/>
              </p:cNvSpPr>
              <p:nvPr/>
            </p:nvSpPr>
            <p:spPr bwMode="auto">
              <a:xfrm>
                <a:off x="807" y="3006"/>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67" name="Line 75">
                <a:extLst>
                  <a:ext uri="{FF2B5EF4-FFF2-40B4-BE49-F238E27FC236}">
                    <a16:creationId xmlns:a16="http://schemas.microsoft.com/office/drawing/2014/main" id="{DA5136F5-CB47-4EC1-8440-1BA19523414B}"/>
                  </a:ext>
                </a:extLst>
              </p:cNvPr>
              <p:cNvSpPr>
                <a:spLocks noChangeShapeType="1"/>
              </p:cNvSpPr>
              <p:nvPr/>
            </p:nvSpPr>
            <p:spPr bwMode="auto">
              <a:xfrm>
                <a:off x="807" y="170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68" name="Line 76">
                <a:extLst>
                  <a:ext uri="{FF2B5EF4-FFF2-40B4-BE49-F238E27FC236}">
                    <a16:creationId xmlns:a16="http://schemas.microsoft.com/office/drawing/2014/main" id="{8FD272A3-E5DA-4601-A386-FC6E56A4B453}"/>
                  </a:ext>
                </a:extLst>
              </p:cNvPr>
              <p:cNvSpPr>
                <a:spLocks noChangeShapeType="1"/>
              </p:cNvSpPr>
              <p:nvPr/>
            </p:nvSpPr>
            <p:spPr bwMode="auto">
              <a:xfrm>
                <a:off x="1266"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69" name="Line 77">
                <a:extLst>
                  <a:ext uri="{FF2B5EF4-FFF2-40B4-BE49-F238E27FC236}">
                    <a16:creationId xmlns:a16="http://schemas.microsoft.com/office/drawing/2014/main" id="{3F8328D2-46CD-41E2-BFF5-B3948307288F}"/>
                  </a:ext>
                </a:extLst>
              </p:cNvPr>
              <p:cNvSpPr>
                <a:spLocks noChangeShapeType="1"/>
              </p:cNvSpPr>
              <p:nvPr/>
            </p:nvSpPr>
            <p:spPr bwMode="auto">
              <a:xfrm>
                <a:off x="2641" y="170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0" name="Line 78">
                <a:extLst>
                  <a:ext uri="{FF2B5EF4-FFF2-40B4-BE49-F238E27FC236}">
                    <a16:creationId xmlns:a16="http://schemas.microsoft.com/office/drawing/2014/main" id="{BB8518AC-F86E-4D50-8BC7-107E16AFACB2}"/>
                  </a:ext>
                </a:extLst>
              </p:cNvPr>
              <p:cNvSpPr>
                <a:spLocks noChangeShapeType="1"/>
              </p:cNvSpPr>
              <p:nvPr/>
            </p:nvSpPr>
            <p:spPr bwMode="auto">
              <a:xfrm>
                <a:off x="1724"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1" name="Line 79">
                <a:extLst>
                  <a:ext uri="{FF2B5EF4-FFF2-40B4-BE49-F238E27FC236}">
                    <a16:creationId xmlns:a16="http://schemas.microsoft.com/office/drawing/2014/main" id="{F740F1B7-30EB-490E-B91A-716105EDFC9E}"/>
                  </a:ext>
                </a:extLst>
              </p:cNvPr>
              <p:cNvSpPr>
                <a:spLocks noChangeShapeType="1"/>
              </p:cNvSpPr>
              <p:nvPr/>
            </p:nvSpPr>
            <p:spPr bwMode="auto">
              <a:xfrm>
                <a:off x="2183"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2" name="Line 80">
                <a:extLst>
                  <a:ext uri="{FF2B5EF4-FFF2-40B4-BE49-F238E27FC236}">
                    <a16:creationId xmlns:a16="http://schemas.microsoft.com/office/drawing/2014/main" id="{99746087-19E7-4D42-8278-8889ED5F3773}"/>
                  </a:ext>
                </a:extLst>
              </p:cNvPr>
              <p:cNvSpPr>
                <a:spLocks noChangeShapeType="1"/>
              </p:cNvSpPr>
              <p:nvPr/>
            </p:nvSpPr>
            <p:spPr bwMode="auto">
              <a:xfrm>
                <a:off x="807" y="2354"/>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3" name="Line 81">
                <a:extLst>
                  <a:ext uri="{FF2B5EF4-FFF2-40B4-BE49-F238E27FC236}">
                    <a16:creationId xmlns:a16="http://schemas.microsoft.com/office/drawing/2014/main" id="{3F479AF2-738C-401E-833E-DE695B9A3585}"/>
                  </a:ext>
                </a:extLst>
              </p:cNvPr>
              <p:cNvSpPr>
                <a:spLocks noChangeShapeType="1"/>
              </p:cNvSpPr>
              <p:nvPr/>
            </p:nvSpPr>
            <p:spPr bwMode="auto">
              <a:xfrm>
                <a:off x="807" y="2680"/>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4" name="Line 82">
                <a:extLst>
                  <a:ext uri="{FF2B5EF4-FFF2-40B4-BE49-F238E27FC236}">
                    <a16:creationId xmlns:a16="http://schemas.microsoft.com/office/drawing/2014/main" id="{336605FB-4325-4B53-844B-DC7AA2B4ECBF}"/>
                  </a:ext>
                </a:extLst>
              </p:cNvPr>
              <p:cNvSpPr>
                <a:spLocks noChangeShapeType="1"/>
              </p:cNvSpPr>
              <p:nvPr/>
            </p:nvSpPr>
            <p:spPr bwMode="auto">
              <a:xfrm>
                <a:off x="566" y="1462"/>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75" name="Text Box 83">
                <a:extLst>
                  <a:ext uri="{FF2B5EF4-FFF2-40B4-BE49-F238E27FC236}">
                    <a16:creationId xmlns:a16="http://schemas.microsoft.com/office/drawing/2014/main" id="{637558A6-E939-4C53-819A-F62241877FCA}"/>
                  </a:ext>
                </a:extLst>
              </p:cNvPr>
              <p:cNvSpPr txBox="1">
                <a:spLocks noChangeArrowheads="1"/>
              </p:cNvSpPr>
              <p:nvPr/>
            </p:nvSpPr>
            <p:spPr bwMode="auto">
              <a:xfrm>
                <a:off x="864" y="14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87076" name="Text Box 84">
                <a:extLst>
                  <a:ext uri="{FF2B5EF4-FFF2-40B4-BE49-F238E27FC236}">
                    <a16:creationId xmlns:a16="http://schemas.microsoft.com/office/drawing/2014/main" id="{1A35BEC0-2DB4-469D-918E-9F9F10F395D4}"/>
                  </a:ext>
                </a:extLst>
              </p:cNvPr>
              <p:cNvSpPr txBox="1">
                <a:spLocks noChangeArrowheads="1"/>
              </p:cNvSpPr>
              <p:nvPr/>
            </p:nvSpPr>
            <p:spPr bwMode="auto">
              <a:xfrm>
                <a:off x="1344" y="1419"/>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87077" name="Text Box 85">
                <a:extLst>
                  <a:ext uri="{FF2B5EF4-FFF2-40B4-BE49-F238E27FC236}">
                    <a16:creationId xmlns:a16="http://schemas.microsoft.com/office/drawing/2014/main" id="{E942A215-8FC3-4130-B375-28836B06269A}"/>
                  </a:ext>
                </a:extLst>
              </p:cNvPr>
              <p:cNvSpPr txBox="1">
                <a:spLocks noChangeArrowheads="1"/>
              </p:cNvSpPr>
              <p:nvPr/>
            </p:nvSpPr>
            <p:spPr bwMode="auto">
              <a:xfrm>
                <a:off x="1803" y="142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87078" name="Text Box 86">
                <a:extLst>
                  <a:ext uri="{FF2B5EF4-FFF2-40B4-BE49-F238E27FC236}">
                    <a16:creationId xmlns:a16="http://schemas.microsoft.com/office/drawing/2014/main" id="{A282A751-7787-4250-A5D1-88EFD61ABFBF}"/>
                  </a:ext>
                </a:extLst>
              </p:cNvPr>
              <p:cNvSpPr txBox="1">
                <a:spLocks noChangeArrowheads="1"/>
              </p:cNvSpPr>
              <p:nvPr/>
            </p:nvSpPr>
            <p:spPr bwMode="auto">
              <a:xfrm>
                <a:off x="2248" y="141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87079" name="Text Box 87">
                <a:extLst>
                  <a:ext uri="{FF2B5EF4-FFF2-40B4-BE49-F238E27FC236}">
                    <a16:creationId xmlns:a16="http://schemas.microsoft.com/office/drawing/2014/main" id="{88F6B836-C707-418D-B582-B47117C35D09}"/>
                  </a:ext>
                </a:extLst>
              </p:cNvPr>
              <p:cNvSpPr txBox="1">
                <a:spLocks noChangeArrowheads="1"/>
              </p:cNvSpPr>
              <p:nvPr/>
            </p:nvSpPr>
            <p:spPr bwMode="auto">
              <a:xfrm>
                <a:off x="577" y="1248"/>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87080" name="Text Box 88">
                <a:extLst>
                  <a:ext uri="{FF2B5EF4-FFF2-40B4-BE49-F238E27FC236}">
                    <a16:creationId xmlns:a16="http://schemas.microsoft.com/office/drawing/2014/main" id="{0663718C-954D-47C8-B74E-58CADEAB29DD}"/>
                  </a:ext>
                </a:extLst>
              </p:cNvPr>
              <p:cNvSpPr txBox="1">
                <a:spLocks noChangeArrowheads="1"/>
              </p:cNvSpPr>
              <p:nvPr/>
            </p:nvSpPr>
            <p:spPr bwMode="auto">
              <a:xfrm>
                <a:off x="336" y="148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87081" name="Text Box 89">
                <a:extLst>
                  <a:ext uri="{FF2B5EF4-FFF2-40B4-BE49-F238E27FC236}">
                    <a16:creationId xmlns:a16="http://schemas.microsoft.com/office/drawing/2014/main" id="{EDFA48C7-CC6F-4EDF-B8D6-2232B0B6E00C}"/>
                  </a:ext>
                </a:extLst>
              </p:cNvPr>
              <p:cNvSpPr txBox="1">
                <a:spLocks noChangeArrowheads="1"/>
              </p:cNvSpPr>
              <p:nvPr/>
            </p:nvSpPr>
            <p:spPr bwMode="auto">
              <a:xfrm>
                <a:off x="480" y="172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87082" name="Text Box 90">
                <a:extLst>
                  <a:ext uri="{FF2B5EF4-FFF2-40B4-BE49-F238E27FC236}">
                    <a16:creationId xmlns:a16="http://schemas.microsoft.com/office/drawing/2014/main" id="{B287DF71-D577-462B-8657-8F7B1CBAFE45}"/>
                  </a:ext>
                </a:extLst>
              </p:cNvPr>
              <p:cNvSpPr txBox="1">
                <a:spLocks noChangeArrowheads="1"/>
              </p:cNvSpPr>
              <p:nvPr/>
            </p:nvSpPr>
            <p:spPr bwMode="auto">
              <a:xfrm>
                <a:off x="489" y="206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87083" name="Text Box 91">
                <a:extLst>
                  <a:ext uri="{FF2B5EF4-FFF2-40B4-BE49-F238E27FC236}">
                    <a16:creationId xmlns:a16="http://schemas.microsoft.com/office/drawing/2014/main" id="{68F3BE71-89D2-4032-98D1-D965231A9536}"/>
                  </a:ext>
                </a:extLst>
              </p:cNvPr>
              <p:cNvSpPr txBox="1">
                <a:spLocks noChangeArrowheads="1"/>
              </p:cNvSpPr>
              <p:nvPr/>
            </p:nvSpPr>
            <p:spPr bwMode="auto">
              <a:xfrm>
                <a:off x="489" y="240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87084" name="Text Box 92">
                <a:extLst>
                  <a:ext uri="{FF2B5EF4-FFF2-40B4-BE49-F238E27FC236}">
                    <a16:creationId xmlns:a16="http://schemas.microsoft.com/office/drawing/2014/main" id="{9A12E99C-E2B3-4F83-B44B-F312DE85D0DE}"/>
                  </a:ext>
                </a:extLst>
              </p:cNvPr>
              <p:cNvSpPr txBox="1">
                <a:spLocks noChangeArrowheads="1"/>
              </p:cNvSpPr>
              <p:nvPr/>
            </p:nvSpPr>
            <p:spPr bwMode="auto">
              <a:xfrm>
                <a:off x="471" y="270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grpSp>
        <p:sp>
          <p:nvSpPr>
            <p:cNvPr id="87047" name="Text Box 93">
              <a:extLst>
                <a:ext uri="{FF2B5EF4-FFF2-40B4-BE49-F238E27FC236}">
                  <a16:creationId xmlns:a16="http://schemas.microsoft.com/office/drawing/2014/main" id="{48821398-BE60-4072-94C4-86AF55A13E1C}"/>
                </a:ext>
              </a:extLst>
            </p:cNvPr>
            <p:cNvSpPr txBox="1">
              <a:spLocks noChangeArrowheads="1"/>
            </p:cNvSpPr>
            <p:nvPr/>
          </p:nvSpPr>
          <p:spPr bwMode="auto">
            <a:xfrm>
              <a:off x="1440" y="305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 c )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dissolve">
                                      <p:cBhvr>
                                        <p:cTn id="7" dur="500"/>
                                        <p:tgtEl>
                                          <p:spTgt spid="7987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slide(fromLeft)">
                                      <p:cBhvr>
                                        <p:cTn id="12" dur="500"/>
                                        <p:tgtEl>
                                          <p:spTgt spid="79876"/>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2" fill="hold" nodeType="clickEffect">
                                  <p:stCondLst>
                                    <p:cond delay="0"/>
                                  </p:stCondLst>
                                  <p:childTnLst>
                                    <p:set>
                                      <p:cBhvr>
                                        <p:cTn id="16" dur="1" fill="hold">
                                          <p:stCondLst>
                                            <p:cond delay="0"/>
                                          </p:stCondLst>
                                        </p:cTn>
                                        <p:tgtEl>
                                          <p:spTgt spid="79897"/>
                                        </p:tgtEl>
                                        <p:attrNameLst>
                                          <p:attrName>style.visibility</p:attrName>
                                        </p:attrNameLst>
                                      </p:cBhvr>
                                      <p:to>
                                        <p:strVal val="visible"/>
                                      </p:to>
                                    </p:set>
                                    <p:animEffect transition="in" filter="slide(fromRight)">
                                      <p:cBhvr>
                                        <p:cTn id="17" dur="500"/>
                                        <p:tgtEl>
                                          <p:spTgt spid="79897"/>
                                        </p:tgtEl>
                                      </p:cBhvr>
                                    </p:animEffect>
                                  </p:childTnLst>
                                  <p:subTnLst>
                                    <p:audio>
                                      <p:cMediaNode>
                                        <p:cTn display="0" masterRel="sameClick">
                                          <p:stCondLst>
                                            <p:cond evt="begin" delay="0">
                                              <p:tn val="15"/>
                                            </p:cond>
                                          </p:stCondLst>
                                          <p:endCondLst>
                                            <p:cond evt="onStopAudio" delay="0">
                                              <p:tgtEl>
                                                <p:sldTgt/>
                                              </p:tgtEl>
                                            </p:cond>
                                          </p:endCondLst>
                                        </p:cTn>
                                        <p:tgtEl>
                                          <p:sndTgt r:embed="rId3" name="chimes.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79926"/>
                                        </p:tgtEl>
                                        <p:attrNameLst>
                                          <p:attrName>style.visibility</p:attrName>
                                        </p:attrNameLst>
                                      </p:cBhvr>
                                      <p:to>
                                        <p:strVal val="visible"/>
                                      </p:to>
                                    </p:set>
                                    <p:animEffect transition="in" filter="slide(fromBottom)">
                                      <p:cBhvr>
                                        <p:cTn id="22" dur="500"/>
                                        <p:tgtEl>
                                          <p:spTgt spid="79926"/>
                                        </p:tgtEl>
                                      </p:cBhvr>
                                    </p:animEffect>
                                  </p:childTnLst>
                                  <p:subTnLst>
                                    <p:audio>
                                      <p:cMediaNode>
                                        <p:cTn display="0" masterRel="sameClick">
                                          <p:stCondLst>
                                            <p:cond evt="begin" delay="0">
                                              <p:tn val="2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900" name="Text Box 4">
            <a:extLst>
              <a:ext uri="{FF2B5EF4-FFF2-40B4-BE49-F238E27FC236}">
                <a16:creationId xmlns:a16="http://schemas.microsoft.com/office/drawing/2014/main" id="{8F1E38EF-1DF0-4249-A581-C2D0CAE94DEC}"/>
              </a:ext>
            </a:extLst>
          </p:cNvPr>
          <p:cNvSpPr txBox="1">
            <a:spLocks noChangeArrowheads="1"/>
          </p:cNvSpPr>
          <p:nvPr/>
        </p:nvSpPr>
        <p:spPr bwMode="auto">
          <a:xfrm>
            <a:off x="250825" y="1892300"/>
            <a:ext cx="4581525" cy="30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eaLnBrk="1" hangingPunct="1"/>
            <a:r>
              <a:rPr kumimoji="1" lang="zh-CN" altLang="en-US" sz="2400">
                <a:latin typeface="Times New Roman" panose="02020603050405020304" pitchFamily="18" charset="0"/>
              </a:rPr>
              <a:t>　　例如，四变量卡诺图中，如</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5</a:t>
            </a:r>
            <a:r>
              <a:rPr kumimoji="1" lang="zh-CN" altLang="en-US" sz="2400">
                <a:latin typeface="Times New Roman" panose="02020603050405020304" pitchFamily="18" charset="0"/>
              </a:rPr>
              <a:t>的</a:t>
            </a:r>
            <a:r>
              <a:rPr kumimoji="1" lang="en-US" altLang="zh-CN" sz="2400">
                <a:latin typeface="Times New Roman" panose="02020603050405020304" pitchFamily="18" charset="0"/>
              </a:rPr>
              <a:t>4</a:t>
            </a:r>
            <a:r>
              <a:rPr kumimoji="1" lang="zh-CN" altLang="en-US" sz="2400">
                <a:latin typeface="Times New Roman" panose="02020603050405020304" pitchFamily="18" charset="0"/>
              </a:rPr>
              <a:t>个相邻最小项分别是和</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5</a:t>
            </a:r>
            <a:r>
              <a:rPr kumimoji="1" lang="zh-CN" altLang="en-US" sz="2400">
                <a:latin typeface="Times New Roman" panose="02020603050405020304" pitchFamily="18" charset="0"/>
              </a:rPr>
              <a:t>相连的 </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1</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4</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7</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13</a:t>
            </a:r>
            <a:r>
              <a:rPr kumimoji="1" lang="zh-CN" altLang="en-US" sz="2400">
                <a:latin typeface="Times New Roman" panose="02020603050405020304" pitchFamily="18" charset="0"/>
              </a:rPr>
              <a:t>。 </a:t>
            </a:r>
          </a:p>
          <a:p>
            <a:pPr eaLnBrk="1" hangingPunct="1"/>
            <a:r>
              <a:rPr kumimoji="1" lang="zh-CN" altLang="en-US" sz="2400">
                <a:latin typeface="Times New Roman" panose="02020603050405020304" pitchFamily="18" charset="0"/>
              </a:rPr>
              <a:t>　　</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2</a:t>
            </a:r>
            <a:r>
              <a:rPr kumimoji="1" lang="zh-CN" altLang="en-US" sz="2400">
                <a:latin typeface="Times New Roman" panose="02020603050405020304" pitchFamily="18" charset="0"/>
              </a:rPr>
              <a:t>的</a:t>
            </a:r>
            <a:r>
              <a:rPr kumimoji="1" lang="en-US" altLang="zh-CN" sz="2400">
                <a:latin typeface="Times New Roman" panose="02020603050405020304" pitchFamily="18" charset="0"/>
              </a:rPr>
              <a:t>4</a:t>
            </a:r>
            <a:r>
              <a:rPr kumimoji="1" lang="zh-CN" altLang="en-US" sz="2400">
                <a:latin typeface="Times New Roman" panose="02020603050405020304" pitchFamily="18" charset="0"/>
              </a:rPr>
              <a:t>个相邻最小项除了与之几何相邻的</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3</a:t>
            </a:r>
            <a:r>
              <a:rPr kumimoji="1" lang="zh-CN" altLang="en-US" sz="2400">
                <a:latin typeface="Times New Roman" panose="02020603050405020304" pitchFamily="18" charset="0"/>
              </a:rPr>
              <a:t>和</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6</a:t>
            </a:r>
            <a:r>
              <a:rPr kumimoji="1" lang="zh-CN" altLang="en-US" sz="2400">
                <a:latin typeface="Times New Roman" panose="02020603050405020304" pitchFamily="18" charset="0"/>
              </a:rPr>
              <a:t>之外，另外两个是处在“相对”位置的</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0</a:t>
            </a:r>
            <a:r>
              <a:rPr kumimoji="1" lang="en-US" altLang="zh-CN" sz="2400">
                <a:latin typeface="Times New Roman" panose="02020603050405020304" pitchFamily="18" charset="0"/>
              </a:rPr>
              <a:t> ( </a:t>
            </a:r>
            <a:r>
              <a:rPr kumimoji="1" lang="zh-CN" altLang="en-US" sz="2400">
                <a:latin typeface="Times New Roman" panose="02020603050405020304" pitchFamily="18" charset="0"/>
              </a:rPr>
              <a:t>同一列的两端</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和</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10</a:t>
            </a:r>
            <a:r>
              <a:rPr kumimoji="1" lang="en-US" altLang="zh-CN" sz="2400">
                <a:latin typeface="Times New Roman" panose="02020603050405020304" pitchFamily="18" charset="0"/>
              </a:rPr>
              <a:t>( </a:t>
            </a:r>
            <a:r>
              <a:rPr kumimoji="1" lang="zh-CN" altLang="en-US" sz="2400">
                <a:latin typeface="Times New Roman" panose="02020603050405020304" pitchFamily="18" charset="0"/>
              </a:rPr>
              <a:t>同一行的两端</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。这种相邻称为</a:t>
            </a:r>
            <a:r>
              <a:rPr kumimoji="1" lang="zh-CN" altLang="en-US" sz="2400" b="1">
                <a:solidFill>
                  <a:srgbClr val="A60000"/>
                </a:solidFill>
                <a:latin typeface="Times New Roman" panose="02020603050405020304" pitchFamily="18" charset="0"/>
              </a:rPr>
              <a:t>相对相邻</a:t>
            </a:r>
            <a:r>
              <a:rPr kumimoji="1" lang="zh-CN" altLang="en-US" sz="2400">
                <a:solidFill>
                  <a:srgbClr val="A60000"/>
                </a:solidFill>
                <a:latin typeface="Times New Roman" panose="02020603050405020304" pitchFamily="18" charset="0"/>
              </a:rPr>
              <a:t>。</a:t>
            </a:r>
            <a:r>
              <a:rPr kumimoji="1" lang="zh-CN" altLang="en-US" sz="2400">
                <a:latin typeface="Times New Roman" panose="02020603050405020304" pitchFamily="18" charset="0"/>
              </a:rPr>
              <a:t> </a:t>
            </a:r>
          </a:p>
        </p:txBody>
      </p:sp>
      <p:grpSp>
        <p:nvGrpSpPr>
          <p:cNvPr id="80903" name="Group 7">
            <a:extLst>
              <a:ext uri="{FF2B5EF4-FFF2-40B4-BE49-F238E27FC236}">
                <a16:creationId xmlns:a16="http://schemas.microsoft.com/office/drawing/2014/main" id="{0909626A-B712-48D5-9AF5-5ED8415986A4}"/>
              </a:ext>
            </a:extLst>
          </p:cNvPr>
          <p:cNvGrpSpPr>
            <a:grpSpLocks/>
          </p:cNvGrpSpPr>
          <p:nvPr/>
        </p:nvGrpSpPr>
        <p:grpSpPr bwMode="auto">
          <a:xfrm>
            <a:off x="5089525" y="1981200"/>
            <a:ext cx="3659188" cy="4070350"/>
            <a:chOff x="336" y="1248"/>
            <a:chExt cx="2305" cy="2035"/>
          </a:xfrm>
        </p:grpSpPr>
        <p:grpSp>
          <p:nvGrpSpPr>
            <p:cNvPr id="88069" name="Group 8">
              <a:extLst>
                <a:ext uri="{FF2B5EF4-FFF2-40B4-BE49-F238E27FC236}">
                  <a16:creationId xmlns:a16="http://schemas.microsoft.com/office/drawing/2014/main" id="{0BC24FA1-2482-4352-8B99-72553B29AC38}"/>
                </a:ext>
              </a:extLst>
            </p:cNvPr>
            <p:cNvGrpSpPr>
              <a:grpSpLocks/>
            </p:cNvGrpSpPr>
            <p:nvPr/>
          </p:nvGrpSpPr>
          <p:grpSpPr bwMode="auto">
            <a:xfrm>
              <a:off x="336" y="1248"/>
              <a:ext cx="2305" cy="1758"/>
              <a:chOff x="336" y="1248"/>
              <a:chExt cx="2305" cy="1758"/>
            </a:xfrm>
          </p:grpSpPr>
          <p:sp>
            <p:nvSpPr>
              <p:cNvPr id="88071" name="Rectangle 9">
                <a:extLst>
                  <a:ext uri="{FF2B5EF4-FFF2-40B4-BE49-F238E27FC236}">
                    <a16:creationId xmlns:a16="http://schemas.microsoft.com/office/drawing/2014/main" id="{B5A76238-0D72-4762-BD6A-D601BC52A5FF}"/>
                  </a:ext>
                </a:extLst>
              </p:cNvPr>
              <p:cNvSpPr>
                <a:spLocks noChangeArrowheads="1"/>
              </p:cNvSpPr>
              <p:nvPr/>
            </p:nvSpPr>
            <p:spPr bwMode="auto">
              <a:xfrm>
                <a:off x="2183" y="268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m</a:t>
                </a:r>
                <a:r>
                  <a:rPr kumimoji="1" lang="en-US" altLang="zh-CN" sz="2400" b="1" baseline="-30000">
                    <a:solidFill>
                      <a:srgbClr val="B000B0"/>
                    </a:solidFill>
                    <a:latin typeface="Times New Roman" panose="02020603050405020304" pitchFamily="18" charset="0"/>
                  </a:rPr>
                  <a:t>10</a:t>
                </a:r>
              </a:p>
            </p:txBody>
          </p:sp>
          <p:sp>
            <p:nvSpPr>
              <p:cNvPr id="88072" name="Rectangle 10">
                <a:extLst>
                  <a:ext uri="{FF2B5EF4-FFF2-40B4-BE49-F238E27FC236}">
                    <a16:creationId xmlns:a16="http://schemas.microsoft.com/office/drawing/2014/main" id="{3B44928C-A7B3-4D79-9F17-F4BD6E5FDE81}"/>
                  </a:ext>
                </a:extLst>
              </p:cNvPr>
              <p:cNvSpPr>
                <a:spLocks noChangeArrowheads="1"/>
              </p:cNvSpPr>
              <p:nvPr/>
            </p:nvSpPr>
            <p:spPr bwMode="auto">
              <a:xfrm>
                <a:off x="1724" y="268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14</a:t>
                </a:r>
              </a:p>
            </p:txBody>
          </p:sp>
          <p:sp>
            <p:nvSpPr>
              <p:cNvPr id="88073" name="Rectangle 11">
                <a:extLst>
                  <a:ext uri="{FF2B5EF4-FFF2-40B4-BE49-F238E27FC236}">
                    <a16:creationId xmlns:a16="http://schemas.microsoft.com/office/drawing/2014/main" id="{F7F1170A-3800-4B37-BAA6-00AF227C120C}"/>
                  </a:ext>
                </a:extLst>
              </p:cNvPr>
              <p:cNvSpPr>
                <a:spLocks noChangeArrowheads="1"/>
              </p:cNvSpPr>
              <p:nvPr/>
            </p:nvSpPr>
            <p:spPr bwMode="auto">
              <a:xfrm>
                <a:off x="1266" y="268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m</a:t>
                </a:r>
                <a:r>
                  <a:rPr kumimoji="1" lang="en-US" altLang="zh-CN" sz="2400" b="1" baseline="-30000">
                    <a:solidFill>
                      <a:srgbClr val="B000B0"/>
                    </a:solidFill>
                    <a:latin typeface="Times New Roman" panose="02020603050405020304" pitchFamily="18" charset="0"/>
                  </a:rPr>
                  <a:t>6</a:t>
                </a:r>
              </a:p>
            </p:txBody>
          </p:sp>
          <p:sp>
            <p:nvSpPr>
              <p:cNvPr id="88074" name="Rectangle 12">
                <a:extLst>
                  <a:ext uri="{FF2B5EF4-FFF2-40B4-BE49-F238E27FC236}">
                    <a16:creationId xmlns:a16="http://schemas.microsoft.com/office/drawing/2014/main" id="{A66845CA-10B4-4E5F-A3A6-297598318DD9}"/>
                  </a:ext>
                </a:extLst>
              </p:cNvPr>
              <p:cNvSpPr>
                <a:spLocks noChangeArrowheads="1"/>
              </p:cNvSpPr>
              <p:nvPr/>
            </p:nvSpPr>
            <p:spPr bwMode="auto">
              <a:xfrm>
                <a:off x="807" y="268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hlink"/>
                    </a:solidFill>
                    <a:latin typeface="Times New Roman" panose="02020603050405020304" pitchFamily="18" charset="0"/>
                  </a:rPr>
                  <a:t>m</a:t>
                </a:r>
                <a:r>
                  <a:rPr kumimoji="1" lang="en-US" altLang="zh-CN" sz="2400" b="1" baseline="-30000">
                    <a:solidFill>
                      <a:schemeClr val="hlink"/>
                    </a:solidFill>
                    <a:latin typeface="Times New Roman" panose="02020603050405020304" pitchFamily="18" charset="0"/>
                  </a:rPr>
                  <a:t>2</a:t>
                </a:r>
              </a:p>
            </p:txBody>
          </p:sp>
          <p:sp>
            <p:nvSpPr>
              <p:cNvPr id="88075" name="Rectangle 13">
                <a:extLst>
                  <a:ext uri="{FF2B5EF4-FFF2-40B4-BE49-F238E27FC236}">
                    <a16:creationId xmlns:a16="http://schemas.microsoft.com/office/drawing/2014/main" id="{7C5D6EAA-3DEB-424E-92AE-8FDF9D53E174}"/>
                  </a:ext>
                </a:extLst>
              </p:cNvPr>
              <p:cNvSpPr>
                <a:spLocks noChangeArrowheads="1"/>
              </p:cNvSpPr>
              <p:nvPr/>
            </p:nvSpPr>
            <p:spPr bwMode="auto">
              <a:xfrm>
                <a:off x="2183" y="235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11</a:t>
                </a:r>
              </a:p>
            </p:txBody>
          </p:sp>
          <p:sp>
            <p:nvSpPr>
              <p:cNvPr id="88076" name="Rectangle 14">
                <a:extLst>
                  <a:ext uri="{FF2B5EF4-FFF2-40B4-BE49-F238E27FC236}">
                    <a16:creationId xmlns:a16="http://schemas.microsoft.com/office/drawing/2014/main" id="{6A127D77-B924-4649-9CBC-04DFFBBCF0E8}"/>
                  </a:ext>
                </a:extLst>
              </p:cNvPr>
              <p:cNvSpPr>
                <a:spLocks noChangeArrowheads="1"/>
              </p:cNvSpPr>
              <p:nvPr/>
            </p:nvSpPr>
            <p:spPr bwMode="auto">
              <a:xfrm>
                <a:off x="1724" y="235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15</a:t>
                </a:r>
              </a:p>
            </p:txBody>
          </p:sp>
          <p:sp>
            <p:nvSpPr>
              <p:cNvPr id="88077" name="Rectangle 15">
                <a:extLst>
                  <a:ext uri="{FF2B5EF4-FFF2-40B4-BE49-F238E27FC236}">
                    <a16:creationId xmlns:a16="http://schemas.microsoft.com/office/drawing/2014/main" id="{BBC1DC99-3E4E-4F63-BB06-F16C9EE2ED10}"/>
                  </a:ext>
                </a:extLst>
              </p:cNvPr>
              <p:cNvSpPr>
                <a:spLocks noChangeArrowheads="1"/>
              </p:cNvSpPr>
              <p:nvPr/>
            </p:nvSpPr>
            <p:spPr bwMode="auto">
              <a:xfrm>
                <a:off x="1266" y="235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6600"/>
                    </a:solidFill>
                    <a:latin typeface="Times New Roman" panose="02020603050405020304" pitchFamily="18" charset="0"/>
                  </a:rPr>
                  <a:t>m</a:t>
                </a:r>
                <a:r>
                  <a:rPr kumimoji="1" lang="en-US" altLang="zh-CN" sz="2400" b="1" baseline="-30000">
                    <a:solidFill>
                      <a:srgbClr val="FF6600"/>
                    </a:solidFill>
                    <a:latin typeface="Times New Roman" panose="02020603050405020304" pitchFamily="18" charset="0"/>
                  </a:rPr>
                  <a:t>7</a:t>
                </a:r>
              </a:p>
            </p:txBody>
          </p:sp>
          <p:sp>
            <p:nvSpPr>
              <p:cNvPr id="88078" name="Rectangle 16">
                <a:extLst>
                  <a:ext uri="{FF2B5EF4-FFF2-40B4-BE49-F238E27FC236}">
                    <a16:creationId xmlns:a16="http://schemas.microsoft.com/office/drawing/2014/main" id="{D65DA8CC-A1D8-4C27-B89D-EA28DAFF5893}"/>
                  </a:ext>
                </a:extLst>
              </p:cNvPr>
              <p:cNvSpPr>
                <a:spLocks noChangeArrowheads="1"/>
              </p:cNvSpPr>
              <p:nvPr/>
            </p:nvSpPr>
            <p:spPr bwMode="auto">
              <a:xfrm>
                <a:off x="807" y="235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m</a:t>
                </a:r>
                <a:r>
                  <a:rPr kumimoji="1" lang="en-US" altLang="zh-CN" sz="2400" b="1" baseline="-30000">
                    <a:solidFill>
                      <a:srgbClr val="B000B0"/>
                    </a:solidFill>
                    <a:latin typeface="Times New Roman" panose="02020603050405020304" pitchFamily="18" charset="0"/>
                  </a:rPr>
                  <a:t>3</a:t>
                </a:r>
              </a:p>
            </p:txBody>
          </p:sp>
          <p:sp>
            <p:nvSpPr>
              <p:cNvPr id="88079" name="Rectangle 17">
                <a:extLst>
                  <a:ext uri="{FF2B5EF4-FFF2-40B4-BE49-F238E27FC236}">
                    <a16:creationId xmlns:a16="http://schemas.microsoft.com/office/drawing/2014/main" id="{FA9C158B-2E38-4F18-9A6D-35F1F1D90337}"/>
                  </a:ext>
                </a:extLst>
              </p:cNvPr>
              <p:cNvSpPr>
                <a:spLocks noChangeArrowheads="1"/>
              </p:cNvSpPr>
              <p:nvPr/>
            </p:nvSpPr>
            <p:spPr bwMode="auto">
              <a:xfrm>
                <a:off x="2183" y="202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9</a:t>
                </a:r>
              </a:p>
            </p:txBody>
          </p:sp>
          <p:sp>
            <p:nvSpPr>
              <p:cNvPr id="88080" name="Rectangle 18">
                <a:extLst>
                  <a:ext uri="{FF2B5EF4-FFF2-40B4-BE49-F238E27FC236}">
                    <a16:creationId xmlns:a16="http://schemas.microsoft.com/office/drawing/2014/main" id="{DE61A3FC-9ECD-453C-B6C1-C4A718FE5015}"/>
                  </a:ext>
                </a:extLst>
              </p:cNvPr>
              <p:cNvSpPr>
                <a:spLocks noChangeArrowheads="1"/>
              </p:cNvSpPr>
              <p:nvPr/>
            </p:nvSpPr>
            <p:spPr bwMode="auto">
              <a:xfrm>
                <a:off x="2183" y="170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8</a:t>
                </a:r>
              </a:p>
            </p:txBody>
          </p:sp>
          <p:sp>
            <p:nvSpPr>
              <p:cNvPr id="88081" name="Rectangle 19">
                <a:extLst>
                  <a:ext uri="{FF2B5EF4-FFF2-40B4-BE49-F238E27FC236}">
                    <a16:creationId xmlns:a16="http://schemas.microsoft.com/office/drawing/2014/main" id="{D4C5B635-8542-46AE-8FA1-56D664B3ED44}"/>
                  </a:ext>
                </a:extLst>
              </p:cNvPr>
              <p:cNvSpPr>
                <a:spLocks noChangeArrowheads="1"/>
              </p:cNvSpPr>
              <p:nvPr/>
            </p:nvSpPr>
            <p:spPr bwMode="auto">
              <a:xfrm>
                <a:off x="1724" y="202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6600"/>
                    </a:solidFill>
                    <a:latin typeface="Times New Roman" panose="02020603050405020304" pitchFamily="18" charset="0"/>
                  </a:rPr>
                  <a:t>m</a:t>
                </a:r>
                <a:r>
                  <a:rPr kumimoji="1" lang="en-US" altLang="zh-CN" sz="2400" b="1" baseline="-30000">
                    <a:solidFill>
                      <a:srgbClr val="FF6600"/>
                    </a:solidFill>
                    <a:latin typeface="Times New Roman" panose="02020603050405020304" pitchFamily="18" charset="0"/>
                  </a:rPr>
                  <a:t>13</a:t>
                </a:r>
              </a:p>
            </p:txBody>
          </p:sp>
          <p:sp>
            <p:nvSpPr>
              <p:cNvPr id="88082" name="Rectangle 20">
                <a:extLst>
                  <a:ext uri="{FF2B5EF4-FFF2-40B4-BE49-F238E27FC236}">
                    <a16:creationId xmlns:a16="http://schemas.microsoft.com/office/drawing/2014/main" id="{501291A9-9176-41C6-A933-FF2247D3DDB7}"/>
                  </a:ext>
                </a:extLst>
              </p:cNvPr>
              <p:cNvSpPr>
                <a:spLocks noChangeArrowheads="1"/>
              </p:cNvSpPr>
              <p:nvPr/>
            </p:nvSpPr>
            <p:spPr bwMode="auto">
              <a:xfrm>
                <a:off x="1724" y="170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m</a:t>
                </a:r>
                <a:r>
                  <a:rPr kumimoji="1" lang="en-US" altLang="zh-CN" sz="2400" baseline="-30000">
                    <a:latin typeface="Times New Roman" panose="02020603050405020304" pitchFamily="18" charset="0"/>
                  </a:rPr>
                  <a:t>12</a:t>
                </a:r>
              </a:p>
            </p:txBody>
          </p:sp>
          <p:sp>
            <p:nvSpPr>
              <p:cNvPr id="88083" name="Rectangle 21">
                <a:extLst>
                  <a:ext uri="{FF2B5EF4-FFF2-40B4-BE49-F238E27FC236}">
                    <a16:creationId xmlns:a16="http://schemas.microsoft.com/office/drawing/2014/main" id="{9D2F16DF-A404-4D41-9639-8B5768D14A42}"/>
                  </a:ext>
                </a:extLst>
              </p:cNvPr>
              <p:cNvSpPr>
                <a:spLocks noChangeArrowheads="1"/>
              </p:cNvSpPr>
              <p:nvPr/>
            </p:nvSpPr>
            <p:spPr bwMode="auto">
              <a:xfrm>
                <a:off x="1266" y="202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993300"/>
                    </a:solidFill>
                    <a:latin typeface="Times New Roman" panose="02020603050405020304" pitchFamily="18" charset="0"/>
                  </a:rPr>
                  <a:t>m</a:t>
                </a:r>
                <a:r>
                  <a:rPr kumimoji="1" lang="en-US" altLang="zh-CN" sz="2400" b="1" baseline="-30000">
                    <a:solidFill>
                      <a:srgbClr val="993300"/>
                    </a:solidFill>
                    <a:latin typeface="Times New Roman" panose="02020603050405020304" pitchFamily="18" charset="0"/>
                  </a:rPr>
                  <a:t>5</a:t>
                </a:r>
                <a:r>
                  <a:rPr kumimoji="1" lang="en-US" altLang="zh-CN" sz="2400" b="1">
                    <a:solidFill>
                      <a:srgbClr val="993300"/>
                    </a:solidFill>
                    <a:latin typeface="Times New Roman" panose="02020603050405020304" pitchFamily="18" charset="0"/>
                  </a:rPr>
                  <a:t> </a:t>
                </a:r>
              </a:p>
            </p:txBody>
          </p:sp>
          <p:sp>
            <p:nvSpPr>
              <p:cNvPr id="88084" name="Rectangle 22">
                <a:extLst>
                  <a:ext uri="{FF2B5EF4-FFF2-40B4-BE49-F238E27FC236}">
                    <a16:creationId xmlns:a16="http://schemas.microsoft.com/office/drawing/2014/main" id="{0F83BA94-724F-49EB-91B2-1087755C995A}"/>
                  </a:ext>
                </a:extLst>
              </p:cNvPr>
              <p:cNvSpPr>
                <a:spLocks noChangeArrowheads="1"/>
              </p:cNvSpPr>
              <p:nvPr/>
            </p:nvSpPr>
            <p:spPr bwMode="auto">
              <a:xfrm>
                <a:off x="807" y="202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6600"/>
                    </a:solidFill>
                    <a:latin typeface="Times New Roman" panose="02020603050405020304" pitchFamily="18" charset="0"/>
                  </a:rPr>
                  <a:t>m</a:t>
                </a:r>
                <a:r>
                  <a:rPr kumimoji="1" lang="en-US" altLang="zh-CN" sz="2400" b="1" baseline="-30000">
                    <a:solidFill>
                      <a:srgbClr val="FF6600"/>
                    </a:solidFill>
                    <a:latin typeface="Times New Roman" panose="02020603050405020304" pitchFamily="18" charset="0"/>
                  </a:rPr>
                  <a:t>1</a:t>
                </a:r>
                <a:r>
                  <a:rPr kumimoji="1" lang="en-US" altLang="zh-CN" sz="2400">
                    <a:latin typeface="Times New Roman" panose="02020603050405020304" pitchFamily="18" charset="0"/>
                  </a:rPr>
                  <a:t> </a:t>
                </a:r>
              </a:p>
            </p:txBody>
          </p:sp>
          <p:sp>
            <p:nvSpPr>
              <p:cNvPr id="88085" name="Rectangle 23">
                <a:extLst>
                  <a:ext uri="{FF2B5EF4-FFF2-40B4-BE49-F238E27FC236}">
                    <a16:creationId xmlns:a16="http://schemas.microsoft.com/office/drawing/2014/main" id="{0E31B6D8-C935-45F5-B4A8-FFB632A73268}"/>
                  </a:ext>
                </a:extLst>
              </p:cNvPr>
              <p:cNvSpPr>
                <a:spLocks noChangeArrowheads="1"/>
              </p:cNvSpPr>
              <p:nvPr/>
            </p:nvSpPr>
            <p:spPr bwMode="auto">
              <a:xfrm>
                <a:off x="1266" y="170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6600"/>
                    </a:solidFill>
                    <a:latin typeface="Times New Roman" panose="02020603050405020304" pitchFamily="18" charset="0"/>
                  </a:rPr>
                  <a:t>m</a:t>
                </a:r>
                <a:r>
                  <a:rPr kumimoji="1" lang="en-US" altLang="zh-CN" sz="2400" b="1" baseline="-30000">
                    <a:solidFill>
                      <a:srgbClr val="FF6600"/>
                    </a:solidFill>
                    <a:latin typeface="Times New Roman" panose="02020603050405020304" pitchFamily="18" charset="0"/>
                  </a:rPr>
                  <a:t>4</a:t>
                </a:r>
                <a:r>
                  <a:rPr kumimoji="1" lang="en-US" altLang="zh-CN" sz="2400" baseline="-30000">
                    <a:solidFill>
                      <a:srgbClr val="FF6600"/>
                    </a:solidFill>
                    <a:latin typeface="Times New Roman" panose="02020603050405020304" pitchFamily="18" charset="0"/>
                  </a:rPr>
                  <a:t> </a:t>
                </a:r>
              </a:p>
            </p:txBody>
          </p:sp>
          <p:sp>
            <p:nvSpPr>
              <p:cNvPr id="88086" name="Rectangle 24">
                <a:extLst>
                  <a:ext uri="{FF2B5EF4-FFF2-40B4-BE49-F238E27FC236}">
                    <a16:creationId xmlns:a16="http://schemas.microsoft.com/office/drawing/2014/main" id="{45B0DFFC-B0A2-415D-8D1B-7933B06A3E78}"/>
                  </a:ext>
                </a:extLst>
              </p:cNvPr>
              <p:cNvSpPr>
                <a:spLocks noChangeArrowheads="1"/>
              </p:cNvSpPr>
              <p:nvPr/>
            </p:nvSpPr>
            <p:spPr bwMode="auto">
              <a:xfrm>
                <a:off x="807" y="170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m</a:t>
                </a:r>
                <a:r>
                  <a:rPr kumimoji="1" lang="en-US" altLang="zh-CN" sz="2400" b="1" baseline="-30000">
                    <a:solidFill>
                      <a:srgbClr val="B000B0"/>
                    </a:solidFill>
                    <a:latin typeface="Times New Roman" panose="02020603050405020304" pitchFamily="18" charset="0"/>
                  </a:rPr>
                  <a:t>0</a:t>
                </a:r>
                <a:r>
                  <a:rPr kumimoji="1" lang="en-US" altLang="zh-CN" sz="2400" b="1">
                    <a:solidFill>
                      <a:srgbClr val="B000B0"/>
                    </a:solidFill>
                    <a:latin typeface="Times New Roman" panose="02020603050405020304" pitchFamily="18" charset="0"/>
                  </a:rPr>
                  <a:t> </a:t>
                </a:r>
              </a:p>
            </p:txBody>
          </p:sp>
          <p:sp>
            <p:nvSpPr>
              <p:cNvPr id="88087" name="Line 25">
                <a:extLst>
                  <a:ext uri="{FF2B5EF4-FFF2-40B4-BE49-F238E27FC236}">
                    <a16:creationId xmlns:a16="http://schemas.microsoft.com/office/drawing/2014/main" id="{E941EAD2-66DB-4C2B-BF43-526A5A71157A}"/>
                  </a:ext>
                </a:extLst>
              </p:cNvPr>
              <p:cNvSpPr>
                <a:spLocks noChangeShapeType="1"/>
              </p:cNvSpPr>
              <p:nvPr/>
            </p:nvSpPr>
            <p:spPr bwMode="auto">
              <a:xfrm>
                <a:off x="807" y="1702"/>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8" name="Line 26">
                <a:extLst>
                  <a:ext uri="{FF2B5EF4-FFF2-40B4-BE49-F238E27FC236}">
                    <a16:creationId xmlns:a16="http://schemas.microsoft.com/office/drawing/2014/main" id="{1CB563F6-C417-4B85-BCF8-FB9E2FC80C94}"/>
                  </a:ext>
                </a:extLst>
              </p:cNvPr>
              <p:cNvSpPr>
                <a:spLocks noChangeShapeType="1"/>
              </p:cNvSpPr>
              <p:nvPr/>
            </p:nvSpPr>
            <p:spPr bwMode="auto">
              <a:xfrm>
                <a:off x="807" y="2028"/>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9" name="Line 27">
                <a:extLst>
                  <a:ext uri="{FF2B5EF4-FFF2-40B4-BE49-F238E27FC236}">
                    <a16:creationId xmlns:a16="http://schemas.microsoft.com/office/drawing/2014/main" id="{30E3259C-3ECF-4588-BA85-26CB09F0BB6D}"/>
                  </a:ext>
                </a:extLst>
              </p:cNvPr>
              <p:cNvSpPr>
                <a:spLocks noChangeShapeType="1"/>
              </p:cNvSpPr>
              <p:nvPr/>
            </p:nvSpPr>
            <p:spPr bwMode="auto">
              <a:xfrm>
                <a:off x="807" y="3006"/>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0" name="Line 28">
                <a:extLst>
                  <a:ext uri="{FF2B5EF4-FFF2-40B4-BE49-F238E27FC236}">
                    <a16:creationId xmlns:a16="http://schemas.microsoft.com/office/drawing/2014/main" id="{ED3C3E32-9699-4EA2-B167-23B3230D4506}"/>
                  </a:ext>
                </a:extLst>
              </p:cNvPr>
              <p:cNvSpPr>
                <a:spLocks noChangeShapeType="1"/>
              </p:cNvSpPr>
              <p:nvPr/>
            </p:nvSpPr>
            <p:spPr bwMode="auto">
              <a:xfrm>
                <a:off x="807" y="170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1" name="Line 29">
                <a:extLst>
                  <a:ext uri="{FF2B5EF4-FFF2-40B4-BE49-F238E27FC236}">
                    <a16:creationId xmlns:a16="http://schemas.microsoft.com/office/drawing/2014/main" id="{977A2EBD-3576-4E20-871B-99E4FCBE9B6B}"/>
                  </a:ext>
                </a:extLst>
              </p:cNvPr>
              <p:cNvSpPr>
                <a:spLocks noChangeShapeType="1"/>
              </p:cNvSpPr>
              <p:nvPr/>
            </p:nvSpPr>
            <p:spPr bwMode="auto">
              <a:xfrm>
                <a:off x="1266"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2" name="Line 30">
                <a:extLst>
                  <a:ext uri="{FF2B5EF4-FFF2-40B4-BE49-F238E27FC236}">
                    <a16:creationId xmlns:a16="http://schemas.microsoft.com/office/drawing/2014/main" id="{28E5A644-CA98-4800-9073-36C372AC69A5}"/>
                  </a:ext>
                </a:extLst>
              </p:cNvPr>
              <p:cNvSpPr>
                <a:spLocks noChangeShapeType="1"/>
              </p:cNvSpPr>
              <p:nvPr/>
            </p:nvSpPr>
            <p:spPr bwMode="auto">
              <a:xfrm>
                <a:off x="2641" y="170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3" name="Line 31">
                <a:extLst>
                  <a:ext uri="{FF2B5EF4-FFF2-40B4-BE49-F238E27FC236}">
                    <a16:creationId xmlns:a16="http://schemas.microsoft.com/office/drawing/2014/main" id="{7D81A25D-FE1D-4254-B83A-A5662B73781F}"/>
                  </a:ext>
                </a:extLst>
              </p:cNvPr>
              <p:cNvSpPr>
                <a:spLocks noChangeShapeType="1"/>
              </p:cNvSpPr>
              <p:nvPr/>
            </p:nvSpPr>
            <p:spPr bwMode="auto">
              <a:xfrm>
                <a:off x="1724"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4" name="Line 32">
                <a:extLst>
                  <a:ext uri="{FF2B5EF4-FFF2-40B4-BE49-F238E27FC236}">
                    <a16:creationId xmlns:a16="http://schemas.microsoft.com/office/drawing/2014/main" id="{B6A5FD3E-6D7B-4141-A71C-C6E9A273DEDF}"/>
                  </a:ext>
                </a:extLst>
              </p:cNvPr>
              <p:cNvSpPr>
                <a:spLocks noChangeShapeType="1"/>
              </p:cNvSpPr>
              <p:nvPr/>
            </p:nvSpPr>
            <p:spPr bwMode="auto">
              <a:xfrm>
                <a:off x="2183"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5" name="Line 33">
                <a:extLst>
                  <a:ext uri="{FF2B5EF4-FFF2-40B4-BE49-F238E27FC236}">
                    <a16:creationId xmlns:a16="http://schemas.microsoft.com/office/drawing/2014/main" id="{48057060-5757-4C63-9B66-2B3B85EFAB4F}"/>
                  </a:ext>
                </a:extLst>
              </p:cNvPr>
              <p:cNvSpPr>
                <a:spLocks noChangeShapeType="1"/>
              </p:cNvSpPr>
              <p:nvPr/>
            </p:nvSpPr>
            <p:spPr bwMode="auto">
              <a:xfrm>
                <a:off x="807" y="2354"/>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6" name="Line 34">
                <a:extLst>
                  <a:ext uri="{FF2B5EF4-FFF2-40B4-BE49-F238E27FC236}">
                    <a16:creationId xmlns:a16="http://schemas.microsoft.com/office/drawing/2014/main" id="{085A521E-A2C9-4289-B93F-70E713BA1800}"/>
                  </a:ext>
                </a:extLst>
              </p:cNvPr>
              <p:cNvSpPr>
                <a:spLocks noChangeShapeType="1"/>
              </p:cNvSpPr>
              <p:nvPr/>
            </p:nvSpPr>
            <p:spPr bwMode="auto">
              <a:xfrm>
                <a:off x="807" y="2680"/>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7" name="Line 35">
                <a:extLst>
                  <a:ext uri="{FF2B5EF4-FFF2-40B4-BE49-F238E27FC236}">
                    <a16:creationId xmlns:a16="http://schemas.microsoft.com/office/drawing/2014/main" id="{49889BCC-07D2-4462-AA37-88A7599D02F7}"/>
                  </a:ext>
                </a:extLst>
              </p:cNvPr>
              <p:cNvSpPr>
                <a:spLocks noChangeShapeType="1"/>
              </p:cNvSpPr>
              <p:nvPr/>
            </p:nvSpPr>
            <p:spPr bwMode="auto">
              <a:xfrm>
                <a:off x="566" y="1462"/>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8" name="Text Box 36">
                <a:extLst>
                  <a:ext uri="{FF2B5EF4-FFF2-40B4-BE49-F238E27FC236}">
                    <a16:creationId xmlns:a16="http://schemas.microsoft.com/office/drawing/2014/main" id="{FCD87990-8529-4E58-BA59-78F646F6E0DE}"/>
                  </a:ext>
                </a:extLst>
              </p:cNvPr>
              <p:cNvSpPr txBox="1">
                <a:spLocks noChangeArrowheads="1"/>
              </p:cNvSpPr>
              <p:nvPr/>
            </p:nvSpPr>
            <p:spPr bwMode="auto">
              <a:xfrm>
                <a:off x="864" y="1428"/>
                <a:ext cx="30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88099" name="Text Box 37">
                <a:extLst>
                  <a:ext uri="{FF2B5EF4-FFF2-40B4-BE49-F238E27FC236}">
                    <a16:creationId xmlns:a16="http://schemas.microsoft.com/office/drawing/2014/main" id="{83AAEC28-B21C-4219-AA6F-70F6A83D2E9B}"/>
                  </a:ext>
                </a:extLst>
              </p:cNvPr>
              <p:cNvSpPr txBox="1">
                <a:spLocks noChangeArrowheads="1"/>
              </p:cNvSpPr>
              <p:nvPr/>
            </p:nvSpPr>
            <p:spPr bwMode="auto">
              <a:xfrm>
                <a:off x="1344" y="1419"/>
                <a:ext cx="308"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88100" name="Text Box 38">
                <a:extLst>
                  <a:ext uri="{FF2B5EF4-FFF2-40B4-BE49-F238E27FC236}">
                    <a16:creationId xmlns:a16="http://schemas.microsoft.com/office/drawing/2014/main" id="{CD5C47CC-3833-4232-AB3C-747EC90E7F05}"/>
                  </a:ext>
                </a:extLst>
              </p:cNvPr>
              <p:cNvSpPr txBox="1">
                <a:spLocks noChangeArrowheads="1"/>
              </p:cNvSpPr>
              <p:nvPr/>
            </p:nvSpPr>
            <p:spPr bwMode="auto">
              <a:xfrm>
                <a:off x="1803" y="1422"/>
                <a:ext cx="308"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88101" name="Text Box 39">
                <a:extLst>
                  <a:ext uri="{FF2B5EF4-FFF2-40B4-BE49-F238E27FC236}">
                    <a16:creationId xmlns:a16="http://schemas.microsoft.com/office/drawing/2014/main" id="{9130F241-9C7A-4762-8ED3-82A412AD0D83}"/>
                  </a:ext>
                </a:extLst>
              </p:cNvPr>
              <p:cNvSpPr txBox="1">
                <a:spLocks noChangeArrowheads="1"/>
              </p:cNvSpPr>
              <p:nvPr/>
            </p:nvSpPr>
            <p:spPr bwMode="auto">
              <a:xfrm>
                <a:off x="2248" y="1410"/>
                <a:ext cx="308"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88102" name="Text Box 40">
                <a:extLst>
                  <a:ext uri="{FF2B5EF4-FFF2-40B4-BE49-F238E27FC236}">
                    <a16:creationId xmlns:a16="http://schemas.microsoft.com/office/drawing/2014/main" id="{35B9FDEA-F443-49B0-8C51-BFFAFE76887B}"/>
                  </a:ext>
                </a:extLst>
              </p:cNvPr>
              <p:cNvSpPr txBox="1">
                <a:spLocks noChangeArrowheads="1"/>
              </p:cNvSpPr>
              <p:nvPr/>
            </p:nvSpPr>
            <p:spPr bwMode="auto">
              <a:xfrm>
                <a:off x="577" y="1248"/>
                <a:ext cx="383"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88103" name="Text Box 41">
                <a:extLst>
                  <a:ext uri="{FF2B5EF4-FFF2-40B4-BE49-F238E27FC236}">
                    <a16:creationId xmlns:a16="http://schemas.microsoft.com/office/drawing/2014/main" id="{191B1814-A206-4070-8884-4344EB7DD0BB}"/>
                  </a:ext>
                </a:extLst>
              </p:cNvPr>
              <p:cNvSpPr txBox="1">
                <a:spLocks noChangeArrowheads="1"/>
              </p:cNvSpPr>
              <p:nvPr/>
            </p:nvSpPr>
            <p:spPr bwMode="auto">
              <a:xfrm>
                <a:off x="336" y="1488"/>
                <a:ext cx="384"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88104" name="Text Box 42">
                <a:extLst>
                  <a:ext uri="{FF2B5EF4-FFF2-40B4-BE49-F238E27FC236}">
                    <a16:creationId xmlns:a16="http://schemas.microsoft.com/office/drawing/2014/main" id="{D75B5A1D-0D89-4FCA-9B60-4EB326F50EF9}"/>
                  </a:ext>
                </a:extLst>
              </p:cNvPr>
              <p:cNvSpPr txBox="1">
                <a:spLocks noChangeArrowheads="1"/>
              </p:cNvSpPr>
              <p:nvPr/>
            </p:nvSpPr>
            <p:spPr bwMode="auto">
              <a:xfrm>
                <a:off x="480" y="1728"/>
                <a:ext cx="33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88105" name="Text Box 43">
                <a:extLst>
                  <a:ext uri="{FF2B5EF4-FFF2-40B4-BE49-F238E27FC236}">
                    <a16:creationId xmlns:a16="http://schemas.microsoft.com/office/drawing/2014/main" id="{9FC57E56-17E5-481D-81F3-1A61444B0EEE}"/>
                  </a:ext>
                </a:extLst>
              </p:cNvPr>
              <p:cNvSpPr txBox="1">
                <a:spLocks noChangeArrowheads="1"/>
              </p:cNvSpPr>
              <p:nvPr/>
            </p:nvSpPr>
            <p:spPr bwMode="auto">
              <a:xfrm>
                <a:off x="489" y="2064"/>
                <a:ext cx="384"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88106" name="Text Box 44">
                <a:extLst>
                  <a:ext uri="{FF2B5EF4-FFF2-40B4-BE49-F238E27FC236}">
                    <a16:creationId xmlns:a16="http://schemas.microsoft.com/office/drawing/2014/main" id="{DBAD42C1-F49E-47C6-ABBC-C620A759BF74}"/>
                  </a:ext>
                </a:extLst>
              </p:cNvPr>
              <p:cNvSpPr txBox="1">
                <a:spLocks noChangeArrowheads="1"/>
              </p:cNvSpPr>
              <p:nvPr/>
            </p:nvSpPr>
            <p:spPr bwMode="auto">
              <a:xfrm>
                <a:off x="489" y="2400"/>
                <a:ext cx="48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88107" name="Text Box 45">
                <a:extLst>
                  <a:ext uri="{FF2B5EF4-FFF2-40B4-BE49-F238E27FC236}">
                    <a16:creationId xmlns:a16="http://schemas.microsoft.com/office/drawing/2014/main" id="{72E5CD94-F850-4ACD-A015-74418A063760}"/>
                  </a:ext>
                </a:extLst>
              </p:cNvPr>
              <p:cNvSpPr txBox="1">
                <a:spLocks noChangeArrowheads="1"/>
              </p:cNvSpPr>
              <p:nvPr/>
            </p:nvSpPr>
            <p:spPr bwMode="auto">
              <a:xfrm>
                <a:off x="471" y="2700"/>
                <a:ext cx="384"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grpSp>
        <p:sp>
          <p:nvSpPr>
            <p:cNvPr id="88070" name="Text Box 46">
              <a:extLst>
                <a:ext uri="{FF2B5EF4-FFF2-40B4-BE49-F238E27FC236}">
                  <a16:creationId xmlns:a16="http://schemas.microsoft.com/office/drawing/2014/main" id="{168B1780-BC2D-4239-A1A8-E80CFB50A6FA}"/>
                </a:ext>
              </a:extLst>
            </p:cNvPr>
            <p:cNvSpPr txBox="1">
              <a:spLocks noChangeArrowheads="1"/>
            </p:cNvSpPr>
            <p:nvPr/>
          </p:nvSpPr>
          <p:spPr bwMode="auto">
            <a:xfrm>
              <a:off x="1440" y="3054"/>
              <a:ext cx="52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sz="2400">
                <a:latin typeface="Times New Roman" panose="02020603050405020304" pitchFamily="18" charset="0"/>
              </a:endParaRPr>
            </a:p>
          </p:txBody>
        </p:sp>
      </p:grpSp>
      <p:sp>
        <p:nvSpPr>
          <p:cNvPr id="80943" name="Text Box 47">
            <a:extLst>
              <a:ext uri="{FF2B5EF4-FFF2-40B4-BE49-F238E27FC236}">
                <a16:creationId xmlns:a16="http://schemas.microsoft.com/office/drawing/2014/main" id="{A31395D9-95C2-4DA6-BA4E-CC4821823D34}"/>
              </a:ext>
            </a:extLst>
          </p:cNvPr>
          <p:cNvSpPr txBox="1">
            <a:spLocks noChangeArrowheads="1"/>
          </p:cNvSpPr>
          <p:nvPr/>
        </p:nvSpPr>
        <p:spPr bwMode="auto">
          <a:xfrm>
            <a:off x="457200" y="838200"/>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从各卡诺图可以看出，</a:t>
            </a:r>
            <a:r>
              <a:rPr kumimoji="1" lang="zh-CN" altLang="en-US" sz="2400" b="1">
                <a:solidFill>
                  <a:srgbClr val="0033CC"/>
                </a:solidFill>
                <a:latin typeface="Times New Roman" panose="02020603050405020304" pitchFamily="18" charset="0"/>
              </a:rPr>
              <a:t>在</a:t>
            </a:r>
            <a:r>
              <a:rPr kumimoji="1" lang="en-US" altLang="zh-CN" sz="2400" b="1">
                <a:solidFill>
                  <a:srgbClr val="0033CC"/>
                </a:solidFill>
                <a:latin typeface="Times New Roman" panose="02020603050405020304" pitchFamily="18" charset="0"/>
              </a:rPr>
              <a:t>n</a:t>
            </a:r>
            <a:r>
              <a:rPr kumimoji="1" lang="zh-CN" altLang="en-US" sz="2400" b="1">
                <a:solidFill>
                  <a:srgbClr val="0033CC"/>
                </a:solidFill>
                <a:latin typeface="Times New Roman" panose="02020603050405020304" pitchFamily="18" charset="0"/>
              </a:rPr>
              <a:t>个变量的卡诺图中，能从图形上直观、方便地找到每个最小项的</a:t>
            </a:r>
            <a:r>
              <a:rPr kumimoji="1" lang="en-US" altLang="zh-CN" sz="2400" b="1">
                <a:solidFill>
                  <a:srgbClr val="0033CC"/>
                </a:solidFill>
                <a:latin typeface="Times New Roman" panose="02020603050405020304" pitchFamily="18" charset="0"/>
              </a:rPr>
              <a:t>n</a:t>
            </a:r>
            <a:r>
              <a:rPr kumimoji="1" lang="zh-CN" altLang="en-US" sz="2400" b="1">
                <a:solidFill>
                  <a:srgbClr val="0033CC"/>
                </a:solidFill>
                <a:latin typeface="Times New Roman" panose="02020603050405020304" pitchFamily="18" charset="0"/>
              </a:rPr>
              <a:t>个相邻最小项。</a:t>
            </a:r>
            <a:endParaRPr kumimoji="1" lang="zh-CN" altLang="en-US" sz="2400">
              <a:solidFill>
                <a:srgbClr val="0033CC"/>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0943"/>
                                        </p:tgtEl>
                                        <p:attrNameLst>
                                          <p:attrName>style.visibility</p:attrName>
                                        </p:attrNameLst>
                                      </p:cBhvr>
                                      <p:to>
                                        <p:strVal val="visible"/>
                                      </p:to>
                                    </p:set>
                                    <p:animEffect transition="in" filter="box(in)">
                                      <p:cBhvr>
                                        <p:cTn id="7" dur="500"/>
                                        <p:tgtEl>
                                          <p:spTgt spid="809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0900"/>
                                        </p:tgtEl>
                                        <p:attrNameLst>
                                          <p:attrName>style.visibility</p:attrName>
                                        </p:attrNameLst>
                                      </p:cBhvr>
                                      <p:to>
                                        <p:strVal val="visible"/>
                                      </p:to>
                                    </p:set>
                                    <p:animEffect transition="in" filter="box(in)">
                                      <p:cBhvr>
                                        <p:cTn id="12" dur="500"/>
                                        <p:tgtEl>
                                          <p:spTgt spid="80900"/>
                                        </p:tgtEl>
                                      </p:cBhvr>
                                    </p:animEffect>
                                  </p:childTnLst>
                                </p:cTn>
                              </p:par>
                            </p:childTnLst>
                          </p:cTn>
                        </p:par>
                        <p:par>
                          <p:cTn id="13" fill="hold" nodeType="afterGroup">
                            <p:stCondLst>
                              <p:cond delay="500"/>
                            </p:stCondLst>
                            <p:childTnLst>
                              <p:par>
                                <p:cTn id="14" presetID="12" presetClass="entr" presetSubtype="2" fill="hold" nodeType="afterEffect">
                                  <p:stCondLst>
                                    <p:cond delay="0"/>
                                  </p:stCondLst>
                                  <p:childTnLst>
                                    <p:set>
                                      <p:cBhvr>
                                        <p:cTn id="15" dur="1" fill="hold">
                                          <p:stCondLst>
                                            <p:cond delay="0"/>
                                          </p:stCondLst>
                                        </p:cTn>
                                        <p:tgtEl>
                                          <p:spTgt spid="80903"/>
                                        </p:tgtEl>
                                        <p:attrNameLst>
                                          <p:attrName>style.visibility</p:attrName>
                                        </p:attrNameLst>
                                      </p:cBhvr>
                                      <p:to>
                                        <p:strVal val="visible"/>
                                      </p:to>
                                    </p:set>
                                    <p:animEffect transition="in" filter="slide(fromRight)">
                                      <p:cBhvr>
                                        <p:cTn id="16" dur="500"/>
                                        <p:tgtEl>
                                          <p:spTgt spid="80903"/>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autoUpdateAnimBg="0"/>
      <p:bldP spid="80943"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1923" name="Group 3">
            <a:extLst>
              <a:ext uri="{FF2B5EF4-FFF2-40B4-BE49-F238E27FC236}">
                <a16:creationId xmlns:a16="http://schemas.microsoft.com/office/drawing/2014/main" id="{7DBF3B93-C039-4E7E-B8E8-4FC9344ABDB0}"/>
              </a:ext>
            </a:extLst>
          </p:cNvPr>
          <p:cNvGrpSpPr>
            <a:grpSpLocks/>
          </p:cNvGrpSpPr>
          <p:nvPr/>
        </p:nvGrpSpPr>
        <p:grpSpPr bwMode="auto">
          <a:xfrm>
            <a:off x="1143000" y="2336800"/>
            <a:ext cx="6019800" cy="4114800"/>
            <a:chOff x="768" y="720"/>
            <a:chExt cx="3792" cy="2592"/>
          </a:xfrm>
        </p:grpSpPr>
        <p:sp>
          <p:nvSpPr>
            <p:cNvPr id="89093" name="Rectangle 4">
              <a:extLst>
                <a:ext uri="{FF2B5EF4-FFF2-40B4-BE49-F238E27FC236}">
                  <a16:creationId xmlns:a16="http://schemas.microsoft.com/office/drawing/2014/main" id="{4076A36F-21FD-417B-BD99-B4D57C0D928E}"/>
                </a:ext>
              </a:extLst>
            </p:cNvPr>
            <p:cNvSpPr>
              <a:spLocks noChangeArrowheads="1"/>
            </p:cNvSpPr>
            <p:nvPr/>
          </p:nvSpPr>
          <p:spPr bwMode="auto">
            <a:xfrm>
              <a:off x="2438" y="220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10</a:t>
              </a:r>
            </a:p>
          </p:txBody>
        </p:sp>
        <p:sp>
          <p:nvSpPr>
            <p:cNvPr id="89094" name="Rectangle 5">
              <a:extLst>
                <a:ext uri="{FF2B5EF4-FFF2-40B4-BE49-F238E27FC236}">
                  <a16:creationId xmlns:a16="http://schemas.microsoft.com/office/drawing/2014/main" id="{1EC1CA5B-65C0-4C0C-B482-51D942DC1782}"/>
                </a:ext>
              </a:extLst>
            </p:cNvPr>
            <p:cNvSpPr>
              <a:spLocks noChangeArrowheads="1"/>
            </p:cNvSpPr>
            <p:nvPr/>
          </p:nvSpPr>
          <p:spPr bwMode="auto">
            <a:xfrm>
              <a:off x="2054" y="220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14</a:t>
              </a:r>
            </a:p>
          </p:txBody>
        </p:sp>
        <p:sp>
          <p:nvSpPr>
            <p:cNvPr id="89095" name="Rectangle 6">
              <a:extLst>
                <a:ext uri="{FF2B5EF4-FFF2-40B4-BE49-F238E27FC236}">
                  <a16:creationId xmlns:a16="http://schemas.microsoft.com/office/drawing/2014/main" id="{B6F6B75D-4B74-4C73-9852-D5AE8BA13817}"/>
                </a:ext>
              </a:extLst>
            </p:cNvPr>
            <p:cNvSpPr>
              <a:spLocks noChangeArrowheads="1"/>
            </p:cNvSpPr>
            <p:nvPr/>
          </p:nvSpPr>
          <p:spPr bwMode="auto">
            <a:xfrm>
              <a:off x="1670" y="220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6</a:t>
              </a:r>
            </a:p>
          </p:txBody>
        </p:sp>
        <p:sp>
          <p:nvSpPr>
            <p:cNvPr id="89096" name="Rectangle 7">
              <a:extLst>
                <a:ext uri="{FF2B5EF4-FFF2-40B4-BE49-F238E27FC236}">
                  <a16:creationId xmlns:a16="http://schemas.microsoft.com/office/drawing/2014/main" id="{2A725624-A092-444C-910A-2357EC708A96}"/>
                </a:ext>
              </a:extLst>
            </p:cNvPr>
            <p:cNvSpPr>
              <a:spLocks noChangeArrowheads="1"/>
            </p:cNvSpPr>
            <p:nvPr/>
          </p:nvSpPr>
          <p:spPr bwMode="auto">
            <a:xfrm>
              <a:off x="1286" y="220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2</a:t>
              </a:r>
            </a:p>
          </p:txBody>
        </p:sp>
        <p:sp>
          <p:nvSpPr>
            <p:cNvPr id="89097" name="Rectangle 8">
              <a:extLst>
                <a:ext uri="{FF2B5EF4-FFF2-40B4-BE49-F238E27FC236}">
                  <a16:creationId xmlns:a16="http://schemas.microsoft.com/office/drawing/2014/main" id="{463AD8B4-FFC8-4C9E-B5F6-0C937107B5BF}"/>
                </a:ext>
              </a:extLst>
            </p:cNvPr>
            <p:cNvSpPr>
              <a:spLocks noChangeArrowheads="1"/>
            </p:cNvSpPr>
            <p:nvPr/>
          </p:nvSpPr>
          <p:spPr bwMode="auto">
            <a:xfrm>
              <a:off x="2438" y="187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11</a:t>
              </a:r>
            </a:p>
          </p:txBody>
        </p:sp>
        <p:sp>
          <p:nvSpPr>
            <p:cNvPr id="89098" name="Rectangle 9">
              <a:extLst>
                <a:ext uri="{FF2B5EF4-FFF2-40B4-BE49-F238E27FC236}">
                  <a16:creationId xmlns:a16="http://schemas.microsoft.com/office/drawing/2014/main" id="{8CBA6AB1-C75A-48CC-B92D-804FAF0948C6}"/>
                </a:ext>
              </a:extLst>
            </p:cNvPr>
            <p:cNvSpPr>
              <a:spLocks noChangeArrowheads="1"/>
            </p:cNvSpPr>
            <p:nvPr/>
          </p:nvSpPr>
          <p:spPr bwMode="auto">
            <a:xfrm>
              <a:off x="2054" y="187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15</a:t>
              </a:r>
            </a:p>
          </p:txBody>
        </p:sp>
        <p:sp>
          <p:nvSpPr>
            <p:cNvPr id="89099" name="Rectangle 10">
              <a:extLst>
                <a:ext uri="{FF2B5EF4-FFF2-40B4-BE49-F238E27FC236}">
                  <a16:creationId xmlns:a16="http://schemas.microsoft.com/office/drawing/2014/main" id="{75527668-DB49-48A5-9896-F690A5E7D107}"/>
                </a:ext>
              </a:extLst>
            </p:cNvPr>
            <p:cNvSpPr>
              <a:spLocks noChangeArrowheads="1"/>
            </p:cNvSpPr>
            <p:nvPr/>
          </p:nvSpPr>
          <p:spPr bwMode="auto">
            <a:xfrm>
              <a:off x="1670" y="187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7</a:t>
              </a:r>
            </a:p>
          </p:txBody>
        </p:sp>
        <p:sp>
          <p:nvSpPr>
            <p:cNvPr id="89100" name="Rectangle 11">
              <a:extLst>
                <a:ext uri="{FF2B5EF4-FFF2-40B4-BE49-F238E27FC236}">
                  <a16:creationId xmlns:a16="http://schemas.microsoft.com/office/drawing/2014/main" id="{F4100E56-58C5-4DDE-900F-763645EA46E2}"/>
                </a:ext>
              </a:extLst>
            </p:cNvPr>
            <p:cNvSpPr>
              <a:spLocks noChangeArrowheads="1"/>
            </p:cNvSpPr>
            <p:nvPr/>
          </p:nvSpPr>
          <p:spPr bwMode="auto">
            <a:xfrm>
              <a:off x="1286" y="187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3</a:t>
              </a:r>
            </a:p>
          </p:txBody>
        </p:sp>
        <p:sp>
          <p:nvSpPr>
            <p:cNvPr id="89101" name="Rectangle 12">
              <a:extLst>
                <a:ext uri="{FF2B5EF4-FFF2-40B4-BE49-F238E27FC236}">
                  <a16:creationId xmlns:a16="http://schemas.microsoft.com/office/drawing/2014/main" id="{FD04505B-ECA9-40DC-BF8F-A8B2C9BA8768}"/>
                </a:ext>
              </a:extLst>
            </p:cNvPr>
            <p:cNvSpPr>
              <a:spLocks noChangeArrowheads="1"/>
            </p:cNvSpPr>
            <p:nvPr/>
          </p:nvSpPr>
          <p:spPr bwMode="auto">
            <a:xfrm>
              <a:off x="2438" y="154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9</a:t>
              </a:r>
            </a:p>
          </p:txBody>
        </p:sp>
        <p:sp>
          <p:nvSpPr>
            <p:cNvPr id="89102" name="Rectangle 13">
              <a:extLst>
                <a:ext uri="{FF2B5EF4-FFF2-40B4-BE49-F238E27FC236}">
                  <a16:creationId xmlns:a16="http://schemas.microsoft.com/office/drawing/2014/main" id="{7E47EB77-1770-46F3-A431-0550C9C207A4}"/>
                </a:ext>
              </a:extLst>
            </p:cNvPr>
            <p:cNvSpPr>
              <a:spLocks noChangeArrowheads="1"/>
            </p:cNvSpPr>
            <p:nvPr/>
          </p:nvSpPr>
          <p:spPr bwMode="auto">
            <a:xfrm>
              <a:off x="2438" y="122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8</a:t>
              </a:r>
            </a:p>
          </p:txBody>
        </p:sp>
        <p:sp>
          <p:nvSpPr>
            <p:cNvPr id="89103" name="Rectangle 14">
              <a:extLst>
                <a:ext uri="{FF2B5EF4-FFF2-40B4-BE49-F238E27FC236}">
                  <a16:creationId xmlns:a16="http://schemas.microsoft.com/office/drawing/2014/main" id="{A8259F7E-676D-41FB-AB6A-71AAA0C6B4B0}"/>
                </a:ext>
              </a:extLst>
            </p:cNvPr>
            <p:cNvSpPr>
              <a:spLocks noChangeArrowheads="1"/>
            </p:cNvSpPr>
            <p:nvPr/>
          </p:nvSpPr>
          <p:spPr bwMode="auto">
            <a:xfrm>
              <a:off x="2054" y="154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13</a:t>
              </a:r>
            </a:p>
          </p:txBody>
        </p:sp>
        <p:sp>
          <p:nvSpPr>
            <p:cNvPr id="89104" name="Rectangle 15">
              <a:extLst>
                <a:ext uri="{FF2B5EF4-FFF2-40B4-BE49-F238E27FC236}">
                  <a16:creationId xmlns:a16="http://schemas.microsoft.com/office/drawing/2014/main" id="{6F306679-EFA4-4CBF-B3D5-383BB9278DE5}"/>
                </a:ext>
              </a:extLst>
            </p:cNvPr>
            <p:cNvSpPr>
              <a:spLocks noChangeArrowheads="1"/>
            </p:cNvSpPr>
            <p:nvPr/>
          </p:nvSpPr>
          <p:spPr bwMode="auto">
            <a:xfrm>
              <a:off x="2054" y="122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12</a:t>
              </a:r>
            </a:p>
          </p:txBody>
        </p:sp>
        <p:sp>
          <p:nvSpPr>
            <p:cNvPr id="89105" name="Rectangle 16">
              <a:extLst>
                <a:ext uri="{FF2B5EF4-FFF2-40B4-BE49-F238E27FC236}">
                  <a16:creationId xmlns:a16="http://schemas.microsoft.com/office/drawing/2014/main" id="{EBDA2C6F-19D7-4308-BF14-A2056577AA14}"/>
                </a:ext>
              </a:extLst>
            </p:cNvPr>
            <p:cNvSpPr>
              <a:spLocks noChangeArrowheads="1"/>
            </p:cNvSpPr>
            <p:nvPr/>
          </p:nvSpPr>
          <p:spPr bwMode="auto">
            <a:xfrm>
              <a:off x="1670" y="154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5 </a:t>
              </a:r>
            </a:p>
          </p:txBody>
        </p:sp>
        <p:sp>
          <p:nvSpPr>
            <p:cNvPr id="89106" name="Rectangle 17">
              <a:extLst>
                <a:ext uri="{FF2B5EF4-FFF2-40B4-BE49-F238E27FC236}">
                  <a16:creationId xmlns:a16="http://schemas.microsoft.com/office/drawing/2014/main" id="{9CA8D449-48BC-4E1D-9468-15AAE7CF4794}"/>
                </a:ext>
              </a:extLst>
            </p:cNvPr>
            <p:cNvSpPr>
              <a:spLocks noChangeArrowheads="1"/>
            </p:cNvSpPr>
            <p:nvPr/>
          </p:nvSpPr>
          <p:spPr bwMode="auto">
            <a:xfrm>
              <a:off x="1286" y="154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1</a:t>
              </a:r>
              <a:r>
                <a:rPr kumimoji="1" lang="en-US" altLang="zh-CN" sz="2400">
                  <a:latin typeface="Times New Roman" panose="02020603050405020304" pitchFamily="18" charset="0"/>
                </a:rPr>
                <a:t> </a:t>
              </a:r>
            </a:p>
          </p:txBody>
        </p:sp>
        <p:sp>
          <p:nvSpPr>
            <p:cNvPr id="89107" name="Rectangle 18">
              <a:extLst>
                <a:ext uri="{FF2B5EF4-FFF2-40B4-BE49-F238E27FC236}">
                  <a16:creationId xmlns:a16="http://schemas.microsoft.com/office/drawing/2014/main" id="{16C1621F-5610-45ED-A5E0-3B98D0858940}"/>
                </a:ext>
              </a:extLst>
            </p:cNvPr>
            <p:cNvSpPr>
              <a:spLocks noChangeArrowheads="1"/>
            </p:cNvSpPr>
            <p:nvPr/>
          </p:nvSpPr>
          <p:spPr bwMode="auto">
            <a:xfrm>
              <a:off x="1670" y="122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4 </a:t>
              </a:r>
            </a:p>
          </p:txBody>
        </p:sp>
        <p:sp>
          <p:nvSpPr>
            <p:cNvPr id="89108" name="Rectangle 19">
              <a:extLst>
                <a:ext uri="{FF2B5EF4-FFF2-40B4-BE49-F238E27FC236}">
                  <a16:creationId xmlns:a16="http://schemas.microsoft.com/office/drawing/2014/main" id="{98224AB6-D776-4C95-9D7C-EA179FF085AC}"/>
                </a:ext>
              </a:extLst>
            </p:cNvPr>
            <p:cNvSpPr>
              <a:spLocks noChangeArrowheads="1"/>
            </p:cNvSpPr>
            <p:nvPr/>
          </p:nvSpPr>
          <p:spPr bwMode="auto">
            <a:xfrm>
              <a:off x="1286" y="122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89109" name="Line 20">
              <a:extLst>
                <a:ext uri="{FF2B5EF4-FFF2-40B4-BE49-F238E27FC236}">
                  <a16:creationId xmlns:a16="http://schemas.microsoft.com/office/drawing/2014/main" id="{92939040-38BE-45D7-90C5-3E44F3D788DC}"/>
                </a:ext>
              </a:extLst>
            </p:cNvPr>
            <p:cNvSpPr>
              <a:spLocks noChangeShapeType="1"/>
            </p:cNvSpPr>
            <p:nvPr/>
          </p:nvSpPr>
          <p:spPr bwMode="auto">
            <a:xfrm>
              <a:off x="1286" y="1222"/>
              <a:ext cx="153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0" name="Line 21">
              <a:extLst>
                <a:ext uri="{FF2B5EF4-FFF2-40B4-BE49-F238E27FC236}">
                  <a16:creationId xmlns:a16="http://schemas.microsoft.com/office/drawing/2014/main" id="{D02F89E1-DDE6-45CA-BF61-38FED3866987}"/>
                </a:ext>
              </a:extLst>
            </p:cNvPr>
            <p:cNvSpPr>
              <a:spLocks noChangeShapeType="1"/>
            </p:cNvSpPr>
            <p:nvPr/>
          </p:nvSpPr>
          <p:spPr bwMode="auto">
            <a:xfrm>
              <a:off x="1286" y="1548"/>
              <a:ext cx="15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1" name="Line 22">
              <a:extLst>
                <a:ext uri="{FF2B5EF4-FFF2-40B4-BE49-F238E27FC236}">
                  <a16:creationId xmlns:a16="http://schemas.microsoft.com/office/drawing/2014/main" id="{2FCBEEC5-26BF-4E45-82D0-AEAFA25CE837}"/>
                </a:ext>
              </a:extLst>
            </p:cNvPr>
            <p:cNvSpPr>
              <a:spLocks noChangeShapeType="1"/>
            </p:cNvSpPr>
            <p:nvPr/>
          </p:nvSpPr>
          <p:spPr bwMode="auto">
            <a:xfrm>
              <a:off x="1286" y="2526"/>
              <a:ext cx="153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2" name="Line 23">
              <a:extLst>
                <a:ext uri="{FF2B5EF4-FFF2-40B4-BE49-F238E27FC236}">
                  <a16:creationId xmlns:a16="http://schemas.microsoft.com/office/drawing/2014/main" id="{452196D3-AB7F-4BF1-8954-1735B65FCBCD}"/>
                </a:ext>
              </a:extLst>
            </p:cNvPr>
            <p:cNvSpPr>
              <a:spLocks noChangeShapeType="1"/>
            </p:cNvSpPr>
            <p:nvPr/>
          </p:nvSpPr>
          <p:spPr bwMode="auto">
            <a:xfrm>
              <a:off x="1286" y="122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3" name="Line 24">
              <a:extLst>
                <a:ext uri="{FF2B5EF4-FFF2-40B4-BE49-F238E27FC236}">
                  <a16:creationId xmlns:a16="http://schemas.microsoft.com/office/drawing/2014/main" id="{229B4D11-5F29-4534-80C6-60B8A54C5148}"/>
                </a:ext>
              </a:extLst>
            </p:cNvPr>
            <p:cNvSpPr>
              <a:spLocks noChangeShapeType="1"/>
            </p:cNvSpPr>
            <p:nvPr/>
          </p:nvSpPr>
          <p:spPr bwMode="auto">
            <a:xfrm>
              <a:off x="1670" y="122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4" name="Line 25">
              <a:extLst>
                <a:ext uri="{FF2B5EF4-FFF2-40B4-BE49-F238E27FC236}">
                  <a16:creationId xmlns:a16="http://schemas.microsoft.com/office/drawing/2014/main" id="{913D5F36-5D5A-4FB8-A8DD-17B90515E96A}"/>
                </a:ext>
              </a:extLst>
            </p:cNvPr>
            <p:cNvSpPr>
              <a:spLocks noChangeShapeType="1"/>
            </p:cNvSpPr>
            <p:nvPr/>
          </p:nvSpPr>
          <p:spPr bwMode="auto">
            <a:xfrm>
              <a:off x="2822" y="122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5" name="Line 26">
              <a:extLst>
                <a:ext uri="{FF2B5EF4-FFF2-40B4-BE49-F238E27FC236}">
                  <a16:creationId xmlns:a16="http://schemas.microsoft.com/office/drawing/2014/main" id="{AC8270F9-034E-4E11-9E43-57881B54CA22}"/>
                </a:ext>
              </a:extLst>
            </p:cNvPr>
            <p:cNvSpPr>
              <a:spLocks noChangeShapeType="1"/>
            </p:cNvSpPr>
            <p:nvPr/>
          </p:nvSpPr>
          <p:spPr bwMode="auto">
            <a:xfrm>
              <a:off x="2054" y="122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6" name="Line 27">
              <a:extLst>
                <a:ext uri="{FF2B5EF4-FFF2-40B4-BE49-F238E27FC236}">
                  <a16:creationId xmlns:a16="http://schemas.microsoft.com/office/drawing/2014/main" id="{6CFDD315-62D7-4BF2-AC5E-29C7464C8138}"/>
                </a:ext>
              </a:extLst>
            </p:cNvPr>
            <p:cNvSpPr>
              <a:spLocks noChangeShapeType="1"/>
            </p:cNvSpPr>
            <p:nvPr/>
          </p:nvSpPr>
          <p:spPr bwMode="auto">
            <a:xfrm>
              <a:off x="2438" y="122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7" name="Line 28">
              <a:extLst>
                <a:ext uri="{FF2B5EF4-FFF2-40B4-BE49-F238E27FC236}">
                  <a16:creationId xmlns:a16="http://schemas.microsoft.com/office/drawing/2014/main" id="{DF88C21D-76DB-491C-B609-6316636C7B29}"/>
                </a:ext>
              </a:extLst>
            </p:cNvPr>
            <p:cNvSpPr>
              <a:spLocks noChangeShapeType="1"/>
            </p:cNvSpPr>
            <p:nvPr/>
          </p:nvSpPr>
          <p:spPr bwMode="auto">
            <a:xfrm>
              <a:off x="1286" y="1874"/>
              <a:ext cx="15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8" name="Line 29">
              <a:extLst>
                <a:ext uri="{FF2B5EF4-FFF2-40B4-BE49-F238E27FC236}">
                  <a16:creationId xmlns:a16="http://schemas.microsoft.com/office/drawing/2014/main" id="{12BA5523-6790-4B57-A0E7-AB20CA3C9483}"/>
                </a:ext>
              </a:extLst>
            </p:cNvPr>
            <p:cNvSpPr>
              <a:spLocks noChangeShapeType="1"/>
            </p:cNvSpPr>
            <p:nvPr/>
          </p:nvSpPr>
          <p:spPr bwMode="auto">
            <a:xfrm>
              <a:off x="1286" y="2200"/>
              <a:ext cx="15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9" name="Line 30">
              <a:extLst>
                <a:ext uri="{FF2B5EF4-FFF2-40B4-BE49-F238E27FC236}">
                  <a16:creationId xmlns:a16="http://schemas.microsoft.com/office/drawing/2014/main" id="{7EDD2DAC-038D-434D-B067-FD1CC9F4940D}"/>
                </a:ext>
              </a:extLst>
            </p:cNvPr>
            <p:cNvSpPr>
              <a:spLocks noChangeShapeType="1"/>
            </p:cNvSpPr>
            <p:nvPr/>
          </p:nvSpPr>
          <p:spPr bwMode="auto">
            <a:xfrm>
              <a:off x="960" y="912"/>
              <a:ext cx="326" cy="3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0" name="Rectangle 31">
              <a:extLst>
                <a:ext uri="{FF2B5EF4-FFF2-40B4-BE49-F238E27FC236}">
                  <a16:creationId xmlns:a16="http://schemas.microsoft.com/office/drawing/2014/main" id="{A04B30C3-C861-4393-BDA8-D6B1EF164039}"/>
                </a:ext>
              </a:extLst>
            </p:cNvPr>
            <p:cNvSpPr>
              <a:spLocks noChangeArrowheads="1"/>
            </p:cNvSpPr>
            <p:nvPr/>
          </p:nvSpPr>
          <p:spPr bwMode="auto">
            <a:xfrm>
              <a:off x="4128" y="220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26</a:t>
              </a:r>
            </a:p>
          </p:txBody>
        </p:sp>
        <p:sp>
          <p:nvSpPr>
            <p:cNvPr id="89121" name="Rectangle 32">
              <a:extLst>
                <a:ext uri="{FF2B5EF4-FFF2-40B4-BE49-F238E27FC236}">
                  <a16:creationId xmlns:a16="http://schemas.microsoft.com/office/drawing/2014/main" id="{77A1AC84-000C-4C99-8532-30C0173FFD0E}"/>
                </a:ext>
              </a:extLst>
            </p:cNvPr>
            <p:cNvSpPr>
              <a:spLocks noChangeArrowheads="1"/>
            </p:cNvSpPr>
            <p:nvPr/>
          </p:nvSpPr>
          <p:spPr bwMode="auto">
            <a:xfrm>
              <a:off x="3744" y="220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30</a:t>
              </a:r>
            </a:p>
          </p:txBody>
        </p:sp>
        <p:sp>
          <p:nvSpPr>
            <p:cNvPr id="89122" name="Rectangle 33">
              <a:extLst>
                <a:ext uri="{FF2B5EF4-FFF2-40B4-BE49-F238E27FC236}">
                  <a16:creationId xmlns:a16="http://schemas.microsoft.com/office/drawing/2014/main" id="{A16452CC-C90D-4F32-921B-9BE9BBD029A2}"/>
                </a:ext>
              </a:extLst>
            </p:cNvPr>
            <p:cNvSpPr>
              <a:spLocks noChangeArrowheads="1"/>
            </p:cNvSpPr>
            <p:nvPr/>
          </p:nvSpPr>
          <p:spPr bwMode="auto">
            <a:xfrm>
              <a:off x="3360" y="220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22</a:t>
              </a:r>
            </a:p>
          </p:txBody>
        </p:sp>
        <p:sp>
          <p:nvSpPr>
            <p:cNvPr id="89123" name="Rectangle 34">
              <a:extLst>
                <a:ext uri="{FF2B5EF4-FFF2-40B4-BE49-F238E27FC236}">
                  <a16:creationId xmlns:a16="http://schemas.microsoft.com/office/drawing/2014/main" id="{97834D75-2FD9-4442-B868-1E9338830CAB}"/>
                </a:ext>
              </a:extLst>
            </p:cNvPr>
            <p:cNvSpPr>
              <a:spLocks noChangeArrowheads="1"/>
            </p:cNvSpPr>
            <p:nvPr/>
          </p:nvSpPr>
          <p:spPr bwMode="auto">
            <a:xfrm>
              <a:off x="2976" y="220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18</a:t>
              </a:r>
            </a:p>
          </p:txBody>
        </p:sp>
        <p:sp>
          <p:nvSpPr>
            <p:cNvPr id="89124" name="Rectangle 35">
              <a:extLst>
                <a:ext uri="{FF2B5EF4-FFF2-40B4-BE49-F238E27FC236}">
                  <a16:creationId xmlns:a16="http://schemas.microsoft.com/office/drawing/2014/main" id="{F5624AF9-C27C-4A55-B44E-EC29187A9E5A}"/>
                </a:ext>
              </a:extLst>
            </p:cNvPr>
            <p:cNvSpPr>
              <a:spLocks noChangeArrowheads="1"/>
            </p:cNvSpPr>
            <p:nvPr/>
          </p:nvSpPr>
          <p:spPr bwMode="auto">
            <a:xfrm>
              <a:off x="4128" y="187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27</a:t>
              </a:r>
            </a:p>
          </p:txBody>
        </p:sp>
        <p:sp>
          <p:nvSpPr>
            <p:cNvPr id="89125" name="Rectangle 36">
              <a:extLst>
                <a:ext uri="{FF2B5EF4-FFF2-40B4-BE49-F238E27FC236}">
                  <a16:creationId xmlns:a16="http://schemas.microsoft.com/office/drawing/2014/main" id="{8A27E280-BF8E-49D9-B410-A8243FF354D3}"/>
                </a:ext>
              </a:extLst>
            </p:cNvPr>
            <p:cNvSpPr>
              <a:spLocks noChangeArrowheads="1"/>
            </p:cNvSpPr>
            <p:nvPr/>
          </p:nvSpPr>
          <p:spPr bwMode="auto">
            <a:xfrm>
              <a:off x="3744" y="187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31</a:t>
              </a:r>
            </a:p>
          </p:txBody>
        </p:sp>
        <p:sp>
          <p:nvSpPr>
            <p:cNvPr id="89126" name="Rectangle 37">
              <a:extLst>
                <a:ext uri="{FF2B5EF4-FFF2-40B4-BE49-F238E27FC236}">
                  <a16:creationId xmlns:a16="http://schemas.microsoft.com/office/drawing/2014/main" id="{0969183D-E374-4DA6-A8CF-19E2D6679B77}"/>
                </a:ext>
              </a:extLst>
            </p:cNvPr>
            <p:cNvSpPr>
              <a:spLocks noChangeArrowheads="1"/>
            </p:cNvSpPr>
            <p:nvPr/>
          </p:nvSpPr>
          <p:spPr bwMode="auto">
            <a:xfrm>
              <a:off x="3360" y="187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23</a:t>
              </a:r>
            </a:p>
          </p:txBody>
        </p:sp>
        <p:sp>
          <p:nvSpPr>
            <p:cNvPr id="89127" name="Rectangle 38">
              <a:extLst>
                <a:ext uri="{FF2B5EF4-FFF2-40B4-BE49-F238E27FC236}">
                  <a16:creationId xmlns:a16="http://schemas.microsoft.com/office/drawing/2014/main" id="{8AA555AE-FE45-4A5A-95B0-E28D880107E9}"/>
                </a:ext>
              </a:extLst>
            </p:cNvPr>
            <p:cNvSpPr>
              <a:spLocks noChangeArrowheads="1"/>
            </p:cNvSpPr>
            <p:nvPr/>
          </p:nvSpPr>
          <p:spPr bwMode="auto">
            <a:xfrm>
              <a:off x="2976" y="187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19</a:t>
              </a:r>
            </a:p>
          </p:txBody>
        </p:sp>
        <p:sp>
          <p:nvSpPr>
            <p:cNvPr id="89128" name="Rectangle 39">
              <a:extLst>
                <a:ext uri="{FF2B5EF4-FFF2-40B4-BE49-F238E27FC236}">
                  <a16:creationId xmlns:a16="http://schemas.microsoft.com/office/drawing/2014/main" id="{5D08D29B-205E-4450-AD53-AC66BC3A7A9F}"/>
                </a:ext>
              </a:extLst>
            </p:cNvPr>
            <p:cNvSpPr>
              <a:spLocks noChangeArrowheads="1"/>
            </p:cNvSpPr>
            <p:nvPr/>
          </p:nvSpPr>
          <p:spPr bwMode="auto">
            <a:xfrm>
              <a:off x="4128" y="154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25</a:t>
              </a:r>
            </a:p>
          </p:txBody>
        </p:sp>
        <p:sp>
          <p:nvSpPr>
            <p:cNvPr id="89129" name="Rectangle 40">
              <a:extLst>
                <a:ext uri="{FF2B5EF4-FFF2-40B4-BE49-F238E27FC236}">
                  <a16:creationId xmlns:a16="http://schemas.microsoft.com/office/drawing/2014/main" id="{219D522A-2C03-490C-97D2-40FE2F74C89E}"/>
                </a:ext>
              </a:extLst>
            </p:cNvPr>
            <p:cNvSpPr>
              <a:spLocks noChangeArrowheads="1"/>
            </p:cNvSpPr>
            <p:nvPr/>
          </p:nvSpPr>
          <p:spPr bwMode="auto">
            <a:xfrm>
              <a:off x="4128" y="122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24</a:t>
              </a:r>
            </a:p>
          </p:txBody>
        </p:sp>
        <p:sp>
          <p:nvSpPr>
            <p:cNvPr id="89130" name="Rectangle 41">
              <a:extLst>
                <a:ext uri="{FF2B5EF4-FFF2-40B4-BE49-F238E27FC236}">
                  <a16:creationId xmlns:a16="http://schemas.microsoft.com/office/drawing/2014/main" id="{9B7DAEEE-A9D4-47D5-B04E-4DA2779FAA45}"/>
                </a:ext>
              </a:extLst>
            </p:cNvPr>
            <p:cNvSpPr>
              <a:spLocks noChangeArrowheads="1"/>
            </p:cNvSpPr>
            <p:nvPr/>
          </p:nvSpPr>
          <p:spPr bwMode="auto">
            <a:xfrm>
              <a:off x="3744" y="154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29</a:t>
              </a:r>
            </a:p>
          </p:txBody>
        </p:sp>
        <p:sp>
          <p:nvSpPr>
            <p:cNvPr id="89131" name="Rectangle 42">
              <a:extLst>
                <a:ext uri="{FF2B5EF4-FFF2-40B4-BE49-F238E27FC236}">
                  <a16:creationId xmlns:a16="http://schemas.microsoft.com/office/drawing/2014/main" id="{5BE92F86-74AB-40A2-99DF-E47A1ABEC03B}"/>
                </a:ext>
              </a:extLst>
            </p:cNvPr>
            <p:cNvSpPr>
              <a:spLocks noChangeArrowheads="1"/>
            </p:cNvSpPr>
            <p:nvPr/>
          </p:nvSpPr>
          <p:spPr bwMode="auto">
            <a:xfrm>
              <a:off x="3744" y="122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28</a:t>
              </a:r>
            </a:p>
          </p:txBody>
        </p:sp>
        <p:sp>
          <p:nvSpPr>
            <p:cNvPr id="89132" name="Rectangle 43">
              <a:extLst>
                <a:ext uri="{FF2B5EF4-FFF2-40B4-BE49-F238E27FC236}">
                  <a16:creationId xmlns:a16="http://schemas.microsoft.com/office/drawing/2014/main" id="{710F7608-72FF-4776-A18E-216D9580F4B3}"/>
                </a:ext>
              </a:extLst>
            </p:cNvPr>
            <p:cNvSpPr>
              <a:spLocks noChangeArrowheads="1"/>
            </p:cNvSpPr>
            <p:nvPr/>
          </p:nvSpPr>
          <p:spPr bwMode="auto">
            <a:xfrm>
              <a:off x="3360" y="154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21 </a:t>
              </a:r>
            </a:p>
          </p:txBody>
        </p:sp>
        <p:sp>
          <p:nvSpPr>
            <p:cNvPr id="89133" name="Rectangle 44">
              <a:extLst>
                <a:ext uri="{FF2B5EF4-FFF2-40B4-BE49-F238E27FC236}">
                  <a16:creationId xmlns:a16="http://schemas.microsoft.com/office/drawing/2014/main" id="{C72E9D7E-4E12-48D9-9142-0C895E5EC54A}"/>
                </a:ext>
              </a:extLst>
            </p:cNvPr>
            <p:cNvSpPr>
              <a:spLocks noChangeArrowheads="1"/>
            </p:cNvSpPr>
            <p:nvPr/>
          </p:nvSpPr>
          <p:spPr bwMode="auto">
            <a:xfrm>
              <a:off x="2976" y="154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17 </a:t>
              </a:r>
            </a:p>
          </p:txBody>
        </p:sp>
        <p:sp>
          <p:nvSpPr>
            <p:cNvPr id="89134" name="Rectangle 45">
              <a:extLst>
                <a:ext uri="{FF2B5EF4-FFF2-40B4-BE49-F238E27FC236}">
                  <a16:creationId xmlns:a16="http://schemas.microsoft.com/office/drawing/2014/main" id="{28A50A0B-905A-48CC-BF00-C15D325035E2}"/>
                </a:ext>
              </a:extLst>
            </p:cNvPr>
            <p:cNvSpPr>
              <a:spLocks noChangeArrowheads="1"/>
            </p:cNvSpPr>
            <p:nvPr/>
          </p:nvSpPr>
          <p:spPr bwMode="auto">
            <a:xfrm>
              <a:off x="3360" y="122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20</a:t>
              </a:r>
            </a:p>
          </p:txBody>
        </p:sp>
        <p:sp>
          <p:nvSpPr>
            <p:cNvPr id="89135" name="Rectangle 46">
              <a:extLst>
                <a:ext uri="{FF2B5EF4-FFF2-40B4-BE49-F238E27FC236}">
                  <a16:creationId xmlns:a16="http://schemas.microsoft.com/office/drawing/2014/main" id="{6F8EACAF-99FD-4510-8CB3-713EC1F5E3C9}"/>
                </a:ext>
              </a:extLst>
            </p:cNvPr>
            <p:cNvSpPr>
              <a:spLocks noChangeArrowheads="1"/>
            </p:cNvSpPr>
            <p:nvPr/>
          </p:nvSpPr>
          <p:spPr bwMode="auto">
            <a:xfrm>
              <a:off x="2976" y="122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16 </a:t>
              </a:r>
            </a:p>
          </p:txBody>
        </p:sp>
        <p:sp>
          <p:nvSpPr>
            <p:cNvPr id="89136" name="Line 47">
              <a:extLst>
                <a:ext uri="{FF2B5EF4-FFF2-40B4-BE49-F238E27FC236}">
                  <a16:creationId xmlns:a16="http://schemas.microsoft.com/office/drawing/2014/main" id="{128B11A6-01FF-49B4-81DB-5C3ED5734833}"/>
                </a:ext>
              </a:extLst>
            </p:cNvPr>
            <p:cNvSpPr>
              <a:spLocks noChangeShapeType="1"/>
            </p:cNvSpPr>
            <p:nvPr/>
          </p:nvSpPr>
          <p:spPr bwMode="auto">
            <a:xfrm>
              <a:off x="2976" y="1222"/>
              <a:ext cx="153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7" name="Line 48">
              <a:extLst>
                <a:ext uri="{FF2B5EF4-FFF2-40B4-BE49-F238E27FC236}">
                  <a16:creationId xmlns:a16="http://schemas.microsoft.com/office/drawing/2014/main" id="{08B3E40E-2F0E-4894-A617-96BA45E6D0F3}"/>
                </a:ext>
              </a:extLst>
            </p:cNvPr>
            <p:cNvSpPr>
              <a:spLocks noChangeShapeType="1"/>
            </p:cNvSpPr>
            <p:nvPr/>
          </p:nvSpPr>
          <p:spPr bwMode="auto">
            <a:xfrm>
              <a:off x="2976" y="1548"/>
              <a:ext cx="15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8" name="Line 49">
              <a:extLst>
                <a:ext uri="{FF2B5EF4-FFF2-40B4-BE49-F238E27FC236}">
                  <a16:creationId xmlns:a16="http://schemas.microsoft.com/office/drawing/2014/main" id="{29FBAC4B-8900-483A-941D-E57EE9CD0C7D}"/>
                </a:ext>
              </a:extLst>
            </p:cNvPr>
            <p:cNvSpPr>
              <a:spLocks noChangeShapeType="1"/>
            </p:cNvSpPr>
            <p:nvPr/>
          </p:nvSpPr>
          <p:spPr bwMode="auto">
            <a:xfrm>
              <a:off x="2976" y="2526"/>
              <a:ext cx="153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39" name="Line 50">
              <a:extLst>
                <a:ext uri="{FF2B5EF4-FFF2-40B4-BE49-F238E27FC236}">
                  <a16:creationId xmlns:a16="http://schemas.microsoft.com/office/drawing/2014/main" id="{2C728E6C-F0D8-4371-8F59-1EFFC50BF7E7}"/>
                </a:ext>
              </a:extLst>
            </p:cNvPr>
            <p:cNvSpPr>
              <a:spLocks noChangeShapeType="1"/>
            </p:cNvSpPr>
            <p:nvPr/>
          </p:nvSpPr>
          <p:spPr bwMode="auto">
            <a:xfrm>
              <a:off x="2976" y="122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0" name="Line 51">
              <a:extLst>
                <a:ext uri="{FF2B5EF4-FFF2-40B4-BE49-F238E27FC236}">
                  <a16:creationId xmlns:a16="http://schemas.microsoft.com/office/drawing/2014/main" id="{882357CD-8CC2-45B4-BB7D-2D5F209A67F6}"/>
                </a:ext>
              </a:extLst>
            </p:cNvPr>
            <p:cNvSpPr>
              <a:spLocks noChangeShapeType="1"/>
            </p:cNvSpPr>
            <p:nvPr/>
          </p:nvSpPr>
          <p:spPr bwMode="auto">
            <a:xfrm>
              <a:off x="3360" y="122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1" name="Line 52">
              <a:extLst>
                <a:ext uri="{FF2B5EF4-FFF2-40B4-BE49-F238E27FC236}">
                  <a16:creationId xmlns:a16="http://schemas.microsoft.com/office/drawing/2014/main" id="{7D9F25ED-7AFC-47B4-9585-CC918ECBF442}"/>
                </a:ext>
              </a:extLst>
            </p:cNvPr>
            <p:cNvSpPr>
              <a:spLocks noChangeShapeType="1"/>
            </p:cNvSpPr>
            <p:nvPr/>
          </p:nvSpPr>
          <p:spPr bwMode="auto">
            <a:xfrm>
              <a:off x="4512" y="122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2" name="Line 53">
              <a:extLst>
                <a:ext uri="{FF2B5EF4-FFF2-40B4-BE49-F238E27FC236}">
                  <a16:creationId xmlns:a16="http://schemas.microsoft.com/office/drawing/2014/main" id="{0889E7C1-3B50-49D0-83B5-3AF8DC4FC56E}"/>
                </a:ext>
              </a:extLst>
            </p:cNvPr>
            <p:cNvSpPr>
              <a:spLocks noChangeShapeType="1"/>
            </p:cNvSpPr>
            <p:nvPr/>
          </p:nvSpPr>
          <p:spPr bwMode="auto">
            <a:xfrm>
              <a:off x="3744" y="122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3" name="Line 54">
              <a:extLst>
                <a:ext uri="{FF2B5EF4-FFF2-40B4-BE49-F238E27FC236}">
                  <a16:creationId xmlns:a16="http://schemas.microsoft.com/office/drawing/2014/main" id="{6C872BFF-6860-452B-A9EC-61AD8B6D9BAD}"/>
                </a:ext>
              </a:extLst>
            </p:cNvPr>
            <p:cNvSpPr>
              <a:spLocks noChangeShapeType="1"/>
            </p:cNvSpPr>
            <p:nvPr/>
          </p:nvSpPr>
          <p:spPr bwMode="auto">
            <a:xfrm>
              <a:off x="4128" y="122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4" name="Line 55">
              <a:extLst>
                <a:ext uri="{FF2B5EF4-FFF2-40B4-BE49-F238E27FC236}">
                  <a16:creationId xmlns:a16="http://schemas.microsoft.com/office/drawing/2014/main" id="{1EA7B3D9-A1C6-44D6-A6E1-E564C5BDA925}"/>
                </a:ext>
              </a:extLst>
            </p:cNvPr>
            <p:cNvSpPr>
              <a:spLocks noChangeShapeType="1"/>
            </p:cNvSpPr>
            <p:nvPr/>
          </p:nvSpPr>
          <p:spPr bwMode="auto">
            <a:xfrm>
              <a:off x="2976" y="1874"/>
              <a:ext cx="15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5" name="Line 56">
              <a:extLst>
                <a:ext uri="{FF2B5EF4-FFF2-40B4-BE49-F238E27FC236}">
                  <a16:creationId xmlns:a16="http://schemas.microsoft.com/office/drawing/2014/main" id="{31D44609-8847-4896-9E68-667B5DDD995F}"/>
                </a:ext>
              </a:extLst>
            </p:cNvPr>
            <p:cNvSpPr>
              <a:spLocks noChangeShapeType="1"/>
            </p:cNvSpPr>
            <p:nvPr/>
          </p:nvSpPr>
          <p:spPr bwMode="auto">
            <a:xfrm>
              <a:off x="2976" y="2200"/>
              <a:ext cx="15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46" name="Text Box 57">
              <a:extLst>
                <a:ext uri="{FF2B5EF4-FFF2-40B4-BE49-F238E27FC236}">
                  <a16:creationId xmlns:a16="http://schemas.microsoft.com/office/drawing/2014/main" id="{2465C9B8-0622-4FF7-B1A6-24E6EC0D29CB}"/>
                </a:ext>
              </a:extLst>
            </p:cNvPr>
            <p:cNvSpPr txBox="1">
              <a:spLocks noChangeArrowheads="1"/>
            </p:cNvSpPr>
            <p:nvPr/>
          </p:nvSpPr>
          <p:spPr bwMode="auto">
            <a:xfrm>
              <a:off x="960"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89147" name="Text Box 58">
              <a:extLst>
                <a:ext uri="{FF2B5EF4-FFF2-40B4-BE49-F238E27FC236}">
                  <a16:creationId xmlns:a16="http://schemas.microsoft.com/office/drawing/2014/main" id="{249426A2-4409-46D0-9FF9-92761E4D9EF2}"/>
                </a:ext>
              </a:extLst>
            </p:cNvPr>
            <p:cNvSpPr txBox="1">
              <a:spLocks noChangeArrowheads="1"/>
            </p:cNvSpPr>
            <p:nvPr/>
          </p:nvSpPr>
          <p:spPr bwMode="auto">
            <a:xfrm>
              <a:off x="978" y="15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89148" name="Text Box 59">
              <a:extLst>
                <a:ext uri="{FF2B5EF4-FFF2-40B4-BE49-F238E27FC236}">
                  <a16:creationId xmlns:a16="http://schemas.microsoft.com/office/drawing/2014/main" id="{FA2349E3-0A1C-4FDB-B423-DE81EFAF3F28}"/>
                </a:ext>
              </a:extLst>
            </p:cNvPr>
            <p:cNvSpPr txBox="1">
              <a:spLocks noChangeArrowheads="1"/>
            </p:cNvSpPr>
            <p:nvPr/>
          </p:nvSpPr>
          <p:spPr bwMode="auto">
            <a:xfrm>
              <a:off x="978" y="1881"/>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89149" name="Text Box 60">
              <a:extLst>
                <a:ext uri="{FF2B5EF4-FFF2-40B4-BE49-F238E27FC236}">
                  <a16:creationId xmlns:a16="http://schemas.microsoft.com/office/drawing/2014/main" id="{09226AC6-9A1A-4530-A686-EA26E8AEEF5C}"/>
                </a:ext>
              </a:extLst>
            </p:cNvPr>
            <p:cNvSpPr txBox="1">
              <a:spLocks noChangeArrowheads="1"/>
            </p:cNvSpPr>
            <p:nvPr/>
          </p:nvSpPr>
          <p:spPr bwMode="auto">
            <a:xfrm>
              <a:off x="957" y="2217"/>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89150" name="Text Box 61">
              <a:extLst>
                <a:ext uri="{FF2B5EF4-FFF2-40B4-BE49-F238E27FC236}">
                  <a16:creationId xmlns:a16="http://schemas.microsoft.com/office/drawing/2014/main" id="{C0899870-94A6-4DFC-A2C0-8207218FAE53}"/>
                </a:ext>
              </a:extLst>
            </p:cNvPr>
            <p:cNvSpPr txBox="1">
              <a:spLocks noChangeArrowheads="1"/>
            </p:cNvSpPr>
            <p:nvPr/>
          </p:nvSpPr>
          <p:spPr bwMode="auto">
            <a:xfrm>
              <a:off x="1275" y="951"/>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000</a:t>
              </a:r>
            </a:p>
          </p:txBody>
        </p:sp>
        <p:sp>
          <p:nvSpPr>
            <p:cNvPr id="89151" name="Text Box 62">
              <a:extLst>
                <a:ext uri="{FF2B5EF4-FFF2-40B4-BE49-F238E27FC236}">
                  <a16:creationId xmlns:a16="http://schemas.microsoft.com/office/drawing/2014/main" id="{7DB6625A-E53F-4F55-B104-1CD66022763B}"/>
                </a:ext>
              </a:extLst>
            </p:cNvPr>
            <p:cNvSpPr txBox="1">
              <a:spLocks noChangeArrowheads="1"/>
            </p:cNvSpPr>
            <p:nvPr/>
          </p:nvSpPr>
          <p:spPr bwMode="auto">
            <a:xfrm>
              <a:off x="1662" y="951"/>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001</a:t>
              </a:r>
            </a:p>
          </p:txBody>
        </p:sp>
        <p:sp>
          <p:nvSpPr>
            <p:cNvPr id="89152" name="Text Box 63">
              <a:extLst>
                <a:ext uri="{FF2B5EF4-FFF2-40B4-BE49-F238E27FC236}">
                  <a16:creationId xmlns:a16="http://schemas.microsoft.com/office/drawing/2014/main" id="{511F0B13-DA98-466A-853F-E8A98A41B661}"/>
                </a:ext>
              </a:extLst>
            </p:cNvPr>
            <p:cNvSpPr txBox="1">
              <a:spLocks noChangeArrowheads="1"/>
            </p:cNvSpPr>
            <p:nvPr/>
          </p:nvSpPr>
          <p:spPr bwMode="auto">
            <a:xfrm>
              <a:off x="2043" y="951"/>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011</a:t>
              </a:r>
            </a:p>
          </p:txBody>
        </p:sp>
        <p:sp>
          <p:nvSpPr>
            <p:cNvPr id="89153" name="Text Box 64">
              <a:extLst>
                <a:ext uri="{FF2B5EF4-FFF2-40B4-BE49-F238E27FC236}">
                  <a16:creationId xmlns:a16="http://schemas.microsoft.com/office/drawing/2014/main" id="{393C507E-FACB-4AE6-9564-AA1277643A36}"/>
                </a:ext>
              </a:extLst>
            </p:cNvPr>
            <p:cNvSpPr txBox="1">
              <a:spLocks noChangeArrowheads="1"/>
            </p:cNvSpPr>
            <p:nvPr/>
          </p:nvSpPr>
          <p:spPr bwMode="auto">
            <a:xfrm>
              <a:off x="2427" y="951"/>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010</a:t>
              </a:r>
            </a:p>
          </p:txBody>
        </p:sp>
        <p:sp>
          <p:nvSpPr>
            <p:cNvPr id="89154" name="Text Box 65">
              <a:extLst>
                <a:ext uri="{FF2B5EF4-FFF2-40B4-BE49-F238E27FC236}">
                  <a16:creationId xmlns:a16="http://schemas.microsoft.com/office/drawing/2014/main" id="{58C4E584-6FD2-41D5-A0C7-D211575BEA64}"/>
                </a:ext>
              </a:extLst>
            </p:cNvPr>
            <p:cNvSpPr txBox="1">
              <a:spLocks noChangeArrowheads="1"/>
            </p:cNvSpPr>
            <p:nvPr/>
          </p:nvSpPr>
          <p:spPr bwMode="auto">
            <a:xfrm>
              <a:off x="2946" y="951"/>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100</a:t>
              </a:r>
            </a:p>
          </p:txBody>
        </p:sp>
        <p:sp>
          <p:nvSpPr>
            <p:cNvPr id="89155" name="Text Box 66">
              <a:extLst>
                <a:ext uri="{FF2B5EF4-FFF2-40B4-BE49-F238E27FC236}">
                  <a16:creationId xmlns:a16="http://schemas.microsoft.com/office/drawing/2014/main" id="{C13AFAC9-622A-4AE7-A0B4-A1C6F4D6A1EC}"/>
                </a:ext>
              </a:extLst>
            </p:cNvPr>
            <p:cNvSpPr txBox="1">
              <a:spLocks noChangeArrowheads="1"/>
            </p:cNvSpPr>
            <p:nvPr/>
          </p:nvSpPr>
          <p:spPr bwMode="auto">
            <a:xfrm>
              <a:off x="3360" y="94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101</a:t>
              </a:r>
            </a:p>
          </p:txBody>
        </p:sp>
        <p:sp>
          <p:nvSpPr>
            <p:cNvPr id="89156" name="Text Box 67">
              <a:extLst>
                <a:ext uri="{FF2B5EF4-FFF2-40B4-BE49-F238E27FC236}">
                  <a16:creationId xmlns:a16="http://schemas.microsoft.com/office/drawing/2014/main" id="{386CAF78-8287-4BB9-AE99-91B27F92928B}"/>
                </a:ext>
              </a:extLst>
            </p:cNvPr>
            <p:cNvSpPr txBox="1">
              <a:spLocks noChangeArrowheads="1"/>
            </p:cNvSpPr>
            <p:nvPr/>
          </p:nvSpPr>
          <p:spPr bwMode="auto">
            <a:xfrm>
              <a:off x="3744" y="951"/>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111</a:t>
              </a:r>
            </a:p>
          </p:txBody>
        </p:sp>
        <p:sp>
          <p:nvSpPr>
            <p:cNvPr id="89157" name="Text Box 68">
              <a:extLst>
                <a:ext uri="{FF2B5EF4-FFF2-40B4-BE49-F238E27FC236}">
                  <a16:creationId xmlns:a16="http://schemas.microsoft.com/office/drawing/2014/main" id="{CCB4F326-D8A7-4457-86F8-54C9BD11252E}"/>
                </a:ext>
              </a:extLst>
            </p:cNvPr>
            <p:cNvSpPr txBox="1">
              <a:spLocks noChangeArrowheads="1"/>
            </p:cNvSpPr>
            <p:nvPr/>
          </p:nvSpPr>
          <p:spPr bwMode="auto">
            <a:xfrm>
              <a:off x="4128" y="951"/>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110</a:t>
              </a:r>
            </a:p>
          </p:txBody>
        </p:sp>
        <p:sp>
          <p:nvSpPr>
            <p:cNvPr id="89158" name="Text Box 69">
              <a:extLst>
                <a:ext uri="{FF2B5EF4-FFF2-40B4-BE49-F238E27FC236}">
                  <a16:creationId xmlns:a16="http://schemas.microsoft.com/office/drawing/2014/main" id="{A8FF80A5-8C03-4E4F-B407-0B52599CF301}"/>
                </a:ext>
              </a:extLst>
            </p:cNvPr>
            <p:cNvSpPr txBox="1">
              <a:spLocks noChangeArrowheads="1"/>
            </p:cNvSpPr>
            <p:nvPr/>
          </p:nvSpPr>
          <p:spPr bwMode="auto">
            <a:xfrm>
              <a:off x="1008" y="72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ABC</a:t>
              </a:r>
            </a:p>
          </p:txBody>
        </p:sp>
        <p:sp>
          <p:nvSpPr>
            <p:cNvPr id="89159" name="Text Box 70">
              <a:extLst>
                <a:ext uri="{FF2B5EF4-FFF2-40B4-BE49-F238E27FC236}">
                  <a16:creationId xmlns:a16="http://schemas.microsoft.com/office/drawing/2014/main" id="{B83EA25F-182A-4332-A590-70CC1786B2D8}"/>
                </a:ext>
              </a:extLst>
            </p:cNvPr>
            <p:cNvSpPr txBox="1">
              <a:spLocks noChangeArrowheads="1"/>
            </p:cNvSpPr>
            <p:nvPr/>
          </p:nvSpPr>
          <p:spPr bwMode="auto">
            <a:xfrm>
              <a:off x="768" y="100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DE</a:t>
              </a:r>
            </a:p>
          </p:txBody>
        </p:sp>
        <p:sp>
          <p:nvSpPr>
            <p:cNvPr id="89160" name="Text Box 71">
              <a:extLst>
                <a:ext uri="{FF2B5EF4-FFF2-40B4-BE49-F238E27FC236}">
                  <a16:creationId xmlns:a16="http://schemas.microsoft.com/office/drawing/2014/main" id="{28641733-5C69-4124-9B5E-4FE78FDF14AA}"/>
                </a:ext>
              </a:extLst>
            </p:cNvPr>
            <p:cNvSpPr txBox="1">
              <a:spLocks noChangeArrowheads="1"/>
            </p:cNvSpPr>
            <p:nvPr/>
          </p:nvSpPr>
          <p:spPr bwMode="auto">
            <a:xfrm>
              <a:off x="2688" y="2592"/>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 d ) </a:t>
              </a:r>
            </a:p>
          </p:txBody>
        </p:sp>
        <p:sp>
          <p:nvSpPr>
            <p:cNvPr id="89161" name="Text Box 72">
              <a:extLst>
                <a:ext uri="{FF2B5EF4-FFF2-40B4-BE49-F238E27FC236}">
                  <a16:creationId xmlns:a16="http://schemas.microsoft.com/office/drawing/2014/main" id="{46724D2D-8C14-4FDB-AA09-D70393D4DE56}"/>
                </a:ext>
              </a:extLst>
            </p:cNvPr>
            <p:cNvSpPr txBox="1">
              <a:spLocks noChangeArrowheads="1"/>
            </p:cNvSpPr>
            <p:nvPr/>
          </p:nvSpPr>
          <p:spPr bwMode="auto">
            <a:xfrm>
              <a:off x="1776" y="3024"/>
              <a:ext cx="2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a:t>
              </a:r>
              <a:r>
                <a:rPr kumimoji="1" lang="en-US" altLang="zh-CN" sz="2400">
                  <a:latin typeface="Times New Roman" panose="02020603050405020304" pitchFamily="18" charset="0"/>
                </a:rPr>
                <a:t>5</a:t>
              </a:r>
              <a:r>
                <a:rPr kumimoji="1" lang="zh-CN" altLang="en-US" sz="2400">
                  <a:latin typeface="Times New Roman" panose="02020603050405020304" pitchFamily="18" charset="0"/>
                </a:rPr>
                <a:t>变量卡诺图 </a:t>
              </a:r>
            </a:p>
          </p:txBody>
        </p:sp>
      </p:grpSp>
      <p:sp>
        <p:nvSpPr>
          <p:cNvPr id="81996" name="Text Box 76">
            <a:extLst>
              <a:ext uri="{FF2B5EF4-FFF2-40B4-BE49-F238E27FC236}">
                <a16:creationId xmlns:a16="http://schemas.microsoft.com/office/drawing/2014/main" id="{8CAD950E-977B-4255-8EA6-4BE1888B2BCE}"/>
              </a:ext>
            </a:extLst>
          </p:cNvPr>
          <p:cNvSpPr txBox="1">
            <a:spLocks noChangeArrowheads="1"/>
          </p:cNvSpPr>
          <p:nvPr/>
        </p:nvSpPr>
        <p:spPr bwMode="auto">
          <a:xfrm>
            <a:off x="609600" y="19177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     5</a:t>
            </a:r>
            <a:r>
              <a:rPr kumimoji="1" lang="zh-CN" altLang="en-US" sz="2400">
                <a:latin typeface="Times New Roman" panose="02020603050405020304" pitchFamily="18" charset="0"/>
              </a:rPr>
              <a:t>变量卡诺图如图（</a:t>
            </a:r>
            <a:r>
              <a:rPr kumimoji="1" lang="en-US" altLang="zh-CN" sz="2400">
                <a:latin typeface="Times New Roman" panose="02020603050405020304" pitchFamily="18" charset="0"/>
              </a:rPr>
              <a:t>d</a:t>
            </a:r>
            <a:r>
              <a:rPr kumimoji="1" lang="zh-CN" altLang="en-US" sz="2400">
                <a:latin typeface="Times New Roman" panose="02020603050405020304" pitchFamily="18" charset="0"/>
              </a:rPr>
              <a:t>）所示。</a:t>
            </a:r>
          </a:p>
        </p:txBody>
      </p:sp>
      <p:sp>
        <p:nvSpPr>
          <p:cNvPr id="81997" name="Text Box 77">
            <a:extLst>
              <a:ext uri="{FF2B5EF4-FFF2-40B4-BE49-F238E27FC236}">
                <a16:creationId xmlns:a16="http://schemas.microsoft.com/office/drawing/2014/main" id="{11A87CE0-D061-44CD-A595-E7DD40833A7C}"/>
              </a:ext>
            </a:extLst>
          </p:cNvPr>
          <p:cNvSpPr txBox="1">
            <a:spLocks noChangeArrowheads="1"/>
          </p:cNvSpPr>
          <p:nvPr/>
        </p:nvSpPr>
        <p:spPr bwMode="auto">
          <a:xfrm>
            <a:off x="342900" y="647700"/>
            <a:ext cx="8534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此外， 处在“相重”位置的最小项相邻，如五变量卡诺图中的</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3</a:t>
            </a:r>
            <a:r>
              <a:rPr kumimoji="1" lang="zh-CN" altLang="en-US" sz="2400">
                <a:latin typeface="Times New Roman" panose="02020603050405020304" pitchFamily="18" charset="0"/>
              </a:rPr>
              <a:t>，除了几何相邻的</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1</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2</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7</a:t>
            </a:r>
            <a:r>
              <a:rPr kumimoji="1" lang="zh-CN" altLang="en-US" sz="2400">
                <a:latin typeface="Times New Roman" panose="02020603050405020304" pitchFamily="18" charset="0"/>
              </a:rPr>
              <a:t>和相对相邻的</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11</a:t>
            </a:r>
            <a:r>
              <a:rPr kumimoji="1" lang="zh-CN" altLang="en-US" sz="2400">
                <a:latin typeface="Times New Roman" panose="02020603050405020304" pitchFamily="18" charset="0"/>
              </a:rPr>
              <a:t>外，还与</a:t>
            </a:r>
            <a:r>
              <a:rPr kumimoji="1" lang="en-US" altLang="zh-CN" sz="2400">
                <a:latin typeface="Times New Roman" panose="02020603050405020304" pitchFamily="18" charset="0"/>
              </a:rPr>
              <a:t>m</a:t>
            </a:r>
            <a:r>
              <a:rPr kumimoji="1" lang="en-US" altLang="zh-CN" sz="2400" baseline="-25000">
                <a:latin typeface="Times New Roman" panose="02020603050405020304" pitchFamily="18" charset="0"/>
              </a:rPr>
              <a:t>19</a:t>
            </a:r>
            <a:r>
              <a:rPr kumimoji="1" lang="zh-CN" altLang="en-US" sz="2400">
                <a:latin typeface="Times New Roman" panose="02020603050405020304" pitchFamily="18" charset="0"/>
              </a:rPr>
              <a:t>相邻。这种相邻称为</a:t>
            </a:r>
            <a:r>
              <a:rPr kumimoji="1" lang="zh-CN" altLang="en-US" sz="2400" b="1">
                <a:solidFill>
                  <a:srgbClr val="A60000"/>
                </a:solidFill>
                <a:latin typeface="Times New Roman" panose="02020603050405020304" pitchFamily="18" charset="0"/>
              </a:rPr>
              <a:t>重叠相邻</a:t>
            </a:r>
            <a:r>
              <a:rPr kumimoji="1" lang="zh-CN" altLang="en-US" sz="2400">
                <a:solidFill>
                  <a:srgbClr val="A60000"/>
                </a:solidFill>
                <a:latin typeface="Times New Roman" panose="02020603050405020304" pitchFamily="18" charset="0"/>
              </a:rPr>
              <a:t>。</a:t>
            </a:r>
            <a:r>
              <a:rPr kumimoji="1" lang="zh-CN" altLang="en-US" sz="240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97"/>
                                        </p:tgtEl>
                                        <p:attrNameLst>
                                          <p:attrName>style.visibility</p:attrName>
                                        </p:attrNameLst>
                                      </p:cBhvr>
                                      <p:to>
                                        <p:strVal val="visible"/>
                                      </p:to>
                                    </p:set>
                                    <p:animEffect transition="in" filter="box(in)">
                                      <p:cBhvr>
                                        <p:cTn id="7" dur="500"/>
                                        <p:tgtEl>
                                          <p:spTgt spid="81997"/>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1996"/>
                                        </p:tgtEl>
                                        <p:attrNameLst>
                                          <p:attrName>style.visibility</p:attrName>
                                        </p:attrNameLst>
                                      </p:cBhvr>
                                      <p:to>
                                        <p:strVal val="visible"/>
                                      </p:to>
                                    </p:set>
                                    <p:anim calcmode="lin" valueType="num">
                                      <p:cBhvr additive="base">
                                        <p:cTn id="12" dur="500" fill="hold"/>
                                        <p:tgtEl>
                                          <p:spTgt spid="81996"/>
                                        </p:tgtEl>
                                        <p:attrNameLst>
                                          <p:attrName>ppt_x</p:attrName>
                                        </p:attrNameLst>
                                      </p:cBhvr>
                                      <p:tavLst>
                                        <p:tav tm="0">
                                          <p:val>
                                            <p:strVal val="#ppt_x"/>
                                          </p:val>
                                        </p:tav>
                                        <p:tav tm="100000">
                                          <p:val>
                                            <p:strVal val="#ppt_x"/>
                                          </p:val>
                                        </p:tav>
                                      </p:tavLst>
                                    </p:anim>
                                    <p:anim calcmode="lin" valueType="num">
                                      <p:cBhvr additive="base">
                                        <p:cTn id="13" dur="500" fill="hold"/>
                                        <p:tgtEl>
                                          <p:spTgt spid="81996"/>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
                            </p:stCondLst>
                            <p:childTnLst>
                              <p:par>
                                <p:cTn id="15" presetID="2" presetClass="entr" presetSubtype="4" fill="hold" nodeType="afterEffect">
                                  <p:stCondLst>
                                    <p:cond delay="0"/>
                                  </p:stCondLst>
                                  <p:childTnLst>
                                    <p:set>
                                      <p:cBhvr>
                                        <p:cTn id="16" dur="1" fill="hold">
                                          <p:stCondLst>
                                            <p:cond delay="0"/>
                                          </p:stCondLst>
                                        </p:cTn>
                                        <p:tgtEl>
                                          <p:spTgt spid="81923"/>
                                        </p:tgtEl>
                                        <p:attrNameLst>
                                          <p:attrName>style.visibility</p:attrName>
                                        </p:attrNameLst>
                                      </p:cBhvr>
                                      <p:to>
                                        <p:strVal val="visible"/>
                                      </p:to>
                                    </p:set>
                                    <p:anim calcmode="lin" valueType="num">
                                      <p:cBhvr additive="base">
                                        <p:cTn id="17" dur="500" fill="hold"/>
                                        <p:tgtEl>
                                          <p:spTgt spid="81923"/>
                                        </p:tgtEl>
                                        <p:attrNameLst>
                                          <p:attrName>ppt_x</p:attrName>
                                        </p:attrNameLst>
                                      </p:cBhvr>
                                      <p:tavLst>
                                        <p:tav tm="0">
                                          <p:val>
                                            <p:strVal val="#ppt_x"/>
                                          </p:val>
                                        </p:tav>
                                        <p:tav tm="100000">
                                          <p:val>
                                            <p:strVal val="#ppt_x"/>
                                          </p:val>
                                        </p:tav>
                                      </p:tavLst>
                                    </p:anim>
                                    <p:anim calcmode="lin" valueType="num">
                                      <p:cBhvr additive="base">
                                        <p:cTn id="18" dur="500" fill="hold"/>
                                        <p:tgtEl>
                                          <p:spTgt spid="8192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6" grpId="0" autoUpdateAnimBg="0"/>
      <p:bldP spid="81997"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4027" name="Group 59">
            <a:extLst>
              <a:ext uri="{FF2B5EF4-FFF2-40B4-BE49-F238E27FC236}">
                <a16:creationId xmlns:a16="http://schemas.microsoft.com/office/drawing/2014/main" id="{F7D5B8B4-3F98-4C90-A6AA-8921FD4720E7}"/>
              </a:ext>
            </a:extLst>
          </p:cNvPr>
          <p:cNvGrpSpPr>
            <a:grpSpLocks/>
          </p:cNvGrpSpPr>
          <p:nvPr/>
        </p:nvGrpSpPr>
        <p:grpSpPr bwMode="auto">
          <a:xfrm>
            <a:off x="914400" y="2293938"/>
            <a:ext cx="3659188" cy="2790825"/>
            <a:chOff x="576" y="1536"/>
            <a:chExt cx="2305" cy="1758"/>
          </a:xfrm>
        </p:grpSpPr>
        <p:grpSp>
          <p:nvGrpSpPr>
            <p:cNvPr id="90128" name="Group 4">
              <a:extLst>
                <a:ext uri="{FF2B5EF4-FFF2-40B4-BE49-F238E27FC236}">
                  <a16:creationId xmlns:a16="http://schemas.microsoft.com/office/drawing/2014/main" id="{19C46C63-91A5-423E-8989-0D90A8DF13B2}"/>
                </a:ext>
              </a:extLst>
            </p:cNvPr>
            <p:cNvGrpSpPr>
              <a:grpSpLocks/>
            </p:cNvGrpSpPr>
            <p:nvPr/>
          </p:nvGrpSpPr>
          <p:grpSpPr bwMode="auto">
            <a:xfrm>
              <a:off x="576" y="1536"/>
              <a:ext cx="2305" cy="1758"/>
              <a:chOff x="336" y="1248"/>
              <a:chExt cx="2305" cy="1758"/>
            </a:xfrm>
          </p:grpSpPr>
          <p:sp>
            <p:nvSpPr>
              <p:cNvPr id="90130" name="Rectangle 5">
                <a:extLst>
                  <a:ext uri="{FF2B5EF4-FFF2-40B4-BE49-F238E27FC236}">
                    <a16:creationId xmlns:a16="http://schemas.microsoft.com/office/drawing/2014/main" id="{EF3C0E92-264E-4DBA-BAC5-431010B813DF}"/>
                  </a:ext>
                </a:extLst>
              </p:cNvPr>
              <p:cNvSpPr>
                <a:spLocks noChangeArrowheads="1"/>
              </p:cNvSpPr>
              <p:nvPr/>
            </p:nvSpPr>
            <p:spPr bwMode="auto">
              <a:xfrm>
                <a:off x="2183" y="268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solidFill>
                    <a:srgbClr val="FF3300"/>
                  </a:solidFill>
                  <a:latin typeface="Times New Roman" panose="02020603050405020304" pitchFamily="18" charset="0"/>
                </a:endParaRPr>
              </a:p>
            </p:txBody>
          </p:sp>
          <p:sp>
            <p:nvSpPr>
              <p:cNvPr id="90131" name="Rectangle 6">
                <a:extLst>
                  <a:ext uri="{FF2B5EF4-FFF2-40B4-BE49-F238E27FC236}">
                    <a16:creationId xmlns:a16="http://schemas.microsoft.com/office/drawing/2014/main" id="{62E45D99-6FFC-4BC0-8CE5-96E52718D832}"/>
                  </a:ext>
                </a:extLst>
              </p:cNvPr>
              <p:cNvSpPr>
                <a:spLocks noChangeArrowheads="1"/>
              </p:cNvSpPr>
              <p:nvPr/>
            </p:nvSpPr>
            <p:spPr bwMode="auto">
              <a:xfrm>
                <a:off x="1724" y="268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latin typeface="Times New Roman" panose="02020603050405020304" pitchFamily="18" charset="0"/>
                </a:endParaRPr>
              </a:p>
            </p:txBody>
          </p:sp>
          <p:sp>
            <p:nvSpPr>
              <p:cNvPr id="90132" name="Rectangle 7">
                <a:extLst>
                  <a:ext uri="{FF2B5EF4-FFF2-40B4-BE49-F238E27FC236}">
                    <a16:creationId xmlns:a16="http://schemas.microsoft.com/office/drawing/2014/main" id="{AC207BEC-5989-49A8-AB1E-3E561DB5A096}"/>
                  </a:ext>
                </a:extLst>
              </p:cNvPr>
              <p:cNvSpPr>
                <a:spLocks noChangeArrowheads="1"/>
              </p:cNvSpPr>
              <p:nvPr/>
            </p:nvSpPr>
            <p:spPr bwMode="auto">
              <a:xfrm>
                <a:off x="1266" y="268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solidFill>
                    <a:schemeClr val="accent2"/>
                  </a:solidFill>
                  <a:latin typeface="Times New Roman" panose="02020603050405020304" pitchFamily="18" charset="0"/>
                </a:endParaRPr>
              </a:p>
            </p:txBody>
          </p:sp>
          <p:sp>
            <p:nvSpPr>
              <p:cNvPr id="90133" name="Rectangle 8">
                <a:extLst>
                  <a:ext uri="{FF2B5EF4-FFF2-40B4-BE49-F238E27FC236}">
                    <a16:creationId xmlns:a16="http://schemas.microsoft.com/office/drawing/2014/main" id="{308DB0D3-D5F1-4664-BB6D-FC7C5F764C95}"/>
                  </a:ext>
                </a:extLst>
              </p:cNvPr>
              <p:cNvSpPr>
                <a:spLocks noChangeArrowheads="1"/>
              </p:cNvSpPr>
              <p:nvPr/>
            </p:nvSpPr>
            <p:spPr bwMode="auto">
              <a:xfrm>
                <a:off x="807" y="268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solidFill>
                    <a:srgbClr val="FF66FF"/>
                  </a:solidFill>
                  <a:latin typeface="Times New Roman" panose="02020603050405020304" pitchFamily="18" charset="0"/>
                </a:endParaRPr>
              </a:p>
            </p:txBody>
          </p:sp>
          <p:sp>
            <p:nvSpPr>
              <p:cNvPr id="90134" name="Rectangle 9">
                <a:extLst>
                  <a:ext uri="{FF2B5EF4-FFF2-40B4-BE49-F238E27FC236}">
                    <a16:creationId xmlns:a16="http://schemas.microsoft.com/office/drawing/2014/main" id="{746DB63F-B83F-45DC-A6AE-FFE178382306}"/>
                  </a:ext>
                </a:extLst>
              </p:cNvPr>
              <p:cNvSpPr>
                <a:spLocks noChangeArrowheads="1"/>
              </p:cNvSpPr>
              <p:nvPr/>
            </p:nvSpPr>
            <p:spPr bwMode="auto">
              <a:xfrm>
                <a:off x="2183" y="235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latin typeface="Times New Roman" panose="02020603050405020304" pitchFamily="18" charset="0"/>
                </a:endParaRPr>
              </a:p>
            </p:txBody>
          </p:sp>
          <p:sp>
            <p:nvSpPr>
              <p:cNvPr id="90135" name="Rectangle 10">
                <a:extLst>
                  <a:ext uri="{FF2B5EF4-FFF2-40B4-BE49-F238E27FC236}">
                    <a16:creationId xmlns:a16="http://schemas.microsoft.com/office/drawing/2014/main" id="{6F7032AC-C609-4BD0-8E2C-DAE3D6F3C1FA}"/>
                  </a:ext>
                </a:extLst>
              </p:cNvPr>
              <p:cNvSpPr>
                <a:spLocks noChangeArrowheads="1"/>
              </p:cNvSpPr>
              <p:nvPr/>
            </p:nvSpPr>
            <p:spPr bwMode="auto">
              <a:xfrm>
                <a:off x="1724" y="235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E28700"/>
                    </a:solidFill>
                    <a:latin typeface="Times New Roman" panose="02020603050405020304" pitchFamily="18" charset="0"/>
                  </a:rPr>
                  <a:t>m</a:t>
                </a:r>
                <a:r>
                  <a:rPr kumimoji="1" lang="en-US" altLang="zh-CN" sz="2400" b="1" baseline="-30000">
                    <a:solidFill>
                      <a:srgbClr val="E28700"/>
                    </a:solidFill>
                    <a:latin typeface="Times New Roman" panose="02020603050405020304" pitchFamily="18" charset="0"/>
                  </a:rPr>
                  <a:t>15</a:t>
                </a:r>
              </a:p>
            </p:txBody>
          </p:sp>
          <p:sp>
            <p:nvSpPr>
              <p:cNvPr id="90136" name="Rectangle 11">
                <a:extLst>
                  <a:ext uri="{FF2B5EF4-FFF2-40B4-BE49-F238E27FC236}">
                    <a16:creationId xmlns:a16="http://schemas.microsoft.com/office/drawing/2014/main" id="{144787A8-6272-4311-8AEC-EB04C3DA0F2F}"/>
                  </a:ext>
                </a:extLst>
              </p:cNvPr>
              <p:cNvSpPr>
                <a:spLocks noChangeArrowheads="1"/>
              </p:cNvSpPr>
              <p:nvPr/>
            </p:nvSpPr>
            <p:spPr bwMode="auto">
              <a:xfrm>
                <a:off x="1266" y="235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A60000"/>
                    </a:solidFill>
                    <a:latin typeface="Times New Roman" panose="02020603050405020304" pitchFamily="18" charset="0"/>
                  </a:rPr>
                  <a:t>m</a:t>
                </a:r>
                <a:r>
                  <a:rPr kumimoji="1" lang="en-US" altLang="zh-CN" sz="2400" b="1" baseline="-30000">
                    <a:solidFill>
                      <a:srgbClr val="A60000"/>
                    </a:solidFill>
                    <a:latin typeface="Times New Roman" panose="02020603050405020304" pitchFamily="18" charset="0"/>
                  </a:rPr>
                  <a:t>7</a:t>
                </a:r>
              </a:p>
            </p:txBody>
          </p:sp>
          <p:sp>
            <p:nvSpPr>
              <p:cNvPr id="90137" name="Rectangle 12">
                <a:extLst>
                  <a:ext uri="{FF2B5EF4-FFF2-40B4-BE49-F238E27FC236}">
                    <a16:creationId xmlns:a16="http://schemas.microsoft.com/office/drawing/2014/main" id="{2CB4E5DD-5E55-445E-A28E-6D875D20900B}"/>
                  </a:ext>
                </a:extLst>
              </p:cNvPr>
              <p:cNvSpPr>
                <a:spLocks noChangeArrowheads="1"/>
              </p:cNvSpPr>
              <p:nvPr/>
            </p:nvSpPr>
            <p:spPr bwMode="auto">
              <a:xfrm>
                <a:off x="807" y="235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solidFill>
                    <a:schemeClr val="accent2"/>
                  </a:solidFill>
                  <a:latin typeface="Times New Roman" panose="02020603050405020304" pitchFamily="18" charset="0"/>
                </a:endParaRPr>
              </a:p>
            </p:txBody>
          </p:sp>
          <p:sp>
            <p:nvSpPr>
              <p:cNvPr id="90138" name="Rectangle 13">
                <a:extLst>
                  <a:ext uri="{FF2B5EF4-FFF2-40B4-BE49-F238E27FC236}">
                    <a16:creationId xmlns:a16="http://schemas.microsoft.com/office/drawing/2014/main" id="{1D4C1673-D230-4855-BEB0-08CD41DBF75D}"/>
                  </a:ext>
                </a:extLst>
              </p:cNvPr>
              <p:cNvSpPr>
                <a:spLocks noChangeArrowheads="1"/>
              </p:cNvSpPr>
              <p:nvPr/>
            </p:nvSpPr>
            <p:spPr bwMode="auto">
              <a:xfrm>
                <a:off x="2183" y="202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latin typeface="Times New Roman" panose="02020603050405020304" pitchFamily="18" charset="0"/>
                </a:endParaRPr>
              </a:p>
            </p:txBody>
          </p:sp>
          <p:sp>
            <p:nvSpPr>
              <p:cNvPr id="90139" name="Rectangle 14">
                <a:extLst>
                  <a:ext uri="{FF2B5EF4-FFF2-40B4-BE49-F238E27FC236}">
                    <a16:creationId xmlns:a16="http://schemas.microsoft.com/office/drawing/2014/main" id="{EF35CF83-1C17-4D33-95F7-295B2AD04624}"/>
                  </a:ext>
                </a:extLst>
              </p:cNvPr>
              <p:cNvSpPr>
                <a:spLocks noChangeArrowheads="1"/>
              </p:cNvSpPr>
              <p:nvPr/>
            </p:nvSpPr>
            <p:spPr bwMode="auto">
              <a:xfrm>
                <a:off x="2183" y="170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latin typeface="Times New Roman" panose="02020603050405020304" pitchFamily="18" charset="0"/>
                </a:endParaRPr>
              </a:p>
            </p:txBody>
          </p:sp>
          <p:sp>
            <p:nvSpPr>
              <p:cNvPr id="90140" name="Rectangle 15">
                <a:extLst>
                  <a:ext uri="{FF2B5EF4-FFF2-40B4-BE49-F238E27FC236}">
                    <a16:creationId xmlns:a16="http://schemas.microsoft.com/office/drawing/2014/main" id="{CA182DC8-5D5F-449E-B73C-1883F4A97CD5}"/>
                  </a:ext>
                </a:extLst>
              </p:cNvPr>
              <p:cNvSpPr>
                <a:spLocks noChangeArrowheads="1"/>
              </p:cNvSpPr>
              <p:nvPr/>
            </p:nvSpPr>
            <p:spPr bwMode="auto">
              <a:xfrm>
                <a:off x="1724" y="202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E28700"/>
                    </a:solidFill>
                    <a:latin typeface="Times New Roman" panose="02020603050405020304" pitchFamily="18" charset="0"/>
                  </a:rPr>
                  <a:t>m</a:t>
                </a:r>
                <a:r>
                  <a:rPr kumimoji="1" lang="en-US" altLang="zh-CN" sz="2400" b="1" baseline="-30000">
                    <a:solidFill>
                      <a:srgbClr val="E28700"/>
                    </a:solidFill>
                    <a:latin typeface="Times New Roman" panose="02020603050405020304" pitchFamily="18" charset="0"/>
                  </a:rPr>
                  <a:t>13</a:t>
                </a:r>
              </a:p>
            </p:txBody>
          </p:sp>
          <p:sp>
            <p:nvSpPr>
              <p:cNvPr id="90141" name="Rectangle 16">
                <a:extLst>
                  <a:ext uri="{FF2B5EF4-FFF2-40B4-BE49-F238E27FC236}">
                    <a16:creationId xmlns:a16="http://schemas.microsoft.com/office/drawing/2014/main" id="{B34E7773-C982-4DD7-9209-611B94C13702}"/>
                  </a:ext>
                </a:extLst>
              </p:cNvPr>
              <p:cNvSpPr>
                <a:spLocks noChangeArrowheads="1"/>
              </p:cNvSpPr>
              <p:nvPr/>
            </p:nvSpPr>
            <p:spPr bwMode="auto">
              <a:xfrm>
                <a:off x="1724" y="170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latin typeface="Times New Roman" panose="02020603050405020304" pitchFamily="18" charset="0"/>
                </a:endParaRPr>
              </a:p>
            </p:txBody>
          </p:sp>
          <p:sp>
            <p:nvSpPr>
              <p:cNvPr id="90142" name="Rectangle 17">
                <a:extLst>
                  <a:ext uri="{FF2B5EF4-FFF2-40B4-BE49-F238E27FC236}">
                    <a16:creationId xmlns:a16="http://schemas.microsoft.com/office/drawing/2014/main" id="{5CC8DFCB-1EE0-4EBB-BD53-07CC24853679}"/>
                  </a:ext>
                </a:extLst>
              </p:cNvPr>
              <p:cNvSpPr>
                <a:spLocks noChangeArrowheads="1"/>
              </p:cNvSpPr>
              <p:nvPr/>
            </p:nvSpPr>
            <p:spPr bwMode="auto">
              <a:xfrm>
                <a:off x="1266" y="202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A60000"/>
                    </a:solidFill>
                    <a:latin typeface="Times New Roman" panose="02020603050405020304" pitchFamily="18" charset="0"/>
                  </a:rPr>
                  <a:t>m</a:t>
                </a:r>
                <a:r>
                  <a:rPr kumimoji="1" lang="en-US" altLang="zh-CN" sz="2400" b="1" baseline="-30000">
                    <a:solidFill>
                      <a:srgbClr val="A60000"/>
                    </a:solidFill>
                    <a:latin typeface="Times New Roman" panose="02020603050405020304" pitchFamily="18" charset="0"/>
                  </a:rPr>
                  <a:t>5</a:t>
                </a:r>
                <a:r>
                  <a:rPr kumimoji="1" lang="en-US" altLang="zh-CN" sz="2400">
                    <a:latin typeface="Times New Roman" panose="02020603050405020304" pitchFamily="18" charset="0"/>
                  </a:rPr>
                  <a:t> </a:t>
                </a:r>
              </a:p>
            </p:txBody>
          </p:sp>
          <p:sp>
            <p:nvSpPr>
              <p:cNvPr id="90143" name="Rectangle 18">
                <a:extLst>
                  <a:ext uri="{FF2B5EF4-FFF2-40B4-BE49-F238E27FC236}">
                    <a16:creationId xmlns:a16="http://schemas.microsoft.com/office/drawing/2014/main" id="{16248232-E2B7-4AAF-BC70-AA9C14AB7883}"/>
                  </a:ext>
                </a:extLst>
              </p:cNvPr>
              <p:cNvSpPr>
                <a:spLocks noChangeArrowheads="1"/>
              </p:cNvSpPr>
              <p:nvPr/>
            </p:nvSpPr>
            <p:spPr bwMode="auto">
              <a:xfrm>
                <a:off x="807" y="202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 </a:t>
                </a:r>
              </a:p>
            </p:txBody>
          </p:sp>
          <p:sp>
            <p:nvSpPr>
              <p:cNvPr id="90144" name="Rectangle 19">
                <a:extLst>
                  <a:ext uri="{FF2B5EF4-FFF2-40B4-BE49-F238E27FC236}">
                    <a16:creationId xmlns:a16="http://schemas.microsoft.com/office/drawing/2014/main" id="{ED2EF8A6-A740-4BE1-A1F7-773AE2254F84}"/>
                  </a:ext>
                </a:extLst>
              </p:cNvPr>
              <p:cNvSpPr>
                <a:spLocks noChangeArrowheads="1"/>
              </p:cNvSpPr>
              <p:nvPr/>
            </p:nvSpPr>
            <p:spPr bwMode="auto">
              <a:xfrm>
                <a:off x="1266" y="170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aseline="-30000">
                  <a:latin typeface="Times New Roman" panose="02020603050405020304" pitchFamily="18" charset="0"/>
                </a:endParaRPr>
              </a:p>
            </p:txBody>
          </p:sp>
          <p:sp>
            <p:nvSpPr>
              <p:cNvPr id="90145" name="Rectangle 20">
                <a:extLst>
                  <a:ext uri="{FF2B5EF4-FFF2-40B4-BE49-F238E27FC236}">
                    <a16:creationId xmlns:a16="http://schemas.microsoft.com/office/drawing/2014/main" id="{D70C1BE5-FF33-42DD-B5F3-A24EEA61A186}"/>
                  </a:ext>
                </a:extLst>
              </p:cNvPr>
              <p:cNvSpPr>
                <a:spLocks noChangeArrowheads="1"/>
              </p:cNvSpPr>
              <p:nvPr/>
            </p:nvSpPr>
            <p:spPr bwMode="auto">
              <a:xfrm>
                <a:off x="807" y="170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 </a:t>
                </a:r>
              </a:p>
            </p:txBody>
          </p:sp>
          <p:sp>
            <p:nvSpPr>
              <p:cNvPr id="90146" name="Line 21">
                <a:extLst>
                  <a:ext uri="{FF2B5EF4-FFF2-40B4-BE49-F238E27FC236}">
                    <a16:creationId xmlns:a16="http://schemas.microsoft.com/office/drawing/2014/main" id="{D045C871-0E85-449C-95A5-823C2B7CEE98}"/>
                  </a:ext>
                </a:extLst>
              </p:cNvPr>
              <p:cNvSpPr>
                <a:spLocks noChangeShapeType="1"/>
              </p:cNvSpPr>
              <p:nvPr/>
            </p:nvSpPr>
            <p:spPr bwMode="auto">
              <a:xfrm>
                <a:off x="807" y="1702"/>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47" name="Line 22">
                <a:extLst>
                  <a:ext uri="{FF2B5EF4-FFF2-40B4-BE49-F238E27FC236}">
                    <a16:creationId xmlns:a16="http://schemas.microsoft.com/office/drawing/2014/main" id="{5EC3304D-3D2F-42CD-BAB2-BC7474F273DA}"/>
                  </a:ext>
                </a:extLst>
              </p:cNvPr>
              <p:cNvSpPr>
                <a:spLocks noChangeShapeType="1"/>
              </p:cNvSpPr>
              <p:nvPr/>
            </p:nvSpPr>
            <p:spPr bwMode="auto">
              <a:xfrm>
                <a:off x="807" y="2028"/>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48" name="Line 23">
                <a:extLst>
                  <a:ext uri="{FF2B5EF4-FFF2-40B4-BE49-F238E27FC236}">
                    <a16:creationId xmlns:a16="http://schemas.microsoft.com/office/drawing/2014/main" id="{22FA3AC0-5E2F-45F3-8BA1-7F3099858422}"/>
                  </a:ext>
                </a:extLst>
              </p:cNvPr>
              <p:cNvSpPr>
                <a:spLocks noChangeShapeType="1"/>
              </p:cNvSpPr>
              <p:nvPr/>
            </p:nvSpPr>
            <p:spPr bwMode="auto">
              <a:xfrm>
                <a:off x="807" y="3006"/>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49" name="Line 24">
                <a:extLst>
                  <a:ext uri="{FF2B5EF4-FFF2-40B4-BE49-F238E27FC236}">
                    <a16:creationId xmlns:a16="http://schemas.microsoft.com/office/drawing/2014/main" id="{46E41CD9-AE35-4F0E-9BFF-FBB77C9AD1E4}"/>
                  </a:ext>
                </a:extLst>
              </p:cNvPr>
              <p:cNvSpPr>
                <a:spLocks noChangeShapeType="1"/>
              </p:cNvSpPr>
              <p:nvPr/>
            </p:nvSpPr>
            <p:spPr bwMode="auto">
              <a:xfrm>
                <a:off x="807" y="170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0" name="Line 25">
                <a:extLst>
                  <a:ext uri="{FF2B5EF4-FFF2-40B4-BE49-F238E27FC236}">
                    <a16:creationId xmlns:a16="http://schemas.microsoft.com/office/drawing/2014/main" id="{54883CEA-AD81-4901-AB22-D418EA734577}"/>
                  </a:ext>
                </a:extLst>
              </p:cNvPr>
              <p:cNvSpPr>
                <a:spLocks noChangeShapeType="1"/>
              </p:cNvSpPr>
              <p:nvPr/>
            </p:nvSpPr>
            <p:spPr bwMode="auto">
              <a:xfrm>
                <a:off x="1266"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1" name="Line 26">
                <a:extLst>
                  <a:ext uri="{FF2B5EF4-FFF2-40B4-BE49-F238E27FC236}">
                    <a16:creationId xmlns:a16="http://schemas.microsoft.com/office/drawing/2014/main" id="{75F643C7-79C3-4590-8563-3C54EC6DDBE4}"/>
                  </a:ext>
                </a:extLst>
              </p:cNvPr>
              <p:cNvSpPr>
                <a:spLocks noChangeShapeType="1"/>
              </p:cNvSpPr>
              <p:nvPr/>
            </p:nvSpPr>
            <p:spPr bwMode="auto">
              <a:xfrm>
                <a:off x="2641" y="170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2" name="Line 27">
                <a:extLst>
                  <a:ext uri="{FF2B5EF4-FFF2-40B4-BE49-F238E27FC236}">
                    <a16:creationId xmlns:a16="http://schemas.microsoft.com/office/drawing/2014/main" id="{EE49CF90-8A5B-4D03-90D9-B592CC429FAE}"/>
                  </a:ext>
                </a:extLst>
              </p:cNvPr>
              <p:cNvSpPr>
                <a:spLocks noChangeShapeType="1"/>
              </p:cNvSpPr>
              <p:nvPr/>
            </p:nvSpPr>
            <p:spPr bwMode="auto">
              <a:xfrm>
                <a:off x="1724"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3" name="Line 28">
                <a:extLst>
                  <a:ext uri="{FF2B5EF4-FFF2-40B4-BE49-F238E27FC236}">
                    <a16:creationId xmlns:a16="http://schemas.microsoft.com/office/drawing/2014/main" id="{73743A81-DE6D-4BF4-8623-EA166CF91664}"/>
                  </a:ext>
                </a:extLst>
              </p:cNvPr>
              <p:cNvSpPr>
                <a:spLocks noChangeShapeType="1"/>
              </p:cNvSpPr>
              <p:nvPr/>
            </p:nvSpPr>
            <p:spPr bwMode="auto">
              <a:xfrm>
                <a:off x="2183"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4" name="Line 29">
                <a:extLst>
                  <a:ext uri="{FF2B5EF4-FFF2-40B4-BE49-F238E27FC236}">
                    <a16:creationId xmlns:a16="http://schemas.microsoft.com/office/drawing/2014/main" id="{62919551-8F2F-498F-A573-17C2DC0C80A4}"/>
                  </a:ext>
                </a:extLst>
              </p:cNvPr>
              <p:cNvSpPr>
                <a:spLocks noChangeShapeType="1"/>
              </p:cNvSpPr>
              <p:nvPr/>
            </p:nvSpPr>
            <p:spPr bwMode="auto">
              <a:xfrm>
                <a:off x="807" y="2354"/>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5" name="Line 30">
                <a:extLst>
                  <a:ext uri="{FF2B5EF4-FFF2-40B4-BE49-F238E27FC236}">
                    <a16:creationId xmlns:a16="http://schemas.microsoft.com/office/drawing/2014/main" id="{770783A1-3450-4456-AA29-8F6362DF3D62}"/>
                  </a:ext>
                </a:extLst>
              </p:cNvPr>
              <p:cNvSpPr>
                <a:spLocks noChangeShapeType="1"/>
              </p:cNvSpPr>
              <p:nvPr/>
            </p:nvSpPr>
            <p:spPr bwMode="auto">
              <a:xfrm>
                <a:off x="807" y="2680"/>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6" name="Line 31">
                <a:extLst>
                  <a:ext uri="{FF2B5EF4-FFF2-40B4-BE49-F238E27FC236}">
                    <a16:creationId xmlns:a16="http://schemas.microsoft.com/office/drawing/2014/main" id="{BAF2DFDD-E4A3-48B1-A861-3EB5A9A12EB3}"/>
                  </a:ext>
                </a:extLst>
              </p:cNvPr>
              <p:cNvSpPr>
                <a:spLocks noChangeShapeType="1"/>
              </p:cNvSpPr>
              <p:nvPr/>
            </p:nvSpPr>
            <p:spPr bwMode="auto">
              <a:xfrm>
                <a:off x="566" y="1462"/>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57" name="Text Box 32">
                <a:extLst>
                  <a:ext uri="{FF2B5EF4-FFF2-40B4-BE49-F238E27FC236}">
                    <a16:creationId xmlns:a16="http://schemas.microsoft.com/office/drawing/2014/main" id="{B9EBB794-1239-451A-9BE1-9DC9F160B9F0}"/>
                  </a:ext>
                </a:extLst>
              </p:cNvPr>
              <p:cNvSpPr txBox="1">
                <a:spLocks noChangeArrowheads="1"/>
              </p:cNvSpPr>
              <p:nvPr/>
            </p:nvSpPr>
            <p:spPr bwMode="auto">
              <a:xfrm>
                <a:off x="864" y="14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0158" name="Text Box 33">
                <a:extLst>
                  <a:ext uri="{FF2B5EF4-FFF2-40B4-BE49-F238E27FC236}">
                    <a16:creationId xmlns:a16="http://schemas.microsoft.com/office/drawing/2014/main" id="{2A355BF6-BB3B-42C2-8F66-FC7891EDDF70}"/>
                  </a:ext>
                </a:extLst>
              </p:cNvPr>
              <p:cNvSpPr txBox="1">
                <a:spLocks noChangeArrowheads="1"/>
              </p:cNvSpPr>
              <p:nvPr/>
            </p:nvSpPr>
            <p:spPr bwMode="auto">
              <a:xfrm>
                <a:off x="1344" y="1419"/>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0159" name="Text Box 34">
                <a:extLst>
                  <a:ext uri="{FF2B5EF4-FFF2-40B4-BE49-F238E27FC236}">
                    <a16:creationId xmlns:a16="http://schemas.microsoft.com/office/drawing/2014/main" id="{7AE1EE30-CCE0-4148-B9C1-A69C9F694609}"/>
                  </a:ext>
                </a:extLst>
              </p:cNvPr>
              <p:cNvSpPr txBox="1">
                <a:spLocks noChangeArrowheads="1"/>
              </p:cNvSpPr>
              <p:nvPr/>
            </p:nvSpPr>
            <p:spPr bwMode="auto">
              <a:xfrm>
                <a:off x="1803" y="142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0160" name="Text Box 35">
                <a:extLst>
                  <a:ext uri="{FF2B5EF4-FFF2-40B4-BE49-F238E27FC236}">
                    <a16:creationId xmlns:a16="http://schemas.microsoft.com/office/drawing/2014/main" id="{408AD9A4-861B-4B9E-A76C-48E289EE17B6}"/>
                  </a:ext>
                </a:extLst>
              </p:cNvPr>
              <p:cNvSpPr txBox="1">
                <a:spLocks noChangeArrowheads="1"/>
              </p:cNvSpPr>
              <p:nvPr/>
            </p:nvSpPr>
            <p:spPr bwMode="auto">
              <a:xfrm>
                <a:off x="2248" y="141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0161" name="Text Box 36">
                <a:extLst>
                  <a:ext uri="{FF2B5EF4-FFF2-40B4-BE49-F238E27FC236}">
                    <a16:creationId xmlns:a16="http://schemas.microsoft.com/office/drawing/2014/main" id="{F20B484C-3C10-480E-A09E-3E4166F0038B}"/>
                  </a:ext>
                </a:extLst>
              </p:cNvPr>
              <p:cNvSpPr txBox="1">
                <a:spLocks noChangeArrowheads="1"/>
              </p:cNvSpPr>
              <p:nvPr/>
            </p:nvSpPr>
            <p:spPr bwMode="auto">
              <a:xfrm>
                <a:off x="577" y="1248"/>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0162" name="Text Box 37">
                <a:extLst>
                  <a:ext uri="{FF2B5EF4-FFF2-40B4-BE49-F238E27FC236}">
                    <a16:creationId xmlns:a16="http://schemas.microsoft.com/office/drawing/2014/main" id="{80512A6E-38F3-4EC5-ABE2-8CC482EA1EF1}"/>
                  </a:ext>
                </a:extLst>
              </p:cNvPr>
              <p:cNvSpPr txBox="1">
                <a:spLocks noChangeArrowheads="1"/>
              </p:cNvSpPr>
              <p:nvPr/>
            </p:nvSpPr>
            <p:spPr bwMode="auto">
              <a:xfrm>
                <a:off x="336" y="148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90163" name="Text Box 38">
                <a:extLst>
                  <a:ext uri="{FF2B5EF4-FFF2-40B4-BE49-F238E27FC236}">
                    <a16:creationId xmlns:a16="http://schemas.microsoft.com/office/drawing/2014/main" id="{423E2E4D-C0A0-4208-AC26-72C6E8A15ED1}"/>
                  </a:ext>
                </a:extLst>
              </p:cNvPr>
              <p:cNvSpPr txBox="1">
                <a:spLocks noChangeArrowheads="1"/>
              </p:cNvSpPr>
              <p:nvPr/>
            </p:nvSpPr>
            <p:spPr bwMode="auto">
              <a:xfrm>
                <a:off x="480" y="172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0164" name="Text Box 39">
                <a:extLst>
                  <a:ext uri="{FF2B5EF4-FFF2-40B4-BE49-F238E27FC236}">
                    <a16:creationId xmlns:a16="http://schemas.microsoft.com/office/drawing/2014/main" id="{187190BF-2912-4EEC-91EB-FFBDCB59B41D}"/>
                  </a:ext>
                </a:extLst>
              </p:cNvPr>
              <p:cNvSpPr txBox="1">
                <a:spLocks noChangeArrowheads="1"/>
              </p:cNvSpPr>
              <p:nvPr/>
            </p:nvSpPr>
            <p:spPr bwMode="auto">
              <a:xfrm>
                <a:off x="489" y="206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0165" name="Text Box 40">
                <a:extLst>
                  <a:ext uri="{FF2B5EF4-FFF2-40B4-BE49-F238E27FC236}">
                    <a16:creationId xmlns:a16="http://schemas.microsoft.com/office/drawing/2014/main" id="{70E7D678-391D-481B-BCD0-57C33E087691}"/>
                  </a:ext>
                </a:extLst>
              </p:cNvPr>
              <p:cNvSpPr txBox="1">
                <a:spLocks noChangeArrowheads="1"/>
              </p:cNvSpPr>
              <p:nvPr/>
            </p:nvSpPr>
            <p:spPr bwMode="auto">
              <a:xfrm>
                <a:off x="489" y="240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0166" name="Text Box 41">
                <a:extLst>
                  <a:ext uri="{FF2B5EF4-FFF2-40B4-BE49-F238E27FC236}">
                    <a16:creationId xmlns:a16="http://schemas.microsoft.com/office/drawing/2014/main" id="{437D0E6F-330A-46BB-B7B0-D564B3156257}"/>
                  </a:ext>
                </a:extLst>
              </p:cNvPr>
              <p:cNvSpPr txBox="1">
                <a:spLocks noChangeArrowheads="1"/>
              </p:cNvSpPr>
              <p:nvPr/>
            </p:nvSpPr>
            <p:spPr bwMode="auto">
              <a:xfrm>
                <a:off x="471" y="270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grpSp>
        <p:sp>
          <p:nvSpPr>
            <p:cNvPr id="90129" name="AutoShape 42">
              <a:extLst>
                <a:ext uri="{FF2B5EF4-FFF2-40B4-BE49-F238E27FC236}">
                  <a16:creationId xmlns:a16="http://schemas.microsoft.com/office/drawing/2014/main" id="{0BABA6CB-8C1C-455E-816F-F04CB3362102}"/>
                </a:ext>
              </a:extLst>
            </p:cNvPr>
            <p:cNvSpPr>
              <a:spLocks noChangeArrowheads="1"/>
            </p:cNvSpPr>
            <p:nvPr/>
          </p:nvSpPr>
          <p:spPr bwMode="auto">
            <a:xfrm>
              <a:off x="1546" y="2352"/>
              <a:ext cx="846" cy="558"/>
            </a:xfrm>
            <a:prstGeom prst="roundRect">
              <a:avLst>
                <a:gd name="adj" fmla="val 21685"/>
              </a:avLst>
            </a:prstGeom>
            <a:noFill/>
            <a:ln w="12700">
              <a:solidFill>
                <a:srgbClr val="C800C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84032" name="Group 64">
            <a:extLst>
              <a:ext uri="{FF2B5EF4-FFF2-40B4-BE49-F238E27FC236}">
                <a16:creationId xmlns:a16="http://schemas.microsoft.com/office/drawing/2014/main" id="{98C3B56D-8683-4F45-B7D0-C600A17E36DA}"/>
              </a:ext>
            </a:extLst>
          </p:cNvPr>
          <p:cNvGrpSpPr>
            <a:grpSpLocks/>
          </p:cNvGrpSpPr>
          <p:nvPr/>
        </p:nvGrpSpPr>
        <p:grpSpPr bwMode="auto">
          <a:xfrm>
            <a:off x="685800" y="5099050"/>
            <a:ext cx="4572000" cy="1428750"/>
            <a:chOff x="432" y="3212"/>
            <a:chExt cx="2880" cy="900"/>
          </a:xfrm>
        </p:grpSpPr>
        <p:graphicFrame>
          <p:nvGraphicFramePr>
            <p:cNvPr id="90121" name="Object 45">
              <a:extLst>
                <a:ext uri="{FF2B5EF4-FFF2-40B4-BE49-F238E27FC236}">
                  <a16:creationId xmlns:a16="http://schemas.microsoft.com/office/drawing/2014/main" id="{B3BC81EA-24F4-42A8-8E0C-AB55D1D9115D}"/>
                </a:ext>
              </a:extLst>
            </p:cNvPr>
            <p:cNvGraphicFramePr>
              <a:graphicFrameLocks noChangeAspect="1"/>
            </p:cNvGraphicFramePr>
            <p:nvPr/>
          </p:nvGraphicFramePr>
          <p:xfrm>
            <a:off x="432" y="3212"/>
            <a:ext cx="2880" cy="294"/>
          </p:xfrm>
          <a:graphic>
            <a:graphicData uri="http://schemas.openxmlformats.org/presentationml/2006/ole">
              <mc:AlternateContent xmlns:mc="http://schemas.openxmlformats.org/markup-compatibility/2006">
                <mc:Choice xmlns:v="urn:schemas-microsoft-com:vml" Requires="v">
                  <p:oleObj name="Equation" r:id="rId3" imgW="2145369" imgH="215806" progId="Equation.3">
                    <p:embed/>
                  </p:oleObj>
                </mc:Choice>
                <mc:Fallback>
                  <p:oleObj name="Equation" r:id="rId3" imgW="2145369" imgH="215806" progId="Equation.3">
                    <p:embed/>
                    <p:pic>
                      <p:nvPicPr>
                        <p:cNvPr id="0" name="Object 45"/>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432" y="3212"/>
                          <a:ext cx="288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22" name="Line 46">
              <a:extLst>
                <a:ext uri="{FF2B5EF4-FFF2-40B4-BE49-F238E27FC236}">
                  <a16:creationId xmlns:a16="http://schemas.microsoft.com/office/drawing/2014/main" id="{D38E1BDD-D02E-45FF-BBC3-527F7C4835C4}"/>
                </a:ext>
              </a:extLst>
            </p:cNvPr>
            <p:cNvSpPr>
              <a:spLocks noChangeShapeType="1"/>
            </p:cNvSpPr>
            <p:nvPr/>
          </p:nvSpPr>
          <p:spPr bwMode="auto">
            <a:xfrm>
              <a:off x="1956" y="3501"/>
              <a:ext cx="1296" cy="0"/>
            </a:xfrm>
            <a:prstGeom prst="line">
              <a:avLst/>
            </a:prstGeom>
            <a:noFill/>
            <a:ln w="28575">
              <a:solidFill>
                <a:srgbClr val="E287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23" name="Line 47">
              <a:extLst>
                <a:ext uri="{FF2B5EF4-FFF2-40B4-BE49-F238E27FC236}">
                  <a16:creationId xmlns:a16="http://schemas.microsoft.com/office/drawing/2014/main" id="{0B0C3CBF-883B-4448-BF96-D6A74F0D980C}"/>
                </a:ext>
              </a:extLst>
            </p:cNvPr>
            <p:cNvSpPr>
              <a:spLocks noChangeShapeType="1"/>
            </p:cNvSpPr>
            <p:nvPr/>
          </p:nvSpPr>
          <p:spPr bwMode="auto">
            <a:xfrm>
              <a:off x="450" y="3501"/>
              <a:ext cx="129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0124" name="Object 48">
              <a:extLst>
                <a:ext uri="{FF2B5EF4-FFF2-40B4-BE49-F238E27FC236}">
                  <a16:creationId xmlns:a16="http://schemas.microsoft.com/office/drawing/2014/main" id="{F14898FE-691E-4A03-ACD1-B330CCEF03C8}"/>
                </a:ext>
              </a:extLst>
            </p:cNvPr>
            <p:cNvGraphicFramePr>
              <a:graphicFrameLocks noChangeAspect="1"/>
            </p:cNvGraphicFramePr>
            <p:nvPr/>
          </p:nvGraphicFramePr>
          <p:xfrm>
            <a:off x="1248" y="3521"/>
            <a:ext cx="1200" cy="297"/>
          </p:xfrm>
          <a:graphic>
            <a:graphicData uri="http://schemas.openxmlformats.org/presentationml/2006/ole">
              <mc:AlternateContent xmlns:mc="http://schemas.openxmlformats.org/markup-compatibility/2006">
                <mc:Choice xmlns:v="urn:schemas-microsoft-com:vml" Requires="v">
                  <p:oleObj r:id="rId5" imgW="812447" imgH="203112" progId="Equation.3">
                    <p:embed/>
                  </p:oleObj>
                </mc:Choice>
                <mc:Fallback>
                  <p:oleObj r:id="rId5" imgW="812447" imgH="203112" progId="Equation.3">
                    <p:embed/>
                    <p:pic>
                      <p:nvPicPr>
                        <p:cNvPr id="0" name="Object 48"/>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248" y="3521"/>
                          <a:ext cx="1200"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25" name="Line 49">
              <a:extLst>
                <a:ext uri="{FF2B5EF4-FFF2-40B4-BE49-F238E27FC236}">
                  <a16:creationId xmlns:a16="http://schemas.microsoft.com/office/drawing/2014/main" id="{2D4F4364-73EF-4AF8-BE71-7A8222690B72}"/>
                </a:ext>
              </a:extLst>
            </p:cNvPr>
            <p:cNvSpPr>
              <a:spLocks noChangeShapeType="1"/>
            </p:cNvSpPr>
            <p:nvPr/>
          </p:nvSpPr>
          <p:spPr bwMode="auto">
            <a:xfrm>
              <a:off x="1266" y="3828"/>
              <a:ext cx="432"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26" name="Line 50">
              <a:extLst>
                <a:ext uri="{FF2B5EF4-FFF2-40B4-BE49-F238E27FC236}">
                  <a16:creationId xmlns:a16="http://schemas.microsoft.com/office/drawing/2014/main" id="{6268E02A-98CF-47C8-BE7D-1B370ACEA748}"/>
                </a:ext>
              </a:extLst>
            </p:cNvPr>
            <p:cNvSpPr>
              <a:spLocks noChangeShapeType="1"/>
            </p:cNvSpPr>
            <p:nvPr/>
          </p:nvSpPr>
          <p:spPr bwMode="auto">
            <a:xfrm>
              <a:off x="1968" y="3848"/>
              <a:ext cx="432" cy="0"/>
            </a:xfrm>
            <a:prstGeom prst="line">
              <a:avLst/>
            </a:prstGeom>
            <a:noFill/>
            <a:ln w="28575">
              <a:solidFill>
                <a:srgbClr val="E287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27" name="Text Box 51">
              <a:extLst>
                <a:ext uri="{FF2B5EF4-FFF2-40B4-BE49-F238E27FC236}">
                  <a16:creationId xmlns:a16="http://schemas.microsoft.com/office/drawing/2014/main" id="{30D83B2E-C03E-4D78-B12E-49CF7103DB3D}"/>
                </a:ext>
              </a:extLst>
            </p:cNvPr>
            <p:cNvSpPr txBox="1">
              <a:spLocks noChangeArrowheads="1"/>
            </p:cNvSpPr>
            <p:nvPr/>
          </p:nvSpPr>
          <p:spPr bwMode="auto">
            <a:xfrm>
              <a:off x="1632" y="382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i="1">
                  <a:solidFill>
                    <a:srgbClr val="C800C8"/>
                  </a:solidFill>
                  <a:latin typeface="Times New Roman" panose="02020603050405020304" pitchFamily="18" charset="0"/>
                </a:rPr>
                <a:t>B D</a:t>
              </a:r>
            </a:p>
          </p:txBody>
        </p:sp>
      </p:grpSp>
      <p:sp>
        <p:nvSpPr>
          <p:cNvPr id="84020" name="Text Box 52">
            <a:extLst>
              <a:ext uri="{FF2B5EF4-FFF2-40B4-BE49-F238E27FC236}">
                <a16:creationId xmlns:a16="http://schemas.microsoft.com/office/drawing/2014/main" id="{BBCB7515-6520-483D-AB68-E9EF94086F5D}"/>
              </a:ext>
            </a:extLst>
          </p:cNvPr>
          <p:cNvSpPr txBox="1">
            <a:spLocks noChangeArrowheads="1"/>
          </p:cNvSpPr>
          <p:nvPr/>
        </p:nvSpPr>
        <p:spPr bwMode="auto">
          <a:xfrm>
            <a:off x="468313" y="549275"/>
            <a:ext cx="3074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A60000"/>
                </a:solidFill>
                <a:latin typeface="Times New Roman" panose="02020603050405020304" pitchFamily="18" charset="0"/>
              </a:rPr>
              <a:t>二、卡诺图的性质</a:t>
            </a:r>
          </a:p>
        </p:txBody>
      </p:sp>
      <p:sp>
        <p:nvSpPr>
          <p:cNvPr id="84023" name="Text Box 55">
            <a:extLst>
              <a:ext uri="{FF2B5EF4-FFF2-40B4-BE49-F238E27FC236}">
                <a16:creationId xmlns:a16="http://schemas.microsoft.com/office/drawing/2014/main" id="{87D070A2-1429-47DD-9A4D-13CCAB928A2A}"/>
              </a:ext>
            </a:extLst>
          </p:cNvPr>
          <p:cNvSpPr txBox="1">
            <a:spLocks noChangeArrowheads="1"/>
          </p:cNvSpPr>
          <p:nvPr/>
        </p:nvSpPr>
        <p:spPr bwMode="auto">
          <a:xfrm>
            <a:off x="5364163" y="1916113"/>
            <a:ext cx="35814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宋体" panose="02010600030101010101" pitchFamily="2" charset="-122"/>
              </a:rPr>
              <a:t>    </a:t>
            </a:r>
            <a:r>
              <a:rPr kumimoji="1" lang="zh-CN" altLang="en-US" sz="2400" b="1">
                <a:solidFill>
                  <a:srgbClr val="FF0000"/>
                </a:solidFill>
                <a:latin typeface="宋体" panose="02010600030101010101" pitchFamily="2" charset="-122"/>
              </a:rPr>
              <a:t>用卡诺图化简逻辑函数的基本原理：</a:t>
            </a:r>
            <a:r>
              <a:rPr kumimoji="1" lang="zh-CN" altLang="en-US" sz="2400">
                <a:latin typeface="宋体" panose="02010600030101010101" pitchFamily="2" charset="-122"/>
              </a:rPr>
              <a:t>把卡诺图上表征相邻最小项的相邻小方格</a:t>
            </a:r>
            <a:r>
              <a:rPr kumimoji="1" lang="zh-CN" altLang="en-US" sz="2400">
                <a:latin typeface="Times New Roman" panose="02020603050405020304" pitchFamily="18" charset="0"/>
              </a:rPr>
              <a:t>“</a:t>
            </a:r>
            <a:r>
              <a:rPr kumimoji="1" lang="zh-CN" altLang="en-US" sz="2400">
                <a:latin typeface="宋体" panose="02010600030101010101" pitchFamily="2" charset="-122"/>
              </a:rPr>
              <a:t>圈</a:t>
            </a:r>
            <a:r>
              <a:rPr kumimoji="1" lang="zh-CN" altLang="en-US" sz="2400">
                <a:latin typeface="Times New Roman" panose="02020603050405020304" pitchFamily="18" charset="0"/>
              </a:rPr>
              <a:t>”</a:t>
            </a:r>
            <a:r>
              <a:rPr kumimoji="1" lang="zh-CN" altLang="en-US" sz="2400">
                <a:latin typeface="宋体" panose="02010600030101010101" pitchFamily="2" charset="-122"/>
              </a:rPr>
              <a:t>在一起进行合并，达到用一个简单</a:t>
            </a:r>
            <a:r>
              <a:rPr kumimoji="1" lang="zh-CN" altLang="en-US" sz="2400">
                <a:latin typeface="Times New Roman" panose="02020603050405020304" pitchFamily="18" charset="0"/>
              </a:rPr>
              <a:t>“</a:t>
            </a:r>
            <a:r>
              <a:rPr kumimoji="1" lang="zh-CN" altLang="en-US" sz="2400">
                <a:latin typeface="宋体" panose="02010600030101010101" pitchFamily="2" charset="-122"/>
              </a:rPr>
              <a:t>与</a:t>
            </a:r>
            <a:r>
              <a:rPr kumimoji="1" lang="zh-CN" altLang="en-US" sz="2400">
                <a:latin typeface="Times New Roman" panose="02020603050405020304" pitchFamily="18" charset="0"/>
              </a:rPr>
              <a:t>”</a:t>
            </a:r>
            <a:r>
              <a:rPr kumimoji="1" lang="zh-CN" altLang="en-US" sz="2400">
                <a:latin typeface="宋体" panose="02010600030101010101" pitchFamily="2" charset="-122"/>
              </a:rPr>
              <a:t>项代替若干最小项的目的。</a:t>
            </a:r>
            <a:br>
              <a:rPr kumimoji="1" lang="zh-CN" altLang="en-US" sz="2400">
                <a:latin typeface="宋体" panose="02010600030101010101" pitchFamily="2" charset="-122"/>
              </a:rPr>
            </a:br>
            <a:r>
              <a:rPr kumimoji="1" lang="zh-CN" altLang="en-US" sz="2400">
                <a:solidFill>
                  <a:srgbClr val="FF9933"/>
                </a:solidFill>
                <a:latin typeface="宋体" panose="02010600030101010101" pitchFamily="2" charset="-122"/>
              </a:rPr>
              <a:t>    </a:t>
            </a:r>
            <a:r>
              <a:rPr kumimoji="1" lang="zh-CN" altLang="en-US" sz="2400">
                <a:latin typeface="宋体" panose="02010600030101010101" pitchFamily="2" charset="-122"/>
              </a:rPr>
              <a:t>通常把用来包围那些能由一个简单</a:t>
            </a:r>
            <a:r>
              <a:rPr kumimoji="1" lang="zh-CN" altLang="en-US" sz="2400">
                <a:latin typeface="Times New Roman" panose="02020603050405020304" pitchFamily="18" charset="0"/>
              </a:rPr>
              <a:t>“</a:t>
            </a:r>
            <a:r>
              <a:rPr kumimoji="1" lang="zh-CN" altLang="en-US" sz="2400">
                <a:latin typeface="宋体" panose="02010600030101010101" pitchFamily="2" charset="-122"/>
              </a:rPr>
              <a:t>与</a:t>
            </a:r>
            <a:r>
              <a:rPr kumimoji="1" lang="zh-CN" altLang="en-US" sz="2400">
                <a:latin typeface="Times New Roman" panose="02020603050405020304" pitchFamily="18" charset="0"/>
              </a:rPr>
              <a:t>”</a:t>
            </a:r>
            <a:r>
              <a:rPr kumimoji="1" lang="zh-CN" altLang="en-US" sz="2400">
                <a:latin typeface="宋体" panose="02010600030101010101" pitchFamily="2" charset="-122"/>
              </a:rPr>
              <a:t>项代替的若干最小项的</a:t>
            </a:r>
            <a:r>
              <a:rPr kumimoji="1" lang="zh-CN" altLang="en-US" sz="2400">
                <a:latin typeface="Times New Roman" panose="02020603050405020304" pitchFamily="18" charset="0"/>
              </a:rPr>
              <a:t>“</a:t>
            </a:r>
            <a:r>
              <a:rPr kumimoji="1" lang="zh-CN" altLang="en-US" sz="2400">
                <a:latin typeface="宋体" panose="02010600030101010101" pitchFamily="2" charset="-122"/>
              </a:rPr>
              <a:t>圈</a:t>
            </a:r>
            <a:r>
              <a:rPr kumimoji="1" lang="zh-CN" altLang="en-US" sz="2400">
                <a:latin typeface="Times New Roman" panose="02020603050405020304" pitchFamily="18" charset="0"/>
              </a:rPr>
              <a:t>”</a:t>
            </a:r>
            <a:r>
              <a:rPr kumimoji="1" lang="zh-CN" altLang="en-US" sz="2400">
                <a:latin typeface="宋体" panose="02010600030101010101" pitchFamily="2" charset="-122"/>
              </a:rPr>
              <a:t>称为</a:t>
            </a:r>
            <a:r>
              <a:rPr kumimoji="1" lang="zh-CN" altLang="en-US" sz="2400" b="1">
                <a:solidFill>
                  <a:srgbClr val="FF0000"/>
                </a:solidFill>
                <a:latin typeface="宋体" panose="02010600030101010101" pitchFamily="2" charset="-122"/>
              </a:rPr>
              <a:t>卡诺圈。</a:t>
            </a:r>
            <a:r>
              <a:rPr kumimoji="1" lang="zh-CN" altLang="en-US" sz="2400">
                <a:latin typeface="Times New Roman" panose="02020603050405020304" pitchFamily="18" charset="0"/>
              </a:rPr>
              <a:t> </a:t>
            </a:r>
          </a:p>
        </p:txBody>
      </p:sp>
      <p:sp>
        <p:nvSpPr>
          <p:cNvPr id="90118" name="Text Box 0">
            <a:extLst>
              <a:ext uri="{FF2B5EF4-FFF2-40B4-BE49-F238E27FC236}">
                <a16:creationId xmlns:a16="http://schemas.microsoft.com/office/drawing/2014/main" id="{375C033D-5292-4542-9F55-67331D7D5CA5}"/>
              </a:ext>
            </a:extLst>
          </p:cNvPr>
          <p:cNvSpPr txBox="1">
            <a:spLocks noChangeArrowheads="1"/>
          </p:cNvSpPr>
          <p:nvPr/>
        </p:nvSpPr>
        <p:spPr bwMode="auto">
          <a:xfrm>
            <a:off x="515938" y="1065213"/>
            <a:ext cx="82819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t>     </a:t>
            </a:r>
            <a:r>
              <a:rPr lang="zh-CN" altLang="en-US" sz="2400"/>
              <a:t>性质：</a:t>
            </a:r>
            <a:r>
              <a:rPr lang="zh-CN" altLang="en-US" sz="2400" b="1">
                <a:solidFill>
                  <a:schemeClr val="accent2"/>
                </a:solidFill>
              </a:rPr>
              <a:t>可以从图形上直观地找出相邻最小项合并。</a:t>
            </a:r>
            <a:r>
              <a:rPr lang="zh-CN" altLang="en-US" sz="2400"/>
              <a:t>合并的理论依据是并项定理：                         。</a:t>
            </a:r>
          </a:p>
        </p:txBody>
      </p:sp>
      <p:graphicFrame>
        <p:nvGraphicFramePr>
          <p:cNvPr id="90119" name="Object 3">
            <a:extLst>
              <a:ext uri="{FF2B5EF4-FFF2-40B4-BE49-F238E27FC236}">
                <a16:creationId xmlns:a16="http://schemas.microsoft.com/office/drawing/2014/main" id="{C2D7DDEC-BF37-4DCB-A411-CF9B6FCF6C05}"/>
              </a:ext>
            </a:extLst>
          </p:cNvPr>
          <p:cNvGraphicFramePr>
            <a:graphicFrameLocks noGrp="1" noChangeAspect="1"/>
          </p:cNvGraphicFramePr>
          <p:nvPr>
            <p:ph sz="half" idx="1"/>
          </p:nvPr>
        </p:nvGraphicFramePr>
        <p:xfrm>
          <a:off x="1763713" y="2516188"/>
          <a:ext cx="1425575" cy="2692400"/>
        </p:xfrm>
        <a:graphic>
          <a:graphicData uri="http://schemas.openxmlformats.org/presentationml/2006/ole">
            <mc:AlternateContent xmlns:mc="http://schemas.openxmlformats.org/markup-compatibility/2006">
              <mc:Choice xmlns:v="urn:schemas-microsoft-com:vml" Requires="v">
                <p:oleObj name="公式" r:id="rId7" imgW="114151" imgH="215619" progId="Equation.3">
                  <p:embed/>
                </p:oleObj>
              </mc:Choice>
              <mc:Fallback>
                <p:oleObj name="公式" r:id="rId7" imgW="114151" imgH="215619" progId="Equation.3">
                  <p:embed/>
                  <p:pic>
                    <p:nvPicPr>
                      <p:cNvPr id="0" name="Object 3"/>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2516188"/>
                        <a:ext cx="1425575"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20" name="Object 5">
            <a:extLst>
              <a:ext uri="{FF2B5EF4-FFF2-40B4-BE49-F238E27FC236}">
                <a16:creationId xmlns:a16="http://schemas.microsoft.com/office/drawing/2014/main" id="{6CD580D9-1477-4EFB-A9F9-FEB69D8FA7AD}"/>
              </a:ext>
            </a:extLst>
          </p:cNvPr>
          <p:cNvGraphicFramePr>
            <a:graphicFrameLocks noGrp="1" noChangeAspect="1"/>
          </p:cNvGraphicFramePr>
          <p:nvPr>
            <p:ph sz="half" idx="2"/>
          </p:nvPr>
        </p:nvGraphicFramePr>
        <p:xfrm>
          <a:off x="3516313" y="1489075"/>
          <a:ext cx="1741487" cy="409575"/>
        </p:xfrm>
        <a:graphic>
          <a:graphicData uri="http://schemas.openxmlformats.org/presentationml/2006/ole">
            <mc:AlternateContent xmlns:mc="http://schemas.openxmlformats.org/markup-compatibility/2006">
              <mc:Choice xmlns:v="urn:schemas-microsoft-com:vml" Requires="v">
                <p:oleObj name="公式" r:id="rId9" imgW="863225" imgH="203112" progId="Equation.3">
                  <p:embed/>
                </p:oleObj>
              </mc:Choice>
              <mc:Fallback>
                <p:oleObj name="公式" r:id="rId9" imgW="863225" imgH="203112" progId="Equation.3">
                  <p:embed/>
                  <p:pic>
                    <p:nvPicPr>
                      <p:cNvPr id="0" name="Object 5"/>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6313" y="1489075"/>
                        <a:ext cx="1741487" cy="409575"/>
                      </a:xfrm>
                      <a:prstGeom prst="rect">
                        <a:avLst/>
                      </a:prstGeom>
                      <a:gradFill rotWithShape="1">
                        <a:gsLst>
                          <a:gs pos="0">
                            <a:srgbClr val="767647"/>
                          </a:gs>
                          <a:gs pos="50000">
                            <a:srgbClr val="FFFF99"/>
                          </a:gs>
                          <a:gs pos="100000">
                            <a:srgbClr val="767647"/>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02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84027"/>
                                        </p:tgtEl>
                                        <p:attrNameLst>
                                          <p:attrName>style.visibility</p:attrName>
                                        </p:attrNameLst>
                                      </p:cBhvr>
                                      <p:to>
                                        <p:strVal val="visible"/>
                                      </p:to>
                                    </p:set>
                                    <p:anim calcmode="lin" valueType="num">
                                      <p:cBhvr additive="base">
                                        <p:cTn id="11" dur="500" fill="hold"/>
                                        <p:tgtEl>
                                          <p:spTgt spid="84027"/>
                                        </p:tgtEl>
                                        <p:attrNameLst>
                                          <p:attrName>ppt_x</p:attrName>
                                        </p:attrNameLst>
                                      </p:cBhvr>
                                      <p:tavLst>
                                        <p:tav tm="0">
                                          <p:val>
                                            <p:strVal val="0-#ppt_w/2"/>
                                          </p:val>
                                        </p:tav>
                                        <p:tav tm="100000">
                                          <p:val>
                                            <p:strVal val="#ppt_x"/>
                                          </p:val>
                                        </p:tav>
                                      </p:tavLst>
                                    </p:anim>
                                    <p:anim calcmode="lin" valueType="num">
                                      <p:cBhvr additive="base">
                                        <p:cTn id="12" dur="500" fill="hold"/>
                                        <p:tgtEl>
                                          <p:spTgt spid="84027"/>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84032"/>
                                        </p:tgtEl>
                                        <p:attrNameLst>
                                          <p:attrName>style.visibility</p:attrName>
                                        </p:attrNameLst>
                                      </p:cBhvr>
                                      <p:to>
                                        <p:strVal val="visible"/>
                                      </p:to>
                                    </p:set>
                                    <p:anim calcmode="lin" valueType="num">
                                      <p:cBhvr additive="base">
                                        <p:cTn id="17" dur="500" fill="hold"/>
                                        <p:tgtEl>
                                          <p:spTgt spid="84032"/>
                                        </p:tgtEl>
                                        <p:attrNameLst>
                                          <p:attrName>ppt_x</p:attrName>
                                        </p:attrNameLst>
                                      </p:cBhvr>
                                      <p:tavLst>
                                        <p:tav tm="0">
                                          <p:val>
                                            <p:strVal val="#ppt_x"/>
                                          </p:val>
                                        </p:tav>
                                        <p:tav tm="100000">
                                          <p:val>
                                            <p:strVal val="#ppt_x"/>
                                          </p:val>
                                        </p:tav>
                                      </p:tavLst>
                                    </p:anim>
                                    <p:anim calcmode="lin" valueType="num">
                                      <p:cBhvr additive="base">
                                        <p:cTn id="18" dur="500" fill="hold"/>
                                        <p:tgtEl>
                                          <p:spTgt spid="8403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84023"/>
                                        </p:tgtEl>
                                        <p:attrNameLst>
                                          <p:attrName>style.visibility</p:attrName>
                                        </p:attrNameLst>
                                      </p:cBhvr>
                                      <p:to>
                                        <p:strVal val="visible"/>
                                      </p:to>
                                    </p:set>
                                    <p:animEffect transition="in" filter="checkerboard(across)">
                                      <p:cBhvr>
                                        <p:cTn id="23" dur="500"/>
                                        <p:tgtEl>
                                          <p:spTgt spid="84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20" grpId="0" autoUpdateAnimBg="0"/>
      <p:bldP spid="84023"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5" name="Text Box 3">
            <a:extLst>
              <a:ext uri="{FF2B5EF4-FFF2-40B4-BE49-F238E27FC236}">
                <a16:creationId xmlns:a16="http://schemas.microsoft.com/office/drawing/2014/main" id="{FD0FD98B-9464-4E92-97AE-CADA6779A71C}"/>
              </a:ext>
            </a:extLst>
          </p:cNvPr>
          <p:cNvSpPr txBox="1">
            <a:spLocks noChangeArrowheads="1"/>
          </p:cNvSpPr>
          <p:nvPr/>
        </p:nvSpPr>
        <p:spPr bwMode="auto">
          <a:xfrm>
            <a:off x="571500" y="574675"/>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Times New Roman" panose="02020603050405020304" pitchFamily="18" charset="0"/>
              </a:rPr>
              <a:t>三、逻辑函数在卡诺图上的表示 </a:t>
            </a:r>
          </a:p>
        </p:txBody>
      </p:sp>
      <p:sp>
        <p:nvSpPr>
          <p:cNvPr id="84996" name="Text Box 4">
            <a:extLst>
              <a:ext uri="{FF2B5EF4-FFF2-40B4-BE49-F238E27FC236}">
                <a16:creationId xmlns:a16="http://schemas.microsoft.com/office/drawing/2014/main" id="{03167788-06A4-4519-AAC7-01E1234C38D4}"/>
              </a:ext>
            </a:extLst>
          </p:cNvPr>
          <p:cNvSpPr txBox="1">
            <a:spLocks noChangeArrowheads="1"/>
          </p:cNvSpPr>
          <p:nvPr/>
        </p:nvSpPr>
        <p:spPr bwMode="auto">
          <a:xfrm>
            <a:off x="723900" y="1768475"/>
            <a:ext cx="8153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solidFill>
                  <a:srgbClr val="FF6600"/>
                </a:solidFill>
                <a:latin typeface="Times New Roman" panose="02020603050405020304" pitchFamily="18" charset="0"/>
              </a:rPr>
              <a:t>　　</a:t>
            </a:r>
            <a:r>
              <a:rPr kumimoji="1" lang="zh-CN" altLang="en-US" sz="2400">
                <a:latin typeface="Times New Roman" panose="02020603050405020304" pitchFamily="18" charset="0"/>
              </a:rPr>
              <a:t>当逻辑函数为标准“与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或”表达式时，只需在卡诺图上找出和表达式中最小项对应的小方格</a:t>
            </a:r>
            <a:r>
              <a:rPr kumimoji="1" lang="zh-CN" altLang="en-US" sz="2400">
                <a:latin typeface="宋体" panose="02010600030101010101" pitchFamily="2" charset="-122"/>
              </a:rPr>
              <a:t>填上</a:t>
            </a:r>
            <a:r>
              <a:rPr kumimoji="1" lang="en-US" altLang="zh-CN" sz="2400">
                <a:latin typeface="宋体" panose="02010600030101010101" pitchFamily="2" charset="-122"/>
              </a:rPr>
              <a:t>1</a:t>
            </a:r>
            <a:r>
              <a:rPr kumimoji="1" lang="zh-CN" altLang="en-US" sz="2400">
                <a:latin typeface="宋体" panose="02010600030101010101" pitchFamily="2" charset="-122"/>
              </a:rPr>
              <a:t>，其余小方格填上</a:t>
            </a:r>
            <a:r>
              <a:rPr kumimoji="1" lang="en-US" altLang="zh-CN" sz="2400">
                <a:latin typeface="宋体" panose="02010600030101010101" pitchFamily="2" charset="-122"/>
              </a:rPr>
              <a:t>0</a:t>
            </a:r>
            <a:r>
              <a:rPr kumimoji="1" lang="zh-CN" altLang="en-US" sz="2400">
                <a:latin typeface="宋体" panose="02010600030101010101" pitchFamily="2" charset="-122"/>
              </a:rPr>
              <a:t>，即可得到该函数的卡诺图。</a:t>
            </a:r>
            <a:r>
              <a:rPr kumimoji="1" lang="zh-CN" altLang="en-US" sz="2400">
                <a:latin typeface="Times New Roman" panose="02020603050405020304" pitchFamily="18" charset="0"/>
              </a:rPr>
              <a:t> </a:t>
            </a:r>
          </a:p>
        </p:txBody>
      </p:sp>
      <p:sp>
        <p:nvSpPr>
          <p:cNvPr id="84997" name="Text Box 5">
            <a:extLst>
              <a:ext uri="{FF2B5EF4-FFF2-40B4-BE49-F238E27FC236}">
                <a16:creationId xmlns:a16="http://schemas.microsoft.com/office/drawing/2014/main" id="{CD55B7F8-8FD0-45C0-8030-E77E14D3778C}"/>
              </a:ext>
            </a:extLst>
          </p:cNvPr>
          <p:cNvSpPr txBox="1">
            <a:spLocks noChangeArrowheads="1"/>
          </p:cNvSpPr>
          <p:nvPr/>
        </p:nvSpPr>
        <p:spPr bwMode="auto">
          <a:xfrm>
            <a:off x="685800" y="1222375"/>
            <a:ext cx="5902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CC3300"/>
                </a:solidFill>
                <a:latin typeface="Times New Roman" panose="02020603050405020304" pitchFamily="18" charset="0"/>
              </a:rPr>
              <a:t>1</a:t>
            </a:r>
            <a:r>
              <a:rPr kumimoji="1" lang="zh-CN" altLang="en-US" sz="2400" b="1">
                <a:solidFill>
                  <a:srgbClr val="CC3300"/>
                </a:solidFill>
                <a:latin typeface="Times New Roman" panose="02020603050405020304" pitchFamily="18" charset="0"/>
              </a:rPr>
              <a:t>．给定逻辑函数为标准“与</a:t>
            </a:r>
            <a:r>
              <a:rPr kumimoji="1" lang="en-US" altLang="zh-CN" sz="2400" b="1">
                <a:solidFill>
                  <a:srgbClr val="CC3300"/>
                </a:solidFill>
                <a:latin typeface="Times New Roman" panose="02020603050405020304" pitchFamily="18" charset="0"/>
              </a:rPr>
              <a:t>-</a:t>
            </a:r>
            <a:r>
              <a:rPr kumimoji="1" lang="zh-CN" altLang="en-US" sz="2400" b="1">
                <a:solidFill>
                  <a:srgbClr val="CC3300"/>
                </a:solidFill>
                <a:latin typeface="Times New Roman" panose="02020603050405020304" pitchFamily="18" charset="0"/>
              </a:rPr>
              <a:t>或”表达式</a:t>
            </a:r>
          </a:p>
        </p:txBody>
      </p:sp>
      <p:grpSp>
        <p:nvGrpSpPr>
          <p:cNvPr id="85001" name="Group 9">
            <a:extLst>
              <a:ext uri="{FF2B5EF4-FFF2-40B4-BE49-F238E27FC236}">
                <a16:creationId xmlns:a16="http://schemas.microsoft.com/office/drawing/2014/main" id="{95956B79-AFF3-4F88-844F-D995098EC0FB}"/>
              </a:ext>
            </a:extLst>
          </p:cNvPr>
          <p:cNvGrpSpPr>
            <a:grpSpLocks/>
          </p:cNvGrpSpPr>
          <p:nvPr/>
        </p:nvGrpSpPr>
        <p:grpSpPr bwMode="auto">
          <a:xfrm>
            <a:off x="736600" y="3140075"/>
            <a:ext cx="8153400" cy="1004888"/>
            <a:chOff x="384" y="2160"/>
            <a:chExt cx="5136" cy="633"/>
          </a:xfrm>
        </p:grpSpPr>
        <p:sp>
          <p:nvSpPr>
            <p:cNvPr id="91170" name="Text Box 10">
              <a:extLst>
                <a:ext uri="{FF2B5EF4-FFF2-40B4-BE49-F238E27FC236}">
                  <a16:creationId xmlns:a16="http://schemas.microsoft.com/office/drawing/2014/main" id="{01D8617A-4A89-46C5-9583-C52872B755B7}"/>
                </a:ext>
              </a:extLst>
            </p:cNvPr>
            <p:cNvSpPr txBox="1">
              <a:spLocks noChangeArrowheads="1"/>
            </p:cNvSpPr>
            <p:nvPr/>
          </p:nvSpPr>
          <p:spPr bwMode="auto">
            <a:xfrm>
              <a:off x="384" y="2160"/>
              <a:ext cx="5136"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rPr>
                <a:t>　　例如，</a:t>
              </a:r>
              <a:r>
                <a:rPr kumimoji="1" lang="en-US" altLang="zh-CN" sz="2400">
                  <a:latin typeface="宋体" panose="02010600030101010101" pitchFamily="2" charset="-122"/>
                </a:rPr>
                <a:t>3</a:t>
              </a:r>
              <a:r>
                <a:rPr kumimoji="1" lang="zh-CN" altLang="en-US" sz="2400">
                  <a:latin typeface="宋体" panose="02010600030101010101" pitchFamily="2" charset="-122"/>
                </a:rPr>
                <a:t>变量函数                  的卡诺图如下图</a:t>
              </a:r>
            </a:p>
            <a:p>
              <a:pPr algn="just" eaLnBrk="1" hangingPunct="1">
                <a:spcBef>
                  <a:spcPct val="50000"/>
                </a:spcBef>
              </a:pPr>
              <a:r>
                <a:rPr kumimoji="1" lang="zh-CN" altLang="en-US" sz="2400">
                  <a:latin typeface="宋体" panose="02010600030101010101" pitchFamily="2" charset="-122"/>
                </a:rPr>
                <a:t>所示。</a:t>
              </a:r>
              <a:r>
                <a:rPr kumimoji="1" lang="zh-CN" altLang="en-US" sz="2400">
                  <a:latin typeface="Times New Roman" panose="02020603050405020304" pitchFamily="18" charset="0"/>
                </a:rPr>
                <a:t> </a:t>
              </a:r>
            </a:p>
          </p:txBody>
        </p:sp>
        <p:graphicFrame>
          <p:nvGraphicFramePr>
            <p:cNvPr id="91171" name="Object 11">
              <a:extLst>
                <a:ext uri="{FF2B5EF4-FFF2-40B4-BE49-F238E27FC236}">
                  <a16:creationId xmlns:a16="http://schemas.microsoft.com/office/drawing/2014/main" id="{6DCD15B0-A75D-49D9-9466-62678CAFF24C}"/>
                </a:ext>
              </a:extLst>
            </p:cNvPr>
            <p:cNvGraphicFramePr>
              <a:graphicFrameLocks noChangeAspect="1"/>
            </p:cNvGraphicFramePr>
            <p:nvPr/>
          </p:nvGraphicFramePr>
          <p:xfrm>
            <a:off x="2295" y="2199"/>
            <a:ext cx="1680" cy="271"/>
          </p:xfrm>
          <a:graphic>
            <a:graphicData uri="http://schemas.openxmlformats.org/presentationml/2006/ole">
              <mc:AlternateContent xmlns:mc="http://schemas.openxmlformats.org/markup-compatibility/2006">
                <mc:Choice xmlns:v="urn:schemas-microsoft-com:vml" Requires="v">
                  <p:oleObj r:id="rId4" imgW="1600200" imgH="254000" progId="Equation.3">
                    <p:embed/>
                  </p:oleObj>
                </mc:Choice>
                <mc:Fallback>
                  <p:oleObj r:id="rId4" imgW="1600200" imgH="254000" progId="Equation.3">
                    <p:embed/>
                    <p:pic>
                      <p:nvPicPr>
                        <p:cNvPr id="0" name="Object 11"/>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2295" y="2199"/>
                          <a:ext cx="168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5004" name="Group 12">
            <a:extLst>
              <a:ext uri="{FF2B5EF4-FFF2-40B4-BE49-F238E27FC236}">
                <a16:creationId xmlns:a16="http://schemas.microsoft.com/office/drawing/2014/main" id="{CEE29336-0F6D-475B-A850-0C5E40227046}"/>
              </a:ext>
            </a:extLst>
          </p:cNvPr>
          <p:cNvGrpSpPr>
            <a:grpSpLocks/>
          </p:cNvGrpSpPr>
          <p:nvPr/>
        </p:nvGrpSpPr>
        <p:grpSpPr bwMode="auto">
          <a:xfrm>
            <a:off x="1981200" y="3889375"/>
            <a:ext cx="4724400" cy="2301875"/>
            <a:chOff x="1248" y="2640"/>
            <a:chExt cx="2976" cy="1450"/>
          </a:xfrm>
        </p:grpSpPr>
        <p:grpSp>
          <p:nvGrpSpPr>
            <p:cNvPr id="91143" name="Group 13">
              <a:extLst>
                <a:ext uri="{FF2B5EF4-FFF2-40B4-BE49-F238E27FC236}">
                  <a16:creationId xmlns:a16="http://schemas.microsoft.com/office/drawing/2014/main" id="{F51F92DE-450F-4CCE-8519-31B0F89305F4}"/>
                </a:ext>
              </a:extLst>
            </p:cNvPr>
            <p:cNvGrpSpPr>
              <a:grpSpLocks/>
            </p:cNvGrpSpPr>
            <p:nvPr/>
          </p:nvGrpSpPr>
          <p:grpSpPr bwMode="auto">
            <a:xfrm>
              <a:off x="1728" y="2640"/>
              <a:ext cx="1920" cy="1084"/>
              <a:chOff x="2640" y="2400"/>
              <a:chExt cx="1920" cy="1084"/>
            </a:xfrm>
          </p:grpSpPr>
          <p:sp>
            <p:nvSpPr>
              <p:cNvPr id="91145" name="Text Box 14">
                <a:extLst>
                  <a:ext uri="{FF2B5EF4-FFF2-40B4-BE49-F238E27FC236}">
                    <a16:creationId xmlns:a16="http://schemas.microsoft.com/office/drawing/2014/main" id="{A06AA2C0-3382-4A8C-8392-1A849E618BE0}"/>
                  </a:ext>
                </a:extLst>
              </p:cNvPr>
              <p:cNvSpPr txBox="1">
                <a:spLocks noChangeArrowheads="1"/>
              </p:cNvSpPr>
              <p:nvPr/>
            </p:nvSpPr>
            <p:spPr bwMode="auto">
              <a:xfrm>
                <a:off x="2784" y="28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sp>
            <p:nvSpPr>
              <p:cNvPr id="91146" name="Rectangle 15">
                <a:extLst>
                  <a:ext uri="{FF2B5EF4-FFF2-40B4-BE49-F238E27FC236}">
                    <a16:creationId xmlns:a16="http://schemas.microsoft.com/office/drawing/2014/main" id="{2C43B279-CEFA-4D23-BE4A-64FE47DC197C}"/>
                  </a:ext>
                </a:extLst>
              </p:cNvPr>
              <p:cNvSpPr>
                <a:spLocks noChangeArrowheads="1"/>
              </p:cNvSpPr>
              <p:nvPr/>
            </p:nvSpPr>
            <p:spPr bwMode="auto">
              <a:xfrm>
                <a:off x="4176"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1147" name="Rectangle 16">
                <a:extLst>
                  <a:ext uri="{FF2B5EF4-FFF2-40B4-BE49-F238E27FC236}">
                    <a16:creationId xmlns:a16="http://schemas.microsoft.com/office/drawing/2014/main" id="{EA7238BD-3F93-4673-93A2-E9B08388D6D4}"/>
                  </a:ext>
                </a:extLst>
              </p:cNvPr>
              <p:cNvSpPr>
                <a:spLocks noChangeArrowheads="1"/>
              </p:cNvSpPr>
              <p:nvPr/>
            </p:nvSpPr>
            <p:spPr bwMode="auto">
              <a:xfrm>
                <a:off x="4176"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1148" name="Rectangle 17">
                <a:extLst>
                  <a:ext uri="{FF2B5EF4-FFF2-40B4-BE49-F238E27FC236}">
                    <a16:creationId xmlns:a16="http://schemas.microsoft.com/office/drawing/2014/main" id="{4175E4B9-30C8-42EB-BE84-F130F6A8038C}"/>
                  </a:ext>
                </a:extLst>
              </p:cNvPr>
              <p:cNvSpPr>
                <a:spLocks noChangeArrowheads="1"/>
              </p:cNvSpPr>
              <p:nvPr/>
            </p:nvSpPr>
            <p:spPr bwMode="auto">
              <a:xfrm>
                <a:off x="3792"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1149" name="Rectangle 18">
                <a:extLst>
                  <a:ext uri="{FF2B5EF4-FFF2-40B4-BE49-F238E27FC236}">
                    <a16:creationId xmlns:a16="http://schemas.microsoft.com/office/drawing/2014/main" id="{87B6BE81-2A39-4F2A-9B42-475B559109EB}"/>
                  </a:ext>
                </a:extLst>
              </p:cNvPr>
              <p:cNvSpPr>
                <a:spLocks noChangeArrowheads="1"/>
              </p:cNvSpPr>
              <p:nvPr/>
            </p:nvSpPr>
            <p:spPr bwMode="auto">
              <a:xfrm>
                <a:off x="3792"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1150" name="Rectangle 19">
                <a:extLst>
                  <a:ext uri="{FF2B5EF4-FFF2-40B4-BE49-F238E27FC236}">
                    <a16:creationId xmlns:a16="http://schemas.microsoft.com/office/drawing/2014/main" id="{C27DB15E-62CF-4AD8-856D-DC4ACEB75FED}"/>
                  </a:ext>
                </a:extLst>
              </p:cNvPr>
              <p:cNvSpPr>
                <a:spLocks noChangeArrowheads="1"/>
              </p:cNvSpPr>
              <p:nvPr/>
            </p:nvSpPr>
            <p:spPr bwMode="auto">
              <a:xfrm>
                <a:off x="3408"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1151" name="Rectangle 20">
                <a:extLst>
                  <a:ext uri="{FF2B5EF4-FFF2-40B4-BE49-F238E27FC236}">
                    <a16:creationId xmlns:a16="http://schemas.microsoft.com/office/drawing/2014/main" id="{E19C3103-F61D-46FD-BACD-EA24B0ADA75D}"/>
                  </a:ext>
                </a:extLst>
              </p:cNvPr>
              <p:cNvSpPr>
                <a:spLocks noChangeArrowheads="1"/>
              </p:cNvSpPr>
              <p:nvPr/>
            </p:nvSpPr>
            <p:spPr bwMode="auto">
              <a:xfrm>
                <a:off x="3024" y="31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1152" name="Rectangle 21">
                <a:extLst>
                  <a:ext uri="{FF2B5EF4-FFF2-40B4-BE49-F238E27FC236}">
                    <a16:creationId xmlns:a16="http://schemas.microsoft.com/office/drawing/2014/main" id="{D92712C3-FE70-4F01-8618-29A34ED3DEC5}"/>
                  </a:ext>
                </a:extLst>
              </p:cNvPr>
              <p:cNvSpPr>
                <a:spLocks noChangeArrowheads="1"/>
              </p:cNvSpPr>
              <p:nvPr/>
            </p:nvSpPr>
            <p:spPr bwMode="auto">
              <a:xfrm>
                <a:off x="3408"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r>
                  <a:rPr kumimoji="1" lang="en-US" altLang="zh-CN" sz="2400" baseline="-30000">
                    <a:latin typeface="Times New Roman" panose="02020603050405020304" pitchFamily="18" charset="0"/>
                  </a:rPr>
                  <a:t> </a:t>
                </a:r>
              </a:p>
            </p:txBody>
          </p:sp>
          <p:sp>
            <p:nvSpPr>
              <p:cNvPr id="91153" name="Rectangle 22">
                <a:extLst>
                  <a:ext uri="{FF2B5EF4-FFF2-40B4-BE49-F238E27FC236}">
                    <a16:creationId xmlns:a16="http://schemas.microsoft.com/office/drawing/2014/main" id="{3D7D236E-420D-4616-8DD4-300C222410B2}"/>
                  </a:ext>
                </a:extLst>
              </p:cNvPr>
              <p:cNvSpPr>
                <a:spLocks noChangeArrowheads="1"/>
              </p:cNvSpPr>
              <p:nvPr/>
            </p:nvSpPr>
            <p:spPr bwMode="auto">
              <a:xfrm>
                <a:off x="3024" y="28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1154" name="Line 23">
                <a:extLst>
                  <a:ext uri="{FF2B5EF4-FFF2-40B4-BE49-F238E27FC236}">
                    <a16:creationId xmlns:a16="http://schemas.microsoft.com/office/drawing/2014/main" id="{4D7EFC2E-5B33-434B-B900-C5DD7C91243C}"/>
                  </a:ext>
                </a:extLst>
              </p:cNvPr>
              <p:cNvSpPr>
                <a:spLocks noChangeShapeType="1"/>
              </p:cNvSpPr>
              <p:nvPr/>
            </p:nvSpPr>
            <p:spPr bwMode="auto">
              <a:xfrm>
                <a:off x="3024" y="2832"/>
                <a:ext cx="153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5" name="Line 24">
                <a:extLst>
                  <a:ext uri="{FF2B5EF4-FFF2-40B4-BE49-F238E27FC236}">
                    <a16:creationId xmlns:a16="http://schemas.microsoft.com/office/drawing/2014/main" id="{C2AB36A7-1AB7-4731-B258-3784C27DFA48}"/>
                  </a:ext>
                </a:extLst>
              </p:cNvPr>
              <p:cNvSpPr>
                <a:spLocks noChangeShapeType="1"/>
              </p:cNvSpPr>
              <p:nvPr/>
            </p:nvSpPr>
            <p:spPr bwMode="auto">
              <a:xfrm>
                <a:off x="3024" y="3158"/>
                <a:ext cx="15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6" name="Line 25">
                <a:extLst>
                  <a:ext uri="{FF2B5EF4-FFF2-40B4-BE49-F238E27FC236}">
                    <a16:creationId xmlns:a16="http://schemas.microsoft.com/office/drawing/2014/main" id="{86795158-BC39-4E9F-A810-5927EB682CF5}"/>
                  </a:ext>
                </a:extLst>
              </p:cNvPr>
              <p:cNvSpPr>
                <a:spLocks noChangeShapeType="1"/>
              </p:cNvSpPr>
              <p:nvPr/>
            </p:nvSpPr>
            <p:spPr bwMode="auto">
              <a:xfrm>
                <a:off x="3024" y="3484"/>
                <a:ext cx="153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7" name="Line 26">
                <a:extLst>
                  <a:ext uri="{FF2B5EF4-FFF2-40B4-BE49-F238E27FC236}">
                    <a16:creationId xmlns:a16="http://schemas.microsoft.com/office/drawing/2014/main" id="{35EAD225-AEDF-4FD0-A93D-82453B84F76E}"/>
                  </a:ext>
                </a:extLst>
              </p:cNvPr>
              <p:cNvSpPr>
                <a:spLocks noChangeShapeType="1"/>
              </p:cNvSpPr>
              <p:nvPr/>
            </p:nvSpPr>
            <p:spPr bwMode="auto">
              <a:xfrm>
                <a:off x="3024" y="2832"/>
                <a:ext cx="0" cy="65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8" name="Line 27">
                <a:extLst>
                  <a:ext uri="{FF2B5EF4-FFF2-40B4-BE49-F238E27FC236}">
                    <a16:creationId xmlns:a16="http://schemas.microsoft.com/office/drawing/2014/main" id="{1DD89DDB-F82A-4AB7-830D-6D53BFD0E4F8}"/>
                  </a:ext>
                </a:extLst>
              </p:cNvPr>
              <p:cNvSpPr>
                <a:spLocks noChangeShapeType="1"/>
              </p:cNvSpPr>
              <p:nvPr/>
            </p:nvSpPr>
            <p:spPr bwMode="auto">
              <a:xfrm>
                <a:off x="3408" y="2832"/>
                <a:ext cx="0" cy="6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9" name="Line 28">
                <a:extLst>
                  <a:ext uri="{FF2B5EF4-FFF2-40B4-BE49-F238E27FC236}">
                    <a16:creationId xmlns:a16="http://schemas.microsoft.com/office/drawing/2014/main" id="{35CBBC2A-CDCA-4325-BB8D-2081AC5C60F4}"/>
                  </a:ext>
                </a:extLst>
              </p:cNvPr>
              <p:cNvSpPr>
                <a:spLocks noChangeShapeType="1"/>
              </p:cNvSpPr>
              <p:nvPr/>
            </p:nvSpPr>
            <p:spPr bwMode="auto">
              <a:xfrm>
                <a:off x="4560" y="2832"/>
                <a:ext cx="0" cy="65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0" name="Line 29">
                <a:extLst>
                  <a:ext uri="{FF2B5EF4-FFF2-40B4-BE49-F238E27FC236}">
                    <a16:creationId xmlns:a16="http://schemas.microsoft.com/office/drawing/2014/main" id="{6F23BD71-E624-49ED-A3F9-1534CDD843DF}"/>
                  </a:ext>
                </a:extLst>
              </p:cNvPr>
              <p:cNvSpPr>
                <a:spLocks noChangeShapeType="1"/>
              </p:cNvSpPr>
              <p:nvPr/>
            </p:nvSpPr>
            <p:spPr bwMode="auto">
              <a:xfrm>
                <a:off x="3792" y="2832"/>
                <a:ext cx="0" cy="6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1" name="Line 30">
                <a:extLst>
                  <a:ext uri="{FF2B5EF4-FFF2-40B4-BE49-F238E27FC236}">
                    <a16:creationId xmlns:a16="http://schemas.microsoft.com/office/drawing/2014/main" id="{98FCC3FF-BBC2-4442-B982-3E74E011E077}"/>
                  </a:ext>
                </a:extLst>
              </p:cNvPr>
              <p:cNvSpPr>
                <a:spLocks noChangeShapeType="1"/>
              </p:cNvSpPr>
              <p:nvPr/>
            </p:nvSpPr>
            <p:spPr bwMode="auto">
              <a:xfrm>
                <a:off x="4176" y="2832"/>
                <a:ext cx="0" cy="6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2" name="Line 31">
                <a:extLst>
                  <a:ext uri="{FF2B5EF4-FFF2-40B4-BE49-F238E27FC236}">
                    <a16:creationId xmlns:a16="http://schemas.microsoft.com/office/drawing/2014/main" id="{E4FDD55E-535D-448E-AC43-380AAE3BBB37}"/>
                  </a:ext>
                </a:extLst>
              </p:cNvPr>
              <p:cNvSpPr>
                <a:spLocks noChangeShapeType="1"/>
              </p:cNvSpPr>
              <p:nvPr/>
            </p:nvSpPr>
            <p:spPr bwMode="auto">
              <a:xfrm>
                <a:off x="2784" y="2592"/>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3" name="Text Box 32">
                <a:extLst>
                  <a:ext uri="{FF2B5EF4-FFF2-40B4-BE49-F238E27FC236}">
                    <a16:creationId xmlns:a16="http://schemas.microsoft.com/office/drawing/2014/main" id="{145EA429-7D1E-4E1E-915F-4064B97CEED8}"/>
                  </a:ext>
                </a:extLst>
              </p:cNvPr>
              <p:cNvSpPr txBox="1">
                <a:spLocks noChangeArrowheads="1"/>
              </p:cNvSpPr>
              <p:nvPr/>
            </p:nvSpPr>
            <p:spPr bwMode="auto">
              <a:xfrm>
                <a:off x="2793" y="31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sp>
            <p:nvSpPr>
              <p:cNvPr id="91164" name="Text Box 33">
                <a:extLst>
                  <a:ext uri="{FF2B5EF4-FFF2-40B4-BE49-F238E27FC236}">
                    <a16:creationId xmlns:a16="http://schemas.microsoft.com/office/drawing/2014/main" id="{3BC526E3-9560-4959-95EF-FB1BBB02E907}"/>
                  </a:ext>
                </a:extLst>
              </p:cNvPr>
              <p:cNvSpPr txBox="1">
                <a:spLocks noChangeArrowheads="1"/>
              </p:cNvSpPr>
              <p:nvPr/>
            </p:nvSpPr>
            <p:spPr bwMode="auto">
              <a:xfrm>
                <a:off x="3072" y="2553"/>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1165" name="Text Box 34">
                <a:extLst>
                  <a:ext uri="{FF2B5EF4-FFF2-40B4-BE49-F238E27FC236}">
                    <a16:creationId xmlns:a16="http://schemas.microsoft.com/office/drawing/2014/main" id="{B649C160-DC31-4C51-9C3D-AB022D94861C}"/>
                  </a:ext>
                </a:extLst>
              </p:cNvPr>
              <p:cNvSpPr txBox="1">
                <a:spLocks noChangeArrowheads="1"/>
              </p:cNvSpPr>
              <p:nvPr/>
            </p:nvSpPr>
            <p:spPr bwMode="auto">
              <a:xfrm>
                <a:off x="3456" y="25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1166" name="Text Box 35">
                <a:extLst>
                  <a:ext uri="{FF2B5EF4-FFF2-40B4-BE49-F238E27FC236}">
                    <a16:creationId xmlns:a16="http://schemas.microsoft.com/office/drawing/2014/main" id="{CB719BAB-32E0-4A22-A515-E136B40D4FCA}"/>
                  </a:ext>
                </a:extLst>
              </p:cNvPr>
              <p:cNvSpPr txBox="1">
                <a:spLocks noChangeArrowheads="1"/>
              </p:cNvSpPr>
              <p:nvPr/>
            </p:nvSpPr>
            <p:spPr bwMode="auto">
              <a:xfrm>
                <a:off x="3840" y="25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1167" name="Text Box 36">
                <a:extLst>
                  <a:ext uri="{FF2B5EF4-FFF2-40B4-BE49-F238E27FC236}">
                    <a16:creationId xmlns:a16="http://schemas.microsoft.com/office/drawing/2014/main" id="{133D9812-103E-44F1-8C29-14DC3D063BB7}"/>
                  </a:ext>
                </a:extLst>
              </p:cNvPr>
              <p:cNvSpPr txBox="1">
                <a:spLocks noChangeArrowheads="1"/>
              </p:cNvSpPr>
              <p:nvPr/>
            </p:nvSpPr>
            <p:spPr bwMode="auto">
              <a:xfrm>
                <a:off x="4224" y="25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1168" name="Text Box 37">
                <a:extLst>
                  <a:ext uri="{FF2B5EF4-FFF2-40B4-BE49-F238E27FC236}">
                    <a16:creationId xmlns:a16="http://schemas.microsoft.com/office/drawing/2014/main" id="{8E6CC8CA-E303-4481-A43C-10B366DD6EBE}"/>
                  </a:ext>
                </a:extLst>
              </p:cNvPr>
              <p:cNvSpPr txBox="1">
                <a:spLocks noChangeArrowheads="1"/>
              </p:cNvSpPr>
              <p:nvPr/>
            </p:nvSpPr>
            <p:spPr bwMode="auto">
              <a:xfrm>
                <a:off x="2785" y="2400"/>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1169" name="Text Box 38">
                <a:extLst>
                  <a:ext uri="{FF2B5EF4-FFF2-40B4-BE49-F238E27FC236}">
                    <a16:creationId xmlns:a16="http://schemas.microsoft.com/office/drawing/2014/main" id="{C5291835-8BA8-48B3-A3A4-DF596E73D48E}"/>
                  </a:ext>
                </a:extLst>
              </p:cNvPr>
              <p:cNvSpPr txBox="1">
                <a:spLocks noChangeArrowheads="1"/>
              </p:cNvSpPr>
              <p:nvPr/>
            </p:nvSpPr>
            <p:spPr bwMode="auto">
              <a:xfrm>
                <a:off x="2640" y="259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a:t>
                </a:r>
              </a:p>
            </p:txBody>
          </p:sp>
        </p:grpSp>
        <p:sp>
          <p:nvSpPr>
            <p:cNvPr id="91144" name="Text Box 39">
              <a:extLst>
                <a:ext uri="{FF2B5EF4-FFF2-40B4-BE49-F238E27FC236}">
                  <a16:creationId xmlns:a16="http://schemas.microsoft.com/office/drawing/2014/main" id="{92830B7E-8400-4B29-BD63-2687A4460284}"/>
                </a:ext>
              </a:extLst>
            </p:cNvPr>
            <p:cNvSpPr txBox="1">
              <a:spLocks noChangeArrowheads="1"/>
            </p:cNvSpPr>
            <p:nvPr/>
          </p:nvSpPr>
          <p:spPr bwMode="auto">
            <a:xfrm>
              <a:off x="1248" y="3840"/>
              <a:ext cx="29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a:latin typeface="宋体" panose="02010600030101010101" pitchFamily="2" charset="-122"/>
                </a:rPr>
                <a:t>     F(A,B,C)=∑m(1,2,3,7)</a:t>
              </a:r>
              <a:r>
                <a:rPr kumimoji="1" lang="zh-CN" altLang="en-US" sz="2000">
                  <a:latin typeface="宋体" panose="02010600030101010101" pitchFamily="2" charset="-122"/>
                </a:rPr>
                <a:t>的卡诺图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4997"/>
                                        </p:tgtEl>
                                        <p:attrNameLst>
                                          <p:attrName>style.visibility</p:attrName>
                                        </p:attrNameLst>
                                      </p:cBhvr>
                                      <p:to>
                                        <p:strVal val="visible"/>
                                      </p:to>
                                    </p:set>
                                    <p:anim calcmode="lin" valueType="num">
                                      <p:cBhvr additive="base">
                                        <p:cTn id="11" dur="500" fill="hold"/>
                                        <p:tgtEl>
                                          <p:spTgt spid="84997"/>
                                        </p:tgtEl>
                                        <p:attrNameLst>
                                          <p:attrName>ppt_x</p:attrName>
                                        </p:attrNameLst>
                                      </p:cBhvr>
                                      <p:tavLst>
                                        <p:tav tm="0">
                                          <p:val>
                                            <p:strVal val="0-#ppt_w/2"/>
                                          </p:val>
                                        </p:tav>
                                        <p:tav tm="100000">
                                          <p:val>
                                            <p:strVal val="#ppt_x"/>
                                          </p:val>
                                        </p:tav>
                                      </p:tavLst>
                                    </p:anim>
                                    <p:anim calcmode="lin" valueType="num">
                                      <p:cBhvr additive="base">
                                        <p:cTn id="12" dur="500" fill="hold"/>
                                        <p:tgtEl>
                                          <p:spTgt spid="84997"/>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4996"/>
                                        </p:tgtEl>
                                        <p:attrNameLst>
                                          <p:attrName>style.visibility</p:attrName>
                                        </p:attrNameLst>
                                      </p:cBhvr>
                                      <p:to>
                                        <p:strVal val="visible"/>
                                      </p:to>
                                    </p:set>
                                    <p:animEffect transition="in" filter="checkerboard(across)">
                                      <p:cBhvr>
                                        <p:cTn id="17" dur="500"/>
                                        <p:tgtEl>
                                          <p:spTgt spid="849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85001"/>
                                        </p:tgtEl>
                                        <p:attrNameLst>
                                          <p:attrName>style.visibility</p:attrName>
                                        </p:attrNameLst>
                                      </p:cBhvr>
                                      <p:to>
                                        <p:strVal val="visible"/>
                                      </p:to>
                                    </p:set>
                                    <p:anim calcmode="lin" valueType="num">
                                      <p:cBhvr additive="base">
                                        <p:cTn id="22" dur="500" fill="hold"/>
                                        <p:tgtEl>
                                          <p:spTgt spid="85001"/>
                                        </p:tgtEl>
                                        <p:attrNameLst>
                                          <p:attrName>ppt_x</p:attrName>
                                        </p:attrNameLst>
                                      </p:cBhvr>
                                      <p:tavLst>
                                        <p:tav tm="0">
                                          <p:val>
                                            <p:strVal val="#ppt_x"/>
                                          </p:val>
                                        </p:tav>
                                        <p:tav tm="100000">
                                          <p:val>
                                            <p:strVal val="#ppt_x"/>
                                          </p:val>
                                        </p:tav>
                                      </p:tavLst>
                                    </p:anim>
                                    <p:anim calcmode="lin" valueType="num">
                                      <p:cBhvr additive="base">
                                        <p:cTn id="23" dur="500" fill="hold"/>
                                        <p:tgtEl>
                                          <p:spTgt spid="85001"/>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85004"/>
                                        </p:tgtEl>
                                        <p:attrNameLst>
                                          <p:attrName>style.visibility</p:attrName>
                                        </p:attrNameLst>
                                      </p:cBhvr>
                                      <p:to>
                                        <p:strVal val="visible"/>
                                      </p:to>
                                    </p:set>
                                    <p:anim calcmode="lin" valueType="num">
                                      <p:cBhvr additive="base">
                                        <p:cTn id="28" dur="500" fill="hold"/>
                                        <p:tgtEl>
                                          <p:spTgt spid="85004"/>
                                        </p:tgtEl>
                                        <p:attrNameLst>
                                          <p:attrName>ppt_x</p:attrName>
                                        </p:attrNameLst>
                                      </p:cBhvr>
                                      <p:tavLst>
                                        <p:tav tm="0">
                                          <p:val>
                                            <p:strVal val="#ppt_x"/>
                                          </p:val>
                                        </p:tav>
                                        <p:tav tm="100000">
                                          <p:val>
                                            <p:strVal val="#ppt_x"/>
                                          </p:val>
                                        </p:tav>
                                      </p:tavLst>
                                    </p:anim>
                                    <p:anim calcmode="lin" valueType="num">
                                      <p:cBhvr additive="base">
                                        <p:cTn id="29" dur="500" fill="hold"/>
                                        <p:tgtEl>
                                          <p:spTgt spid="8500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6"/>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autoUpdateAnimBg="0"/>
      <p:bldP spid="84996" grpId="0" autoUpdateAnimBg="0"/>
      <p:bldP spid="8499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6019" name="Group 3">
            <a:extLst>
              <a:ext uri="{FF2B5EF4-FFF2-40B4-BE49-F238E27FC236}">
                <a16:creationId xmlns:a16="http://schemas.microsoft.com/office/drawing/2014/main" id="{79F3C918-9C7B-403C-95F2-441527E4D71B}"/>
              </a:ext>
            </a:extLst>
          </p:cNvPr>
          <p:cNvGrpSpPr>
            <a:grpSpLocks/>
          </p:cNvGrpSpPr>
          <p:nvPr/>
        </p:nvGrpSpPr>
        <p:grpSpPr bwMode="auto">
          <a:xfrm>
            <a:off x="609600" y="3048000"/>
            <a:ext cx="4114800" cy="1552575"/>
            <a:chOff x="384" y="2112"/>
            <a:chExt cx="2592" cy="978"/>
          </a:xfrm>
        </p:grpSpPr>
        <p:sp>
          <p:nvSpPr>
            <p:cNvPr id="92204" name="Text Box 4">
              <a:extLst>
                <a:ext uri="{FF2B5EF4-FFF2-40B4-BE49-F238E27FC236}">
                  <a16:creationId xmlns:a16="http://schemas.microsoft.com/office/drawing/2014/main" id="{9D909C82-7756-4C25-9977-52F3E59F6479}"/>
                </a:ext>
              </a:extLst>
            </p:cNvPr>
            <p:cNvSpPr txBox="1">
              <a:spLocks noChangeArrowheads="1"/>
            </p:cNvSpPr>
            <p:nvPr/>
          </p:nvSpPr>
          <p:spPr bwMode="auto">
            <a:xfrm>
              <a:off x="384" y="2112"/>
              <a:ext cx="2592"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latin typeface="宋体" panose="02010600030101010101" pitchFamily="2" charset="-122"/>
                </a:rPr>
                <a:t>　　例如，</a:t>
              </a:r>
              <a:r>
                <a:rPr kumimoji="1" lang="en-US" altLang="zh-CN" sz="2400">
                  <a:latin typeface="宋体" panose="02010600030101010101" pitchFamily="2" charset="-122"/>
                </a:rPr>
                <a:t>4</a:t>
              </a:r>
              <a:r>
                <a:rPr kumimoji="1" lang="zh-CN" altLang="en-US" sz="2400">
                  <a:latin typeface="宋体" panose="02010600030101010101" pitchFamily="2" charset="-122"/>
                </a:rPr>
                <a:t>变量函数</a:t>
              </a:r>
            </a:p>
            <a:p>
              <a:pPr eaLnBrk="1" hangingPunct="1">
                <a:spcBef>
                  <a:spcPct val="50000"/>
                </a:spcBef>
              </a:pPr>
              <a:r>
                <a:rPr kumimoji="1" lang="zh-CN" altLang="en-US" sz="2400">
                  <a:latin typeface="宋体" panose="02010600030101010101" pitchFamily="2" charset="-122"/>
                </a:rPr>
                <a:t>                       </a:t>
              </a:r>
            </a:p>
            <a:p>
              <a:pPr eaLnBrk="1" hangingPunct="1">
                <a:spcBef>
                  <a:spcPct val="50000"/>
                </a:spcBef>
              </a:pPr>
              <a:r>
                <a:rPr kumimoji="1" lang="zh-CN" altLang="en-US" sz="2400">
                  <a:latin typeface="宋体" panose="02010600030101010101" pitchFamily="2" charset="-122"/>
                </a:rPr>
                <a:t>的卡诺图如右图所示。</a:t>
              </a:r>
              <a:r>
                <a:rPr kumimoji="1" lang="zh-CN" altLang="en-US" sz="2400">
                  <a:latin typeface="Times New Roman" panose="02020603050405020304" pitchFamily="18" charset="0"/>
                </a:rPr>
                <a:t> </a:t>
              </a:r>
            </a:p>
          </p:txBody>
        </p:sp>
        <p:graphicFrame>
          <p:nvGraphicFramePr>
            <p:cNvPr id="92205" name="Object 5">
              <a:extLst>
                <a:ext uri="{FF2B5EF4-FFF2-40B4-BE49-F238E27FC236}">
                  <a16:creationId xmlns:a16="http://schemas.microsoft.com/office/drawing/2014/main" id="{50A37AF3-3571-4B26-B6AA-6732D2A67387}"/>
                </a:ext>
              </a:extLst>
            </p:cNvPr>
            <p:cNvGraphicFramePr>
              <a:graphicFrameLocks noChangeAspect="1"/>
            </p:cNvGraphicFramePr>
            <p:nvPr/>
          </p:nvGraphicFramePr>
          <p:xfrm>
            <a:off x="528" y="2448"/>
            <a:ext cx="2064" cy="288"/>
          </p:xfrm>
          <a:graphic>
            <a:graphicData uri="http://schemas.openxmlformats.org/presentationml/2006/ole">
              <mc:AlternateContent xmlns:mc="http://schemas.openxmlformats.org/markup-compatibility/2006">
                <mc:Choice xmlns:v="urn:schemas-microsoft-com:vml" Requires="v">
                  <p:oleObj r:id="rId4" imgW="2019300" imgH="241300" progId="Equation.3">
                    <p:embed/>
                  </p:oleObj>
                </mc:Choice>
                <mc:Fallback>
                  <p:oleObj r:id="rId4" imgW="2019300" imgH="241300" progId="Equation.3">
                    <p:embed/>
                    <p:pic>
                      <p:nvPicPr>
                        <p:cNvPr id="0" name="Object 5"/>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528" y="2448"/>
                          <a:ext cx="20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6023" name="Group 7">
            <a:extLst>
              <a:ext uri="{FF2B5EF4-FFF2-40B4-BE49-F238E27FC236}">
                <a16:creationId xmlns:a16="http://schemas.microsoft.com/office/drawing/2014/main" id="{2FC68DA4-1309-47AC-B084-793282785E4B}"/>
              </a:ext>
            </a:extLst>
          </p:cNvPr>
          <p:cNvGrpSpPr>
            <a:grpSpLocks/>
          </p:cNvGrpSpPr>
          <p:nvPr/>
        </p:nvGrpSpPr>
        <p:grpSpPr bwMode="auto">
          <a:xfrm>
            <a:off x="4876800" y="2438400"/>
            <a:ext cx="3659188" cy="2790825"/>
            <a:chOff x="336" y="1248"/>
            <a:chExt cx="2305" cy="1758"/>
          </a:xfrm>
        </p:grpSpPr>
        <p:sp>
          <p:nvSpPr>
            <p:cNvPr id="92167" name="Rectangle 8">
              <a:extLst>
                <a:ext uri="{FF2B5EF4-FFF2-40B4-BE49-F238E27FC236}">
                  <a16:creationId xmlns:a16="http://schemas.microsoft.com/office/drawing/2014/main" id="{8BBC7EFD-4965-4516-B61D-707E62E43BFD}"/>
                </a:ext>
              </a:extLst>
            </p:cNvPr>
            <p:cNvSpPr>
              <a:spLocks noChangeArrowheads="1"/>
            </p:cNvSpPr>
            <p:nvPr/>
          </p:nvSpPr>
          <p:spPr bwMode="auto">
            <a:xfrm>
              <a:off x="2183" y="268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2168" name="Rectangle 9">
              <a:extLst>
                <a:ext uri="{FF2B5EF4-FFF2-40B4-BE49-F238E27FC236}">
                  <a16:creationId xmlns:a16="http://schemas.microsoft.com/office/drawing/2014/main" id="{3EEDBD59-09ED-4D35-850E-0C0C10B2B4FB}"/>
                </a:ext>
              </a:extLst>
            </p:cNvPr>
            <p:cNvSpPr>
              <a:spLocks noChangeArrowheads="1"/>
            </p:cNvSpPr>
            <p:nvPr/>
          </p:nvSpPr>
          <p:spPr bwMode="auto">
            <a:xfrm>
              <a:off x="1724" y="268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2169" name="Rectangle 10">
              <a:extLst>
                <a:ext uri="{FF2B5EF4-FFF2-40B4-BE49-F238E27FC236}">
                  <a16:creationId xmlns:a16="http://schemas.microsoft.com/office/drawing/2014/main" id="{54A9F010-87B9-469A-BCB5-0D8A6F6FFA0F}"/>
                </a:ext>
              </a:extLst>
            </p:cNvPr>
            <p:cNvSpPr>
              <a:spLocks noChangeArrowheads="1"/>
            </p:cNvSpPr>
            <p:nvPr/>
          </p:nvSpPr>
          <p:spPr bwMode="auto">
            <a:xfrm>
              <a:off x="1266" y="268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2170" name="Rectangle 11">
              <a:extLst>
                <a:ext uri="{FF2B5EF4-FFF2-40B4-BE49-F238E27FC236}">
                  <a16:creationId xmlns:a16="http://schemas.microsoft.com/office/drawing/2014/main" id="{3F4736C2-F3BA-474E-A868-71D0B3802C30}"/>
                </a:ext>
              </a:extLst>
            </p:cNvPr>
            <p:cNvSpPr>
              <a:spLocks noChangeArrowheads="1"/>
            </p:cNvSpPr>
            <p:nvPr/>
          </p:nvSpPr>
          <p:spPr bwMode="auto">
            <a:xfrm>
              <a:off x="807" y="268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2171" name="Rectangle 12">
              <a:extLst>
                <a:ext uri="{FF2B5EF4-FFF2-40B4-BE49-F238E27FC236}">
                  <a16:creationId xmlns:a16="http://schemas.microsoft.com/office/drawing/2014/main" id="{6311E205-761B-4F02-9F0F-88E4693D1F37}"/>
                </a:ext>
              </a:extLst>
            </p:cNvPr>
            <p:cNvSpPr>
              <a:spLocks noChangeArrowheads="1"/>
            </p:cNvSpPr>
            <p:nvPr/>
          </p:nvSpPr>
          <p:spPr bwMode="auto">
            <a:xfrm>
              <a:off x="2183" y="235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2172" name="Rectangle 13">
              <a:extLst>
                <a:ext uri="{FF2B5EF4-FFF2-40B4-BE49-F238E27FC236}">
                  <a16:creationId xmlns:a16="http://schemas.microsoft.com/office/drawing/2014/main" id="{0463098F-8560-4981-91C4-1789358564FC}"/>
                </a:ext>
              </a:extLst>
            </p:cNvPr>
            <p:cNvSpPr>
              <a:spLocks noChangeArrowheads="1"/>
            </p:cNvSpPr>
            <p:nvPr/>
          </p:nvSpPr>
          <p:spPr bwMode="auto">
            <a:xfrm>
              <a:off x="1724" y="235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2173" name="Rectangle 14">
              <a:extLst>
                <a:ext uri="{FF2B5EF4-FFF2-40B4-BE49-F238E27FC236}">
                  <a16:creationId xmlns:a16="http://schemas.microsoft.com/office/drawing/2014/main" id="{33A29379-6C21-4A86-BBFC-578E8ABE67C5}"/>
                </a:ext>
              </a:extLst>
            </p:cNvPr>
            <p:cNvSpPr>
              <a:spLocks noChangeArrowheads="1"/>
            </p:cNvSpPr>
            <p:nvPr/>
          </p:nvSpPr>
          <p:spPr bwMode="auto">
            <a:xfrm>
              <a:off x="1266" y="235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2174" name="Rectangle 15">
              <a:extLst>
                <a:ext uri="{FF2B5EF4-FFF2-40B4-BE49-F238E27FC236}">
                  <a16:creationId xmlns:a16="http://schemas.microsoft.com/office/drawing/2014/main" id="{5EF5CBA7-8C3A-4517-89E9-7C7B84C19DEC}"/>
                </a:ext>
              </a:extLst>
            </p:cNvPr>
            <p:cNvSpPr>
              <a:spLocks noChangeArrowheads="1"/>
            </p:cNvSpPr>
            <p:nvPr/>
          </p:nvSpPr>
          <p:spPr bwMode="auto">
            <a:xfrm>
              <a:off x="807" y="235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2175" name="Rectangle 16">
              <a:extLst>
                <a:ext uri="{FF2B5EF4-FFF2-40B4-BE49-F238E27FC236}">
                  <a16:creationId xmlns:a16="http://schemas.microsoft.com/office/drawing/2014/main" id="{8EC1E1E4-C74E-46F3-ABC7-680B921C5DA8}"/>
                </a:ext>
              </a:extLst>
            </p:cNvPr>
            <p:cNvSpPr>
              <a:spLocks noChangeArrowheads="1"/>
            </p:cNvSpPr>
            <p:nvPr/>
          </p:nvSpPr>
          <p:spPr bwMode="auto">
            <a:xfrm>
              <a:off x="2183" y="202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2176" name="Rectangle 17">
              <a:extLst>
                <a:ext uri="{FF2B5EF4-FFF2-40B4-BE49-F238E27FC236}">
                  <a16:creationId xmlns:a16="http://schemas.microsoft.com/office/drawing/2014/main" id="{66C0FC99-9961-41C4-AC05-CE3BAD56CAC4}"/>
                </a:ext>
              </a:extLst>
            </p:cNvPr>
            <p:cNvSpPr>
              <a:spLocks noChangeArrowheads="1"/>
            </p:cNvSpPr>
            <p:nvPr/>
          </p:nvSpPr>
          <p:spPr bwMode="auto">
            <a:xfrm>
              <a:off x="2183" y="170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2177" name="Rectangle 18">
              <a:extLst>
                <a:ext uri="{FF2B5EF4-FFF2-40B4-BE49-F238E27FC236}">
                  <a16:creationId xmlns:a16="http://schemas.microsoft.com/office/drawing/2014/main" id="{D405C9EE-0C72-4ECF-BA28-0646B190AFF6}"/>
                </a:ext>
              </a:extLst>
            </p:cNvPr>
            <p:cNvSpPr>
              <a:spLocks noChangeArrowheads="1"/>
            </p:cNvSpPr>
            <p:nvPr/>
          </p:nvSpPr>
          <p:spPr bwMode="auto">
            <a:xfrm>
              <a:off x="1724" y="202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2178" name="Rectangle 19">
              <a:extLst>
                <a:ext uri="{FF2B5EF4-FFF2-40B4-BE49-F238E27FC236}">
                  <a16:creationId xmlns:a16="http://schemas.microsoft.com/office/drawing/2014/main" id="{E93DB28D-8AC8-4F16-BDBF-3A10AA2EFAE5}"/>
                </a:ext>
              </a:extLst>
            </p:cNvPr>
            <p:cNvSpPr>
              <a:spLocks noChangeArrowheads="1"/>
            </p:cNvSpPr>
            <p:nvPr/>
          </p:nvSpPr>
          <p:spPr bwMode="auto">
            <a:xfrm>
              <a:off x="1724" y="170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a:solidFill>
                  <a:srgbClr val="FF3300"/>
                </a:solidFill>
                <a:latin typeface="Times New Roman" panose="02020603050405020304" pitchFamily="18" charset="0"/>
              </a:endParaRPr>
            </a:p>
          </p:txBody>
        </p:sp>
        <p:sp>
          <p:nvSpPr>
            <p:cNvPr id="92179" name="Rectangle 20">
              <a:extLst>
                <a:ext uri="{FF2B5EF4-FFF2-40B4-BE49-F238E27FC236}">
                  <a16:creationId xmlns:a16="http://schemas.microsoft.com/office/drawing/2014/main" id="{497DBC3A-F6D8-426F-8AC8-C7EE4CC72B7F}"/>
                </a:ext>
              </a:extLst>
            </p:cNvPr>
            <p:cNvSpPr>
              <a:spLocks noChangeArrowheads="1"/>
            </p:cNvSpPr>
            <p:nvPr/>
          </p:nvSpPr>
          <p:spPr bwMode="auto">
            <a:xfrm>
              <a:off x="1266" y="202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2180" name="Rectangle 21">
              <a:extLst>
                <a:ext uri="{FF2B5EF4-FFF2-40B4-BE49-F238E27FC236}">
                  <a16:creationId xmlns:a16="http://schemas.microsoft.com/office/drawing/2014/main" id="{6092B4BE-E9B2-4901-A7B8-A312E36D5BD6}"/>
                </a:ext>
              </a:extLst>
            </p:cNvPr>
            <p:cNvSpPr>
              <a:spLocks noChangeArrowheads="1"/>
            </p:cNvSpPr>
            <p:nvPr/>
          </p:nvSpPr>
          <p:spPr bwMode="auto">
            <a:xfrm>
              <a:off x="807" y="202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2181" name="Rectangle 22">
              <a:extLst>
                <a:ext uri="{FF2B5EF4-FFF2-40B4-BE49-F238E27FC236}">
                  <a16:creationId xmlns:a16="http://schemas.microsoft.com/office/drawing/2014/main" id="{673028C9-8429-4D48-8A1A-609440AF9317}"/>
                </a:ext>
              </a:extLst>
            </p:cNvPr>
            <p:cNvSpPr>
              <a:spLocks noChangeArrowheads="1"/>
            </p:cNvSpPr>
            <p:nvPr/>
          </p:nvSpPr>
          <p:spPr bwMode="auto">
            <a:xfrm>
              <a:off x="1266" y="170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2182" name="Rectangle 23">
              <a:extLst>
                <a:ext uri="{FF2B5EF4-FFF2-40B4-BE49-F238E27FC236}">
                  <a16:creationId xmlns:a16="http://schemas.microsoft.com/office/drawing/2014/main" id="{A2FD0207-5D95-45C6-A5DE-2E59270C2E06}"/>
                </a:ext>
              </a:extLst>
            </p:cNvPr>
            <p:cNvSpPr>
              <a:spLocks noChangeArrowheads="1"/>
            </p:cNvSpPr>
            <p:nvPr/>
          </p:nvSpPr>
          <p:spPr bwMode="auto">
            <a:xfrm>
              <a:off x="807" y="170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2183" name="Line 24">
              <a:extLst>
                <a:ext uri="{FF2B5EF4-FFF2-40B4-BE49-F238E27FC236}">
                  <a16:creationId xmlns:a16="http://schemas.microsoft.com/office/drawing/2014/main" id="{AA29F700-1B18-4EF0-B712-B8DD1EB84BFF}"/>
                </a:ext>
              </a:extLst>
            </p:cNvPr>
            <p:cNvSpPr>
              <a:spLocks noChangeShapeType="1"/>
            </p:cNvSpPr>
            <p:nvPr/>
          </p:nvSpPr>
          <p:spPr bwMode="auto">
            <a:xfrm>
              <a:off x="807" y="1702"/>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4" name="Line 25">
              <a:extLst>
                <a:ext uri="{FF2B5EF4-FFF2-40B4-BE49-F238E27FC236}">
                  <a16:creationId xmlns:a16="http://schemas.microsoft.com/office/drawing/2014/main" id="{F68B8CED-C234-4EDD-BEB6-D11A84C1F0DE}"/>
                </a:ext>
              </a:extLst>
            </p:cNvPr>
            <p:cNvSpPr>
              <a:spLocks noChangeShapeType="1"/>
            </p:cNvSpPr>
            <p:nvPr/>
          </p:nvSpPr>
          <p:spPr bwMode="auto">
            <a:xfrm>
              <a:off x="807" y="2028"/>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5" name="Line 26">
              <a:extLst>
                <a:ext uri="{FF2B5EF4-FFF2-40B4-BE49-F238E27FC236}">
                  <a16:creationId xmlns:a16="http://schemas.microsoft.com/office/drawing/2014/main" id="{6E201A17-1BE3-4A68-B16E-14DF4343505D}"/>
                </a:ext>
              </a:extLst>
            </p:cNvPr>
            <p:cNvSpPr>
              <a:spLocks noChangeShapeType="1"/>
            </p:cNvSpPr>
            <p:nvPr/>
          </p:nvSpPr>
          <p:spPr bwMode="auto">
            <a:xfrm>
              <a:off x="807" y="3006"/>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6" name="Line 27">
              <a:extLst>
                <a:ext uri="{FF2B5EF4-FFF2-40B4-BE49-F238E27FC236}">
                  <a16:creationId xmlns:a16="http://schemas.microsoft.com/office/drawing/2014/main" id="{CFCF54E6-1435-4DE1-B71E-7EF7D2FED284}"/>
                </a:ext>
              </a:extLst>
            </p:cNvPr>
            <p:cNvSpPr>
              <a:spLocks noChangeShapeType="1"/>
            </p:cNvSpPr>
            <p:nvPr/>
          </p:nvSpPr>
          <p:spPr bwMode="auto">
            <a:xfrm>
              <a:off x="807" y="170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7" name="Line 28">
              <a:extLst>
                <a:ext uri="{FF2B5EF4-FFF2-40B4-BE49-F238E27FC236}">
                  <a16:creationId xmlns:a16="http://schemas.microsoft.com/office/drawing/2014/main" id="{026AC19E-1BA0-46E6-990E-DB62D630E3A1}"/>
                </a:ext>
              </a:extLst>
            </p:cNvPr>
            <p:cNvSpPr>
              <a:spLocks noChangeShapeType="1"/>
            </p:cNvSpPr>
            <p:nvPr/>
          </p:nvSpPr>
          <p:spPr bwMode="auto">
            <a:xfrm>
              <a:off x="1266"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8" name="Line 29">
              <a:extLst>
                <a:ext uri="{FF2B5EF4-FFF2-40B4-BE49-F238E27FC236}">
                  <a16:creationId xmlns:a16="http://schemas.microsoft.com/office/drawing/2014/main" id="{3F13DAD1-6AC4-4654-8FA0-CF3601268230}"/>
                </a:ext>
              </a:extLst>
            </p:cNvPr>
            <p:cNvSpPr>
              <a:spLocks noChangeShapeType="1"/>
            </p:cNvSpPr>
            <p:nvPr/>
          </p:nvSpPr>
          <p:spPr bwMode="auto">
            <a:xfrm>
              <a:off x="2641" y="170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9" name="Line 30">
              <a:extLst>
                <a:ext uri="{FF2B5EF4-FFF2-40B4-BE49-F238E27FC236}">
                  <a16:creationId xmlns:a16="http://schemas.microsoft.com/office/drawing/2014/main" id="{7B3AD231-260E-4FF5-957D-F3AF45F9F40E}"/>
                </a:ext>
              </a:extLst>
            </p:cNvPr>
            <p:cNvSpPr>
              <a:spLocks noChangeShapeType="1"/>
            </p:cNvSpPr>
            <p:nvPr/>
          </p:nvSpPr>
          <p:spPr bwMode="auto">
            <a:xfrm>
              <a:off x="1724"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0" name="Line 31">
              <a:extLst>
                <a:ext uri="{FF2B5EF4-FFF2-40B4-BE49-F238E27FC236}">
                  <a16:creationId xmlns:a16="http://schemas.microsoft.com/office/drawing/2014/main" id="{76807031-F5D4-495E-ABC4-1091EAE29C1E}"/>
                </a:ext>
              </a:extLst>
            </p:cNvPr>
            <p:cNvSpPr>
              <a:spLocks noChangeShapeType="1"/>
            </p:cNvSpPr>
            <p:nvPr/>
          </p:nvSpPr>
          <p:spPr bwMode="auto">
            <a:xfrm>
              <a:off x="2183" y="170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1" name="Line 32">
              <a:extLst>
                <a:ext uri="{FF2B5EF4-FFF2-40B4-BE49-F238E27FC236}">
                  <a16:creationId xmlns:a16="http://schemas.microsoft.com/office/drawing/2014/main" id="{55110A61-EA91-493D-8DB2-E3CED34B755A}"/>
                </a:ext>
              </a:extLst>
            </p:cNvPr>
            <p:cNvSpPr>
              <a:spLocks noChangeShapeType="1"/>
            </p:cNvSpPr>
            <p:nvPr/>
          </p:nvSpPr>
          <p:spPr bwMode="auto">
            <a:xfrm>
              <a:off x="807" y="2354"/>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2" name="Line 33">
              <a:extLst>
                <a:ext uri="{FF2B5EF4-FFF2-40B4-BE49-F238E27FC236}">
                  <a16:creationId xmlns:a16="http://schemas.microsoft.com/office/drawing/2014/main" id="{115D050A-B4C1-46DC-9A2A-356AE95B0F88}"/>
                </a:ext>
              </a:extLst>
            </p:cNvPr>
            <p:cNvSpPr>
              <a:spLocks noChangeShapeType="1"/>
            </p:cNvSpPr>
            <p:nvPr/>
          </p:nvSpPr>
          <p:spPr bwMode="auto">
            <a:xfrm>
              <a:off x="807" y="2680"/>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3" name="Line 34">
              <a:extLst>
                <a:ext uri="{FF2B5EF4-FFF2-40B4-BE49-F238E27FC236}">
                  <a16:creationId xmlns:a16="http://schemas.microsoft.com/office/drawing/2014/main" id="{93B270BD-AB31-4E59-BF00-566766E26BE8}"/>
                </a:ext>
              </a:extLst>
            </p:cNvPr>
            <p:cNvSpPr>
              <a:spLocks noChangeShapeType="1"/>
            </p:cNvSpPr>
            <p:nvPr/>
          </p:nvSpPr>
          <p:spPr bwMode="auto">
            <a:xfrm>
              <a:off x="566" y="1462"/>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4" name="Text Box 35">
              <a:extLst>
                <a:ext uri="{FF2B5EF4-FFF2-40B4-BE49-F238E27FC236}">
                  <a16:creationId xmlns:a16="http://schemas.microsoft.com/office/drawing/2014/main" id="{0957C800-8AC6-486D-9AF1-4AE5153C44AC}"/>
                </a:ext>
              </a:extLst>
            </p:cNvPr>
            <p:cNvSpPr txBox="1">
              <a:spLocks noChangeArrowheads="1"/>
            </p:cNvSpPr>
            <p:nvPr/>
          </p:nvSpPr>
          <p:spPr bwMode="auto">
            <a:xfrm>
              <a:off x="864" y="14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2195" name="Text Box 36">
              <a:extLst>
                <a:ext uri="{FF2B5EF4-FFF2-40B4-BE49-F238E27FC236}">
                  <a16:creationId xmlns:a16="http://schemas.microsoft.com/office/drawing/2014/main" id="{25C759CE-3190-481F-90B5-F1148BF75F91}"/>
                </a:ext>
              </a:extLst>
            </p:cNvPr>
            <p:cNvSpPr txBox="1">
              <a:spLocks noChangeArrowheads="1"/>
            </p:cNvSpPr>
            <p:nvPr/>
          </p:nvSpPr>
          <p:spPr bwMode="auto">
            <a:xfrm>
              <a:off x="1344" y="1419"/>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2196" name="Text Box 37">
              <a:extLst>
                <a:ext uri="{FF2B5EF4-FFF2-40B4-BE49-F238E27FC236}">
                  <a16:creationId xmlns:a16="http://schemas.microsoft.com/office/drawing/2014/main" id="{6CED4000-5EAA-4B1B-8C45-1409873A842A}"/>
                </a:ext>
              </a:extLst>
            </p:cNvPr>
            <p:cNvSpPr txBox="1">
              <a:spLocks noChangeArrowheads="1"/>
            </p:cNvSpPr>
            <p:nvPr/>
          </p:nvSpPr>
          <p:spPr bwMode="auto">
            <a:xfrm>
              <a:off x="1803" y="142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2197" name="Text Box 38">
              <a:extLst>
                <a:ext uri="{FF2B5EF4-FFF2-40B4-BE49-F238E27FC236}">
                  <a16:creationId xmlns:a16="http://schemas.microsoft.com/office/drawing/2014/main" id="{A7E28465-639C-4FE9-9A6E-7C3672245DB1}"/>
                </a:ext>
              </a:extLst>
            </p:cNvPr>
            <p:cNvSpPr txBox="1">
              <a:spLocks noChangeArrowheads="1"/>
            </p:cNvSpPr>
            <p:nvPr/>
          </p:nvSpPr>
          <p:spPr bwMode="auto">
            <a:xfrm>
              <a:off x="2248" y="141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2198" name="Text Box 39">
              <a:extLst>
                <a:ext uri="{FF2B5EF4-FFF2-40B4-BE49-F238E27FC236}">
                  <a16:creationId xmlns:a16="http://schemas.microsoft.com/office/drawing/2014/main" id="{AC0B77AE-D41C-4102-9AA7-A629742D28F8}"/>
                </a:ext>
              </a:extLst>
            </p:cNvPr>
            <p:cNvSpPr txBox="1">
              <a:spLocks noChangeArrowheads="1"/>
            </p:cNvSpPr>
            <p:nvPr/>
          </p:nvSpPr>
          <p:spPr bwMode="auto">
            <a:xfrm>
              <a:off x="577" y="1248"/>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2199" name="Text Box 40">
              <a:extLst>
                <a:ext uri="{FF2B5EF4-FFF2-40B4-BE49-F238E27FC236}">
                  <a16:creationId xmlns:a16="http://schemas.microsoft.com/office/drawing/2014/main" id="{47EA4D86-AE62-446C-AC04-30DBB2467C7C}"/>
                </a:ext>
              </a:extLst>
            </p:cNvPr>
            <p:cNvSpPr txBox="1">
              <a:spLocks noChangeArrowheads="1"/>
            </p:cNvSpPr>
            <p:nvPr/>
          </p:nvSpPr>
          <p:spPr bwMode="auto">
            <a:xfrm>
              <a:off x="336" y="148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92200" name="Text Box 41">
              <a:extLst>
                <a:ext uri="{FF2B5EF4-FFF2-40B4-BE49-F238E27FC236}">
                  <a16:creationId xmlns:a16="http://schemas.microsoft.com/office/drawing/2014/main" id="{6462DD4C-C721-421F-B331-E5F07428618D}"/>
                </a:ext>
              </a:extLst>
            </p:cNvPr>
            <p:cNvSpPr txBox="1">
              <a:spLocks noChangeArrowheads="1"/>
            </p:cNvSpPr>
            <p:nvPr/>
          </p:nvSpPr>
          <p:spPr bwMode="auto">
            <a:xfrm>
              <a:off x="480" y="172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2201" name="Text Box 42">
              <a:extLst>
                <a:ext uri="{FF2B5EF4-FFF2-40B4-BE49-F238E27FC236}">
                  <a16:creationId xmlns:a16="http://schemas.microsoft.com/office/drawing/2014/main" id="{3830587A-7217-4C7B-B607-7DABC1375CCA}"/>
                </a:ext>
              </a:extLst>
            </p:cNvPr>
            <p:cNvSpPr txBox="1">
              <a:spLocks noChangeArrowheads="1"/>
            </p:cNvSpPr>
            <p:nvPr/>
          </p:nvSpPr>
          <p:spPr bwMode="auto">
            <a:xfrm>
              <a:off x="489" y="206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2202" name="Text Box 43">
              <a:extLst>
                <a:ext uri="{FF2B5EF4-FFF2-40B4-BE49-F238E27FC236}">
                  <a16:creationId xmlns:a16="http://schemas.microsoft.com/office/drawing/2014/main" id="{67A2933C-42CB-4C30-B7DE-BC97988C7EF5}"/>
                </a:ext>
              </a:extLst>
            </p:cNvPr>
            <p:cNvSpPr txBox="1">
              <a:spLocks noChangeArrowheads="1"/>
            </p:cNvSpPr>
            <p:nvPr/>
          </p:nvSpPr>
          <p:spPr bwMode="auto">
            <a:xfrm>
              <a:off x="489" y="240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2203" name="Text Box 44">
              <a:extLst>
                <a:ext uri="{FF2B5EF4-FFF2-40B4-BE49-F238E27FC236}">
                  <a16:creationId xmlns:a16="http://schemas.microsoft.com/office/drawing/2014/main" id="{E5C3B111-B2E6-454F-BF7C-8BCED9B121A1}"/>
                </a:ext>
              </a:extLst>
            </p:cNvPr>
            <p:cNvSpPr txBox="1">
              <a:spLocks noChangeArrowheads="1"/>
            </p:cNvSpPr>
            <p:nvPr/>
          </p:nvSpPr>
          <p:spPr bwMode="auto">
            <a:xfrm>
              <a:off x="471" y="270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grpSp>
      <p:sp>
        <p:nvSpPr>
          <p:cNvPr id="86061" name="Text Box 45">
            <a:extLst>
              <a:ext uri="{FF2B5EF4-FFF2-40B4-BE49-F238E27FC236}">
                <a16:creationId xmlns:a16="http://schemas.microsoft.com/office/drawing/2014/main" id="{A4E80C0D-A034-413E-958A-A7DD8FE6D1AA}"/>
              </a:ext>
            </a:extLst>
          </p:cNvPr>
          <p:cNvSpPr txBox="1">
            <a:spLocks noChangeArrowheads="1"/>
          </p:cNvSpPr>
          <p:nvPr/>
        </p:nvSpPr>
        <p:spPr bwMode="auto">
          <a:xfrm>
            <a:off x="685800" y="5416550"/>
            <a:ext cx="800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为了叙述的方便，通常将卡诺图上填</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的小方格称为</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方格</a:t>
            </a:r>
            <a:r>
              <a:rPr kumimoji="1" lang="zh-CN" altLang="en-US" sz="2400">
                <a:latin typeface="Times New Roman" panose="02020603050405020304" pitchFamily="18" charset="0"/>
              </a:rPr>
              <a:t>，填</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的小方格称为</a:t>
            </a: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方格</a:t>
            </a:r>
            <a:r>
              <a:rPr kumimoji="1" lang="zh-CN" altLang="en-US" sz="2400">
                <a:latin typeface="Times New Roman" panose="02020603050405020304" pitchFamily="18" charset="0"/>
              </a:rPr>
              <a:t>。</a:t>
            </a:r>
            <a:r>
              <a:rPr kumimoji="1" lang="en-US" altLang="zh-CN" sz="2400" b="1">
                <a:solidFill>
                  <a:srgbClr val="A60000"/>
                </a:solidFill>
                <a:latin typeface="Times New Roman" panose="02020603050405020304" pitchFamily="18" charset="0"/>
              </a:rPr>
              <a:t>0</a:t>
            </a:r>
            <a:r>
              <a:rPr kumimoji="1" lang="zh-CN" altLang="en-US" sz="2400" b="1">
                <a:solidFill>
                  <a:srgbClr val="A60000"/>
                </a:solidFill>
                <a:latin typeface="Times New Roman" panose="02020603050405020304" pitchFamily="18" charset="0"/>
              </a:rPr>
              <a:t>方格有时用空格表示。</a:t>
            </a:r>
            <a:r>
              <a:rPr kumimoji="1" lang="zh-CN" altLang="en-US" sz="2400">
                <a:latin typeface="Times New Roman" panose="02020603050405020304" pitchFamily="18" charset="0"/>
              </a:rPr>
              <a:t> </a:t>
            </a:r>
          </a:p>
        </p:txBody>
      </p:sp>
      <p:sp>
        <p:nvSpPr>
          <p:cNvPr id="86064" name="Text Box 48">
            <a:extLst>
              <a:ext uri="{FF2B5EF4-FFF2-40B4-BE49-F238E27FC236}">
                <a16:creationId xmlns:a16="http://schemas.microsoft.com/office/drawing/2014/main" id="{C7C09721-AA3F-4C8A-BD40-D6DAF143C33D}"/>
              </a:ext>
            </a:extLst>
          </p:cNvPr>
          <p:cNvSpPr txBox="1">
            <a:spLocks noChangeArrowheads="1"/>
          </p:cNvSpPr>
          <p:nvPr/>
        </p:nvSpPr>
        <p:spPr bwMode="auto">
          <a:xfrm>
            <a:off x="584200" y="673100"/>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CC3300"/>
                </a:solidFill>
                <a:latin typeface="Times New Roman" panose="02020603050405020304" pitchFamily="18" charset="0"/>
              </a:rPr>
              <a:t>2</a:t>
            </a:r>
            <a:r>
              <a:rPr kumimoji="1" lang="zh-CN" altLang="en-US" sz="2400" b="1">
                <a:solidFill>
                  <a:srgbClr val="CC3300"/>
                </a:solidFill>
                <a:latin typeface="Times New Roman" panose="02020603050405020304" pitchFamily="18" charset="0"/>
              </a:rPr>
              <a:t>．逻辑函数为一般“与</a:t>
            </a:r>
            <a:r>
              <a:rPr kumimoji="1" lang="en-US" altLang="zh-CN" sz="2400" b="1">
                <a:solidFill>
                  <a:srgbClr val="CC3300"/>
                </a:solidFill>
                <a:latin typeface="Times New Roman" panose="02020603050405020304" pitchFamily="18" charset="0"/>
              </a:rPr>
              <a:t>-</a:t>
            </a:r>
            <a:r>
              <a:rPr kumimoji="1" lang="zh-CN" altLang="en-US" sz="2400" b="1">
                <a:solidFill>
                  <a:srgbClr val="CC3300"/>
                </a:solidFill>
                <a:latin typeface="Times New Roman" panose="02020603050405020304" pitchFamily="18" charset="0"/>
              </a:rPr>
              <a:t>或”表达式 </a:t>
            </a:r>
          </a:p>
        </p:txBody>
      </p:sp>
      <p:sp>
        <p:nvSpPr>
          <p:cNvPr id="86065" name="Text Box 49">
            <a:extLst>
              <a:ext uri="{FF2B5EF4-FFF2-40B4-BE49-F238E27FC236}">
                <a16:creationId xmlns:a16="http://schemas.microsoft.com/office/drawing/2014/main" id="{DACAC59C-AFCD-415F-AFD8-98274E7EC474}"/>
              </a:ext>
            </a:extLst>
          </p:cNvPr>
          <p:cNvSpPr txBox="1">
            <a:spLocks noChangeArrowheads="1"/>
          </p:cNvSpPr>
          <p:nvPr/>
        </p:nvSpPr>
        <p:spPr bwMode="auto">
          <a:xfrm>
            <a:off x="419100" y="1423988"/>
            <a:ext cx="85344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33CC"/>
                </a:solidFill>
                <a:latin typeface="Times New Roman" panose="02020603050405020304" pitchFamily="18" charset="0"/>
              </a:rPr>
              <a:t>　　</a:t>
            </a:r>
            <a:r>
              <a:rPr kumimoji="1" lang="zh-CN" altLang="en-US" sz="2400" b="1">
                <a:solidFill>
                  <a:srgbClr val="0033CC"/>
                </a:solidFill>
                <a:latin typeface="Times New Roman" panose="02020603050405020304" pitchFamily="18" charset="0"/>
              </a:rPr>
              <a:t>当逻辑函数为一般“与</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或”表达式时，可根据“与”的</a:t>
            </a:r>
          </a:p>
          <a:p>
            <a:pPr eaLnBrk="1" hangingPunct="1"/>
            <a:r>
              <a:rPr kumimoji="1" lang="zh-CN" altLang="en-US" sz="2400" b="1">
                <a:solidFill>
                  <a:srgbClr val="0033CC"/>
                </a:solidFill>
                <a:latin typeface="Times New Roman" panose="02020603050405020304" pitchFamily="18" charset="0"/>
              </a:rPr>
              <a:t>公共性和“或”的叠加性作出相应卡诺图。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64"/>
                                        </p:tgtEl>
                                        <p:attrNameLst>
                                          <p:attrName>style.visibility</p:attrName>
                                        </p:attrNameLst>
                                      </p:cBhvr>
                                      <p:to>
                                        <p:strVal val="visible"/>
                                      </p:to>
                                    </p:set>
                                    <p:anim calcmode="lin" valueType="num">
                                      <p:cBhvr additive="base">
                                        <p:cTn id="7" dur="500" fill="hold"/>
                                        <p:tgtEl>
                                          <p:spTgt spid="86064"/>
                                        </p:tgtEl>
                                        <p:attrNameLst>
                                          <p:attrName>ppt_x</p:attrName>
                                        </p:attrNameLst>
                                      </p:cBhvr>
                                      <p:tavLst>
                                        <p:tav tm="0">
                                          <p:val>
                                            <p:strVal val="#ppt_x"/>
                                          </p:val>
                                        </p:tav>
                                        <p:tav tm="100000">
                                          <p:val>
                                            <p:strVal val="#ppt_x"/>
                                          </p:val>
                                        </p:tav>
                                      </p:tavLst>
                                    </p:anim>
                                    <p:anim calcmode="lin" valueType="num">
                                      <p:cBhvr additive="base">
                                        <p:cTn id="8" dur="500" fill="hold"/>
                                        <p:tgtEl>
                                          <p:spTgt spid="8606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65"/>
                                        </p:tgtEl>
                                        <p:attrNameLst>
                                          <p:attrName>style.visibility</p:attrName>
                                        </p:attrNameLst>
                                      </p:cBhvr>
                                      <p:to>
                                        <p:strVal val="visible"/>
                                      </p:to>
                                    </p:set>
                                    <p:anim calcmode="lin" valueType="num">
                                      <p:cBhvr additive="base">
                                        <p:cTn id="13" dur="500" fill="hold"/>
                                        <p:tgtEl>
                                          <p:spTgt spid="86065"/>
                                        </p:tgtEl>
                                        <p:attrNameLst>
                                          <p:attrName>ppt_x</p:attrName>
                                        </p:attrNameLst>
                                      </p:cBhvr>
                                      <p:tavLst>
                                        <p:tav tm="0">
                                          <p:val>
                                            <p:strVal val="#ppt_x"/>
                                          </p:val>
                                        </p:tav>
                                        <p:tav tm="100000">
                                          <p:val>
                                            <p:strVal val="#ppt_x"/>
                                          </p:val>
                                        </p:tav>
                                      </p:tavLst>
                                    </p:anim>
                                    <p:anim calcmode="lin" valueType="num">
                                      <p:cBhvr additive="base">
                                        <p:cTn id="14" dur="500" fill="hold"/>
                                        <p:tgtEl>
                                          <p:spTgt spid="8606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86019"/>
                                        </p:tgtEl>
                                        <p:attrNameLst>
                                          <p:attrName>style.visibility</p:attrName>
                                        </p:attrNameLst>
                                      </p:cBhvr>
                                      <p:to>
                                        <p:strVal val="visible"/>
                                      </p:to>
                                    </p:set>
                                    <p:anim calcmode="lin" valueType="num">
                                      <p:cBhvr additive="base">
                                        <p:cTn id="19" dur="500" fill="hold"/>
                                        <p:tgtEl>
                                          <p:spTgt spid="86019"/>
                                        </p:tgtEl>
                                        <p:attrNameLst>
                                          <p:attrName>ppt_x</p:attrName>
                                        </p:attrNameLst>
                                      </p:cBhvr>
                                      <p:tavLst>
                                        <p:tav tm="0">
                                          <p:val>
                                            <p:strVal val="0-#ppt_w/2"/>
                                          </p:val>
                                        </p:tav>
                                        <p:tav tm="100000">
                                          <p:val>
                                            <p:strVal val="#ppt_x"/>
                                          </p:val>
                                        </p:tav>
                                      </p:tavLst>
                                    </p:anim>
                                    <p:anim calcmode="lin" valueType="num">
                                      <p:cBhvr additive="base">
                                        <p:cTn id="20" dur="500" fill="hold"/>
                                        <p:tgtEl>
                                          <p:spTgt spid="86019"/>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2" fill="hold" nodeType="afterEffect">
                                  <p:stCondLst>
                                    <p:cond delay="0"/>
                                  </p:stCondLst>
                                  <p:childTnLst>
                                    <p:set>
                                      <p:cBhvr>
                                        <p:cTn id="23" dur="1" fill="hold">
                                          <p:stCondLst>
                                            <p:cond delay="0"/>
                                          </p:stCondLst>
                                        </p:cTn>
                                        <p:tgtEl>
                                          <p:spTgt spid="86023"/>
                                        </p:tgtEl>
                                        <p:attrNameLst>
                                          <p:attrName>style.visibility</p:attrName>
                                        </p:attrNameLst>
                                      </p:cBhvr>
                                      <p:to>
                                        <p:strVal val="visible"/>
                                      </p:to>
                                    </p:set>
                                    <p:anim calcmode="lin" valueType="num">
                                      <p:cBhvr additive="base">
                                        <p:cTn id="24" dur="500" fill="hold"/>
                                        <p:tgtEl>
                                          <p:spTgt spid="86023"/>
                                        </p:tgtEl>
                                        <p:attrNameLst>
                                          <p:attrName>ppt_x</p:attrName>
                                        </p:attrNameLst>
                                      </p:cBhvr>
                                      <p:tavLst>
                                        <p:tav tm="0">
                                          <p:val>
                                            <p:strVal val="1+#ppt_w/2"/>
                                          </p:val>
                                        </p:tav>
                                        <p:tav tm="100000">
                                          <p:val>
                                            <p:strVal val="#ppt_x"/>
                                          </p:val>
                                        </p:tav>
                                      </p:tavLst>
                                    </p:anim>
                                    <p:anim calcmode="lin" valueType="num">
                                      <p:cBhvr additive="base">
                                        <p:cTn id="25" dur="500" fill="hold"/>
                                        <p:tgtEl>
                                          <p:spTgt spid="8602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chimes.wav"/>
                                        </p:tgtEl>
                                      </p:cMediaNode>
                                    </p:audio>
                                  </p:subTnLst>
                                </p:cTn>
                              </p:par>
                            </p:childTnLst>
                          </p:cTn>
                        </p:par>
                        <p:par>
                          <p:cTn id="26" fill="hold" nodeType="afterGroup">
                            <p:stCondLst>
                              <p:cond delay="1000"/>
                            </p:stCondLst>
                            <p:childTnLst>
                              <p:par>
                                <p:cTn id="27" presetID="12" presetClass="entr" presetSubtype="4" fill="hold" grpId="0" nodeType="afterEffect">
                                  <p:stCondLst>
                                    <p:cond delay="0"/>
                                  </p:stCondLst>
                                  <p:childTnLst>
                                    <p:set>
                                      <p:cBhvr>
                                        <p:cTn id="28" dur="1" fill="hold">
                                          <p:stCondLst>
                                            <p:cond delay="0"/>
                                          </p:stCondLst>
                                        </p:cTn>
                                        <p:tgtEl>
                                          <p:spTgt spid="86061"/>
                                        </p:tgtEl>
                                        <p:attrNameLst>
                                          <p:attrName>style.visibility</p:attrName>
                                        </p:attrNameLst>
                                      </p:cBhvr>
                                      <p:to>
                                        <p:strVal val="visible"/>
                                      </p:to>
                                    </p:set>
                                    <p:animEffect transition="in" filter="slide(fromBottom)">
                                      <p:cBhvr>
                                        <p:cTn id="29" dur="500"/>
                                        <p:tgtEl>
                                          <p:spTgt spid="86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61" grpId="0" autoUpdateAnimBg="0"/>
      <p:bldP spid="86064" grpId="0" autoUpdateAnimBg="0"/>
      <p:bldP spid="8606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3" name="Text Box 3">
            <a:extLst>
              <a:ext uri="{FF2B5EF4-FFF2-40B4-BE49-F238E27FC236}">
                <a16:creationId xmlns:a16="http://schemas.microsoft.com/office/drawing/2014/main" id="{E58F3359-00B2-4D2C-A2E1-413043EA2BBA}"/>
              </a:ext>
            </a:extLst>
          </p:cNvPr>
          <p:cNvSpPr txBox="1">
            <a:spLocks noChangeArrowheads="1"/>
          </p:cNvSpPr>
          <p:nvPr/>
        </p:nvSpPr>
        <p:spPr bwMode="auto">
          <a:xfrm>
            <a:off x="546100" y="863600"/>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A60000"/>
                </a:solidFill>
                <a:latin typeface="Times New Roman" panose="02020603050405020304" pitchFamily="18" charset="0"/>
                <a:cs typeface="Times New Roman" panose="02020603050405020304" pitchFamily="18" charset="0"/>
              </a:rPr>
              <a:t>四</a:t>
            </a:r>
            <a:r>
              <a:rPr kumimoji="1" lang="zh-CN" altLang="en-US" sz="2400" b="1">
                <a:solidFill>
                  <a:srgbClr val="A60000"/>
                </a:solidFill>
                <a:latin typeface="Times New Roman" panose="02020603050405020304" pitchFamily="18" charset="0"/>
              </a:rPr>
              <a:t>、</a:t>
            </a:r>
            <a:r>
              <a:rPr kumimoji="1" lang="zh-CN" altLang="en-US" sz="2400" b="1">
                <a:solidFill>
                  <a:srgbClr val="A60000"/>
                </a:solidFill>
                <a:latin typeface="Times New Roman" panose="02020603050405020304" pitchFamily="18" charset="0"/>
                <a:cs typeface="Times New Roman" panose="02020603050405020304" pitchFamily="18" charset="0"/>
              </a:rPr>
              <a:t>卡诺图上最小项的合并规律</a:t>
            </a:r>
            <a:r>
              <a:rPr kumimoji="1" lang="zh-CN" altLang="en-US" sz="2400" b="1">
                <a:solidFill>
                  <a:srgbClr val="A60000"/>
                </a:solidFill>
                <a:latin typeface="Times New Roman" panose="02020603050405020304" pitchFamily="18" charset="0"/>
              </a:rPr>
              <a:t> </a:t>
            </a:r>
          </a:p>
        </p:txBody>
      </p:sp>
      <p:sp>
        <p:nvSpPr>
          <p:cNvPr id="87044" name="Text Box 4">
            <a:extLst>
              <a:ext uri="{FF2B5EF4-FFF2-40B4-BE49-F238E27FC236}">
                <a16:creationId xmlns:a16="http://schemas.microsoft.com/office/drawing/2014/main" id="{98EC422B-1EC6-4E9A-8F30-5A85E64391C2}"/>
              </a:ext>
            </a:extLst>
          </p:cNvPr>
          <p:cNvSpPr txBox="1">
            <a:spLocks noChangeArrowheads="1"/>
          </p:cNvSpPr>
          <p:nvPr/>
        </p:nvSpPr>
        <p:spPr bwMode="auto">
          <a:xfrm>
            <a:off x="609600" y="23622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a:solidFill>
                  <a:srgbClr val="FF6600"/>
                </a:solidFill>
                <a:latin typeface="宋体" panose="02010600030101010101" pitchFamily="2" charset="-122"/>
              </a:rPr>
              <a:t>    </a:t>
            </a:r>
            <a:r>
              <a:rPr kumimoji="1" lang="en-US" altLang="zh-CN" sz="2400" b="1">
                <a:solidFill>
                  <a:srgbClr val="0033CC"/>
                </a:solidFill>
                <a:latin typeface="宋体" panose="02010600030101010101" pitchFamily="2" charset="-122"/>
              </a:rPr>
              <a:t>1</a:t>
            </a:r>
            <a:r>
              <a:rPr kumimoji="1" lang="zh-CN" altLang="en-US" sz="2400" b="1">
                <a:solidFill>
                  <a:srgbClr val="0033CC"/>
                </a:solidFill>
                <a:latin typeface="宋体" panose="02010600030101010101" pitchFamily="2" charset="-122"/>
              </a:rPr>
              <a:t>．两个小方格相邻</a:t>
            </a:r>
            <a:r>
              <a:rPr kumimoji="1" lang="en-US" altLang="zh-CN" sz="2400" b="1">
                <a:solidFill>
                  <a:srgbClr val="0033CC"/>
                </a:solidFill>
                <a:latin typeface="宋体" panose="02010600030101010101" pitchFamily="2" charset="-122"/>
              </a:rPr>
              <a:t>, </a:t>
            </a:r>
            <a:r>
              <a:rPr kumimoji="1" lang="zh-CN" altLang="en-US" sz="2400" b="1">
                <a:solidFill>
                  <a:srgbClr val="0033CC"/>
                </a:solidFill>
                <a:latin typeface="宋体" panose="02010600030101010101" pitchFamily="2" charset="-122"/>
              </a:rPr>
              <a:t>或处于某行</a:t>
            </a:r>
            <a:r>
              <a:rPr kumimoji="1" lang="en-US" altLang="zh-CN" sz="2400" b="1">
                <a:solidFill>
                  <a:srgbClr val="0033CC"/>
                </a:solidFill>
                <a:latin typeface="宋体" panose="02010600030101010101" pitchFamily="2" charset="-122"/>
              </a:rPr>
              <a:t>(</a:t>
            </a:r>
            <a:r>
              <a:rPr kumimoji="1" lang="zh-CN" altLang="en-US" sz="2400" b="1">
                <a:solidFill>
                  <a:srgbClr val="0033CC"/>
                </a:solidFill>
                <a:latin typeface="宋体" panose="02010600030101010101" pitchFamily="2" charset="-122"/>
              </a:rPr>
              <a:t>列</a:t>
            </a:r>
            <a:r>
              <a:rPr kumimoji="1" lang="en-US" altLang="zh-CN" sz="2400" b="1">
                <a:solidFill>
                  <a:srgbClr val="0033CC"/>
                </a:solidFill>
                <a:latin typeface="宋体" panose="02010600030101010101" pitchFamily="2" charset="-122"/>
              </a:rPr>
              <a:t>)</a:t>
            </a:r>
            <a:r>
              <a:rPr kumimoji="1" lang="zh-CN" altLang="en-US" sz="2400" b="1">
                <a:solidFill>
                  <a:srgbClr val="0033CC"/>
                </a:solidFill>
                <a:latin typeface="宋体" panose="02010600030101010101" pitchFamily="2" charset="-122"/>
              </a:rPr>
              <a:t>两端时，所代表的最小项可以合并，合并后可消去一个变量。</a:t>
            </a:r>
            <a:r>
              <a:rPr kumimoji="1" lang="zh-CN" altLang="en-US" sz="2400">
                <a:solidFill>
                  <a:srgbClr val="0033CC"/>
                </a:solidFill>
                <a:latin typeface="Times New Roman" panose="02020603050405020304" pitchFamily="18" charset="0"/>
              </a:rPr>
              <a:t> </a:t>
            </a:r>
          </a:p>
        </p:txBody>
      </p:sp>
      <p:sp>
        <p:nvSpPr>
          <p:cNvPr id="87045" name="Text Box 5">
            <a:extLst>
              <a:ext uri="{FF2B5EF4-FFF2-40B4-BE49-F238E27FC236}">
                <a16:creationId xmlns:a16="http://schemas.microsoft.com/office/drawing/2014/main" id="{7A49D6D3-9AC0-4F9E-A29B-68A153DD9B1B}"/>
              </a:ext>
            </a:extLst>
          </p:cNvPr>
          <p:cNvSpPr txBox="1">
            <a:spLocks noChangeArrowheads="1"/>
          </p:cNvSpPr>
          <p:nvPr/>
        </p:nvSpPr>
        <p:spPr bwMode="auto">
          <a:xfrm>
            <a:off x="609600" y="32766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宋体" panose="02010600030101010101" pitchFamily="2" charset="-122"/>
              </a:rPr>
              <a:t>　　例如，下图给出了</a:t>
            </a:r>
            <a:r>
              <a:rPr kumimoji="1" lang="en-US" altLang="zh-CN" sz="2400">
                <a:latin typeface="宋体" panose="02010600030101010101" pitchFamily="2" charset="-122"/>
              </a:rPr>
              <a:t>2</a:t>
            </a:r>
            <a:r>
              <a:rPr kumimoji="1" lang="zh-CN" altLang="en-US" sz="2400">
                <a:latin typeface="宋体" panose="02010600030101010101" pitchFamily="2" charset="-122"/>
              </a:rPr>
              <a:t>、</a:t>
            </a:r>
            <a:r>
              <a:rPr kumimoji="1" lang="en-US" altLang="zh-CN" sz="2400">
                <a:latin typeface="宋体" panose="02010600030101010101" pitchFamily="2" charset="-122"/>
              </a:rPr>
              <a:t>3</a:t>
            </a:r>
            <a:r>
              <a:rPr kumimoji="1" lang="zh-CN" altLang="en-US" sz="2400">
                <a:latin typeface="宋体" panose="02010600030101010101" pitchFamily="2" charset="-122"/>
              </a:rPr>
              <a:t>变量卡诺图上两个相邻最小项合并的典型情况的。</a:t>
            </a:r>
            <a:r>
              <a:rPr kumimoji="1" lang="zh-CN" altLang="en-US" sz="2400">
                <a:latin typeface="Times New Roman" panose="02020603050405020304" pitchFamily="18" charset="0"/>
              </a:rPr>
              <a:t> </a:t>
            </a:r>
          </a:p>
        </p:txBody>
      </p:sp>
      <p:sp>
        <p:nvSpPr>
          <p:cNvPr id="87047" name="Text Box 7">
            <a:extLst>
              <a:ext uri="{FF2B5EF4-FFF2-40B4-BE49-F238E27FC236}">
                <a16:creationId xmlns:a16="http://schemas.microsoft.com/office/drawing/2014/main" id="{0150F717-3DC7-43D4-B030-A095564AB8D7}"/>
              </a:ext>
            </a:extLst>
          </p:cNvPr>
          <p:cNvSpPr txBox="1">
            <a:spLocks noChangeArrowheads="1"/>
          </p:cNvSpPr>
          <p:nvPr/>
        </p:nvSpPr>
        <p:spPr bwMode="auto">
          <a:xfrm>
            <a:off x="609600" y="13716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宋体" panose="02010600030101010101" pitchFamily="2" charset="-122"/>
              </a:rPr>
              <a:t>    </a:t>
            </a:r>
            <a:r>
              <a:rPr kumimoji="1" lang="zh-CN" altLang="en-US" sz="2400">
                <a:latin typeface="宋体" panose="02010600030101010101" pitchFamily="2" charset="-122"/>
              </a:rPr>
              <a:t>当一个函数用卡诺图表示后，</a:t>
            </a:r>
            <a:r>
              <a:rPr kumimoji="1" lang="zh-CN" altLang="en-US" sz="2400" b="1">
                <a:solidFill>
                  <a:srgbClr val="CC3300"/>
                </a:solidFill>
                <a:latin typeface="宋体" panose="02010600030101010101" pitchFamily="2" charset="-122"/>
              </a:rPr>
              <a:t>究竟哪些最小项可以合并呢？</a:t>
            </a:r>
            <a:r>
              <a:rPr kumimoji="1" lang="zh-CN" altLang="en-US" sz="2400">
                <a:latin typeface="宋体" panose="02010600030101010101" pitchFamily="2" charset="-122"/>
              </a:rPr>
              <a:t>下面以</a:t>
            </a:r>
            <a:r>
              <a:rPr kumimoji="1" lang="en-US" altLang="zh-CN" sz="2400">
                <a:latin typeface="宋体" panose="02010600030101010101" pitchFamily="2" charset="-122"/>
              </a:rPr>
              <a:t>2</a:t>
            </a:r>
            <a:r>
              <a:rPr kumimoji="1" lang="zh-CN" altLang="en-US" sz="2400">
                <a:latin typeface="宋体" panose="02010600030101010101" pitchFamily="2" charset="-122"/>
              </a:rPr>
              <a:t>、</a:t>
            </a:r>
            <a:r>
              <a:rPr kumimoji="1" lang="en-US" altLang="zh-CN" sz="2400">
                <a:latin typeface="宋体" panose="02010600030101010101" pitchFamily="2" charset="-122"/>
              </a:rPr>
              <a:t>3</a:t>
            </a:r>
            <a:r>
              <a:rPr kumimoji="1" lang="zh-CN" altLang="en-US" sz="2400">
                <a:latin typeface="宋体" panose="02010600030101010101" pitchFamily="2" charset="-122"/>
              </a:rPr>
              <a:t>、</a:t>
            </a:r>
            <a:r>
              <a:rPr kumimoji="1" lang="en-US" altLang="zh-CN" sz="2400">
                <a:latin typeface="宋体" panose="02010600030101010101" pitchFamily="2" charset="-122"/>
              </a:rPr>
              <a:t>4</a:t>
            </a:r>
            <a:r>
              <a:rPr kumimoji="1" lang="zh-CN" altLang="en-US" sz="2400">
                <a:latin typeface="宋体" panose="02010600030101010101" pitchFamily="2" charset="-122"/>
              </a:rPr>
              <a:t>变量卡诺图为例予以说明。</a:t>
            </a:r>
          </a:p>
        </p:txBody>
      </p:sp>
      <p:grpSp>
        <p:nvGrpSpPr>
          <p:cNvPr id="87048" name="Group 8">
            <a:extLst>
              <a:ext uri="{FF2B5EF4-FFF2-40B4-BE49-F238E27FC236}">
                <a16:creationId xmlns:a16="http://schemas.microsoft.com/office/drawing/2014/main" id="{267FA86F-4CBF-45BE-8F43-8A252B3B1F08}"/>
              </a:ext>
            </a:extLst>
          </p:cNvPr>
          <p:cNvGrpSpPr>
            <a:grpSpLocks/>
          </p:cNvGrpSpPr>
          <p:nvPr/>
        </p:nvGrpSpPr>
        <p:grpSpPr bwMode="auto">
          <a:xfrm>
            <a:off x="222250" y="3886200"/>
            <a:ext cx="8750300" cy="2590800"/>
            <a:chOff x="140" y="2448"/>
            <a:chExt cx="5512" cy="1632"/>
          </a:xfrm>
        </p:grpSpPr>
        <p:sp>
          <p:nvSpPr>
            <p:cNvPr id="93191" name="Text Box 9">
              <a:extLst>
                <a:ext uri="{FF2B5EF4-FFF2-40B4-BE49-F238E27FC236}">
                  <a16:creationId xmlns:a16="http://schemas.microsoft.com/office/drawing/2014/main" id="{6023983B-BFF3-4D86-917F-4D3A2B37BFDE}"/>
                </a:ext>
              </a:extLst>
            </p:cNvPr>
            <p:cNvSpPr txBox="1">
              <a:spLocks noChangeArrowheads="1"/>
            </p:cNvSpPr>
            <p:nvPr/>
          </p:nvSpPr>
          <p:spPr bwMode="auto">
            <a:xfrm>
              <a:off x="1392" y="3792"/>
              <a:ext cx="30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        </a:t>
              </a:r>
              <a:r>
                <a:rPr kumimoji="1" lang="zh-CN" altLang="en-US" sz="2400">
                  <a:latin typeface="Times New Roman" panose="02020603050405020304" pitchFamily="18" charset="0"/>
                </a:rPr>
                <a:t>两个相邻最小项合并的情况</a:t>
              </a:r>
            </a:p>
          </p:txBody>
        </p:sp>
        <p:grpSp>
          <p:nvGrpSpPr>
            <p:cNvPr id="93192" name="Group 10">
              <a:extLst>
                <a:ext uri="{FF2B5EF4-FFF2-40B4-BE49-F238E27FC236}">
                  <a16:creationId xmlns:a16="http://schemas.microsoft.com/office/drawing/2014/main" id="{175EDCBC-E2A8-4610-B308-731E6F76F83E}"/>
                </a:ext>
              </a:extLst>
            </p:cNvPr>
            <p:cNvGrpSpPr>
              <a:grpSpLocks/>
            </p:cNvGrpSpPr>
            <p:nvPr/>
          </p:nvGrpSpPr>
          <p:grpSpPr bwMode="auto">
            <a:xfrm>
              <a:off x="140" y="2592"/>
              <a:ext cx="1348" cy="1152"/>
              <a:chOff x="668" y="2592"/>
              <a:chExt cx="1348" cy="1152"/>
            </a:xfrm>
          </p:grpSpPr>
          <p:sp>
            <p:nvSpPr>
              <p:cNvPr id="93265" name="Text Box 11">
                <a:extLst>
                  <a:ext uri="{FF2B5EF4-FFF2-40B4-BE49-F238E27FC236}">
                    <a16:creationId xmlns:a16="http://schemas.microsoft.com/office/drawing/2014/main" id="{04F3D247-C6B6-4268-9F80-9BC8A0DD96B2}"/>
                  </a:ext>
                </a:extLst>
              </p:cNvPr>
              <p:cNvSpPr txBox="1">
                <a:spLocks noChangeArrowheads="1"/>
              </p:cNvSpPr>
              <p:nvPr/>
            </p:nvSpPr>
            <p:spPr bwMode="auto">
              <a:xfrm>
                <a:off x="110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A</a:t>
                </a:r>
              </a:p>
            </p:txBody>
          </p:sp>
          <p:grpSp>
            <p:nvGrpSpPr>
              <p:cNvPr id="93266" name="Group 12">
                <a:extLst>
                  <a:ext uri="{FF2B5EF4-FFF2-40B4-BE49-F238E27FC236}">
                    <a16:creationId xmlns:a16="http://schemas.microsoft.com/office/drawing/2014/main" id="{430184CC-6110-4545-A568-1DCE760C4224}"/>
                  </a:ext>
                </a:extLst>
              </p:cNvPr>
              <p:cNvGrpSpPr>
                <a:grpSpLocks/>
              </p:cNvGrpSpPr>
              <p:nvPr/>
            </p:nvGrpSpPr>
            <p:grpSpPr bwMode="auto">
              <a:xfrm>
                <a:off x="1056" y="2784"/>
                <a:ext cx="960" cy="960"/>
                <a:chOff x="1056" y="2736"/>
                <a:chExt cx="960" cy="960"/>
              </a:xfrm>
            </p:grpSpPr>
            <p:sp>
              <p:nvSpPr>
                <p:cNvPr id="93294" name="Rectangle 13">
                  <a:extLst>
                    <a:ext uri="{FF2B5EF4-FFF2-40B4-BE49-F238E27FC236}">
                      <a16:creationId xmlns:a16="http://schemas.microsoft.com/office/drawing/2014/main" id="{23640B92-4A36-461C-A1E2-DB623BBD7FBC}"/>
                    </a:ext>
                  </a:extLst>
                </p:cNvPr>
                <p:cNvSpPr>
                  <a:spLocks noChangeArrowheads="1"/>
                </p:cNvSpPr>
                <p:nvPr/>
              </p:nvSpPr>
              <p:spPr bwMode="auto">
                <a:xfrm>
                  <a:off x="1248" y="2928"/>
                  <a:ext cx="768"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295" name="Line 14">
                  <a:extLst>
                    <a:ext uri="{FF2B5EF4-FFF2-40B4-BE49-F238E27FC236}">
                      <a16:creationId xmlns:a16="http://schemas.microsoft.com/office/drawing/2014/main" id="{C0CEECAA-4D57-4AE5-9B9D-C784899AE581}"/>
                    </a:ext>
                  </a:extLst>
                </p:cNvPr>
                <p:cNvSpPr>
                  <a:spLocks noChangeShapeType="1"/>
                </p:cNvSpPr>
                <p:nvPr/>
              </p:nvSpPr>
              <p:spPr bwMode="auto">
                <a:xfrm>
                  <a:off x="1248" y="331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6" name="Line 15">
                  <a:extLst>
                    <a:ext uri="{FF2B5EF4-FFF2-40B4-BE49-F238E27FC236}">
                      <a16:creationId xmlns:a16="http://schemas.microsoft.com/office/drawing/2014/main" id="{DFEE4DE9-4303-450B-A664-81417A2850DC}"/>
                    </a:ext>
                  </a:extLst>
                </p:cNvPr>
                <p:cNvSpPr>
                  <a:spLocks noChangeShapeType="1"/>
                </p:cNvSpPr>
                <p:nvPr/>
              </p:nvSpPr>
              <p:spPr bwMode="auto">
                <a:xfrm>
                  <a:off x="1632" y="292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7" name="Line 16">
                  <a:extLst>
                    <a:ext uri="{FF2B5EF4-FFF2-40B4-BE49-F238E27FC236}">
                      <a16:creationId xmlns:a16="http://schemas.microsoft.com/office/drawing/2014/main" id="{895084CA-60AD-404F-8FB2-5E5E9FEA67CD}"/>
                    </a:ext>
                  </a:extLst>
                </p:cNvPr>
                <p:cNvSpPr>
                  <a:spLocks noChangeShapeType="1"/>
                </p:cNvSpPr>
                <p:nvPr/>
              </p:nvSpPr>
              <p:spPr bwMode="auto">
                <a:xfrm flipH="1" flipV="1">
                  <a:off x="1056" y="2736"/>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67" name="Text Box 17">
                <a:extLst>
                  <a:ext uri="{FF2B5EF4-FFF2-40B4-BE49-F238E27FC236}">
                    <a16:creationId xmlns:a16="http://schemas.microsoft.com/office/drawing/2014/main" id="{7350CC71-B4D2-4F0F-BE18-23BEEEEA089A}"/>
                  </a:ext>
                </a:extLst>
              </p:cNvPr>
              <p:cNvSpPr txBox="1">
                <a:spLocks noChangeArrowheads="1"/>
              </p:cNvSpPr>
              <p:nvPr/>
            </p:nvSpPr>
            <p:spPr bwMode="auto">
              <a:xfrm>
                <a:off x="1344"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68" name="Text Box 18">
                <a:extLst>
                  <a:ext uri="{FF2B5EF4-FFF2-40B4-BE49-F238E27FC236}">
                    <a16:creationId xmlns:a16="http://schemas.microsoft.com/office/drawing/2014/main" id="{51DCD8F0-2B69-4F31-B888-A2FBEDC6A623}"/>
                  </a:ext>
                </a:extLst>
              </p:cNvPr>
              <p:cNvSpPr txBox="1">
                <a:spLocks noChangeArrowheads="1"/>
              </p:cNvSpPr>
              <p:nvPr/>
            </p:nvSpPr>
            <p:spPr bwMode="auto">
              <a:xfrm>
                <a:off x="1344"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69" name="Text Box 19">
                <a:extLst>
                  <a:ext uri="{FF2B5EF4-FFF2-40B4-BE49-F238E27FC236}">
                    <a16:creationId xmlns:a16="http://schemas.microsoft.com/office/drawing/2014/main" id="{9A4649F2-515E-4E2E-A37D-CB557A42C885}"/>
                  </a:ext>
                </a:extLst>
              </p:cNvPr>
              <p:cNvSpPr txBox="1">
                <a:spLocks noChangeArrowheads="1"/>
              </p:cNvSpPr>
              <p:nvPr/>
            </p:nvSpPr>
            <p:spPr bwMode="auto">
              <a:xfrm>
                <a:off x="1708"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70" name="Text Box 20">
                <a:extLst>
                  <a:ext uri="{FF2B5EF4-FFF2-40B4-BE49-F238E27FC236}">
                    <a16:creationId xmlns:a16="http://schemas.microsoft.com/office/drawing/2014/main" id="{8F25C611-C1C3-4837-AC82-335A34AF3A67}"/>
                  </a:ext>
                </a:extLst>
              </p:cNvPr>
              <p:cNvSpPr txBox="1">
                <a:spLocks noChangeArrowheads="1"/>
              </p:cNvSpPr>
              <p:nvPr/>
            </p:nvSpPr>
            <p:spPr bwMode="auto">
              <a:xfrm>
                <a:off x="1708"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71" name="Text Box 21">
                <a:extLst>
                  <a:ext uri="{FF2B5EF4-FFF2-40B4-BE49-F238E27FC236}">
                    <a16:creationId xmlns:a16="http://schemas.microsoft.com/office/drawing/2014/main" id="{F0F77D8D-B852-4341-9628-50429D2906A7}"/>
                  </a:ext>
                </a:extLst>
              </p:cNvPr>
              <p:cNvSpPr txBox="1">
                <a:spLocks noChangeArrowheads="1"/>
              </p:cNvSpPr>
              <p:nvPr/>
            </p:nvSpPr>
            <p:spPr bwMode="auto">
              <a:xfrm>
                <a:off x="912" y="278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B</a:t>
                </a:r>
              </a:p>
            </p:txBody>
          </p:sp>
          <p:sp>
            <p:nvSpPr>
              <p:cNvPr id="93272" name="Text Box 22">
                <a:extLst>
                  <a:ext uri="{FF2B5EF4-FFF2-40B4-BE49-F238E27FC236}">
                    <a16:creationId xmlns:a16="http://schemas.microsoft.com/office/drawing/2014/main" id="{850AFA57-5E31-49CF-9E4F-62CBB4F114EE}"/>
                  </a:ext>
                </a:extLst>
              </p:cNvPr>
              <p:cNvSpPr txBox="1">
                <a:spLocks noChangeArrowheads="1"/>
              </p:cNvSpPr>
              <p:nvPr/>
            </p:nvSpPr>
            <p:spPr bwMode="auto">
              <a:xfrm>
                <a:off x="1008"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73" name="Text Box 23">
                <a:extLst>
                  <a:ext uri="{FF2B5EF4-FFF2-40B4-BE49-F238E27FC236}">
                    <a16:creationId xmlns:a16="http://schemas.microsoft.com/office/drawing/2014/main" id="{1D0D070F-5500-460D-9305-A83499769E69}"/>
                  </a:ext>
                </a:extLst>
              </p:cNvPr>
              <p:cNvSpPr txBox="1">
                <a:spLocks noChangeArrowheads="1"/>
              </p:cNvSpPr>
              <p:nvPr/>
            </p:nvSpPr>
            <p:spPr bwMode="auto">
              <a:xfrm>
                <a:off x="1008"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74" name="Text Box 24">
                <a:extLst>
                  <a:ext uri="{FF2B5EF4-FFF2-40B4-BE49-F238E27FC236}">
                    <a16:creationId xmlns:a16="http://schemas.microsoft.com/office/drawing/2014/main" id="{8A57A199-5D1F-4F1C-867C-0A907CFBCEEC}"/>
                  </a:ext>
                </a:extLst>
              </p:cNvPr>
              <p:cNvSpPr txBox="1">
                <a:spLocks noChangeArrowheads="1"/>
              </p:cNvSpPr>
              <p:nvPr/>
            </p:nvSpPr>
            <p:spPr bwMode="auto">
              <a:xfrm>
                <a:off x="1728" y="2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75" name="Text Box 25">
                <a:extLst>
                  <a:ext uri="{FF2B5EF4-FFF2-40B4-BE49-F238E27FC236}">
                    <a16:creationId xmlns:a16="http://schemas.microsoft.com/office/drawing/2014/main" id="{75AC370A-ECC3-470B-ACC2-A33D59604C67}"/>
                  </a:ext>
                </a:extLst>
              </p:cNvPr>
              <p:cNvSpPr txBox="1">
                <a:spLocks noChangeArrowheads="1"/>
              </p:cNvSpPr>
              <p:nvPr/>
            </p:nvSpPr>
            <p:spPr bwMode="auto">
              <a:xfrm>
                <a:off x="1344" y="2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76" name="AutoShape 26">
                <a:extLst>
                  <a:ext uri="{FF2B5EF4-FFF2-40B4-BE49-F238E27FC236}">
                    <a16:creationId xmlns:a16="http://schemas.microsoft.com/office/drawing/2014/main" id="{EBFFEB6F-0BE8-4088-A7BD-1A73DD3A73EA}"/>
                  </a:ext>
                </a:extLst>
              </p:cNvPr>
              <p:cNvSpPr>
                <a:spLocks noChangeArrowheads="1"/>
              </p:cNvSpPr>
              <p:nvPr/>
            </p:nvSpPr>
            <p:spPr bwMode="auto">
              <a:xfrm>
                <a:off x="1344" y="3456"/>
                <a:ext cx="576" cy="192"/>
              </a:xfrm>
              <a:prstGeom prst="flowChartTerminator">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93277" name="Group 27">
                <a:extLst>
                  <a:ext uri="{FF2B5EF4-FFF2-40B4-BE49-F238E27FC236}">
                    <a16:creationId xmlns:a16="http://schemas.microsoft.com/office/drawing/2014/main" id="{3E3097DB-FF94-4830-8F97-A6B58C8F8F03}"/>
                  </a:ext>
                </a:extLst>
              </p:cNvPr>
              <p:cNvGrpSpPr>
                <a:grpSpLocks/>
              </p:cNvGrpSpPr>
              <p:nvPr/>
            </p:nvGrpSpPr>
            <p:grpSpPr bwMode="auto">
              <a:xfrm>
                <a:off x="1056" y="2784"/>
                <a:ext cx="960" cy="960"/>
                <a:chOff x="1056" y="2736"/>
                <a:chExt cx="960" cy="960"/>
              </a:xfrm>
            </p:grpSpPr>
            <p:sp>
              <p:nvSpPr>
                <p:cNvPr id="93290" name="Rectangle 28">
                  <a:extLst>
                    <a:ext uri="{FF2B5EF4-FFF2-40B4-BE49-F238E27FC236}">
                      <a16:creationId xmlns:a16="http://schemas.microsoft.com/office/drawing/2014/main" id="{63AA6144-EA19-48DF-B578-67E449D4598A}"/>
                    </a:ext>
                  </a:extLst>
                </p:cNvPr>
                <p:cNvSpPr>
                  <a:spLocks noChangeArrowheads="1"/>
                </p:cNvSpPr>
                <p:nvPr/>
              </p:nvSpPr>
              <p:spPr bwMode="auto">
                <a:xfrm>
                  <a:off x="1248" y="2928"/>
                  <a:ext cx="768"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291" name="Line 29">
                  <a:extLst>
                    <a:ext uri="{FF2B5EF4-FFF2-40B4-BE49-F238E27FC236}">
                      <a16:creationId xmlns:a16="http://schemas.microsoft.com/office/drawing/2014/main" id="{3FA0AE22-AF59-4929-BB68-2E732D39DD0F}"/>
                    </a:ext>
                  </a:extLst>
                </p:cNvPr>
                <p:cNvSpPr>
                  <a:spLocks noChangeShapeType="1"/>
                </p:cNvSpPr>
                <p:nvPr/>
              </p:nvSpPr>
              <p:spPr bwMode="auto">
                <a:xfrm>
                  <a:off x="1248" y="331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2" name="Line 30">
                  <a:extLst>
                    <a:ext uri="{FF2B5EF4-FFF2-40B4-BE49-F238E27FC236}">
                      <a16:creationId xmlns:a16="http://schemas.microsoft.com/office/drawing/2014/main" id="{A647CD1B-842E-4577-A005-3ACCF39920F7}"/>
                    </a:ext>
                  </a:extLst>
                </p:cNvPr>
                <p:cNvSpPr>
                  <a:spLocks noChangeShapeType="1"/>
                </p:cNvSpPr>
                <p:nvPr/>
              </p:nvSpPr>
              <p:spPr bwMode="auto">
                <a:xfrm>
                  <a:off x="1632" y="292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3" name="Line 31">
                  <a:extLst>
                    <a:ext uri="{FF2B5EF4-FFF2-40B4-BE49-F238E27FC236}">
                      <a16:creationId xmlns:a16="http://schemas.microsoft.com/office/drawing/2014/main" id="{244F29A2-5802-462C-BA88-D13C7E08A258}"/>
                    </a:ext>
                  </a:extLst>
                </p:cNvPr>
                <p:cNvSpPr>
                  <a:spLocks noChangeShapeType="1"/>
                </p:cNvSpPr>
                <p:nvPr/>
              </p:nvSpPr>
              <p:spPr bwMode="auto">
                <a:xfrm flipH="1" flipV="1">
                  <a:off x="1056" y="2736"/>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78" name="Text Box 32">
                <a:extLst>
                  <a:ext uri="{FF2B5EF4-FFF2-40B4-BE49-F238E27FC236}">
                    <a16:creationId xmlns:a16="http://schemas.microsoft.com/office/drawing/2014/main" id="{1568F705-EE35-4A7B-80F0-C624EADB2CBE}"/>
                  </a:ext>
                </a:extLst>
              </p:cNvPr>
              <p:cNvSpPr txBox="1">
                <a:spLocks noChangeArrowheads="1"/>
              </p:cNvSpPr>
              <p:nvPr/>
            </p:nvSpPr>
            <p:spPr bwMode="auto">
              <a:xfrm>
                <a:off x="1344"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79" name="Text Box 33">
                <a:extLst>
                  <a:ext uri="{FF2B5EF4-FFF2-40B4-BE49-F238E27FC236}">
                    <a16:creationId xmlns:a16="http://schemas.microsoft.com/office/drawing/2014/main" id="{238A153B-3B0B-4E91-9DCC-C40729AD8467}"/>
                  </a:ext>
                </a:extLst>
              </p:cNvPr>
              <p:cNvSpPr txBox="1">
                <a:spLocks noChangeArrowheads="1"/>
              </p:cNvSpPr>
              <p:nvPr/>
            </p:nvSpPr>
            <p:spPr bwMode="auto">
              <a:xfrm>
                <a:off x="1344"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80" name="Text Box 34">
                <a:extLst>
                  <a:ext uri="{FF2B5EF4-FFF2-40B4-BE49-F238E27FC236}">
                    <a16:creationId xmlns:a16="http://schemas.microsoft.com/office/drawing/2014/main" id="{BD7C8C05-2EB3-414B-894A-2F5F38A754C1}"/>
                  </a:ext>
                </a:extLst>
              </p:cNvPr>
              <p:cNvSpPr txBox="1">
                <a:spLocks noChangeArrowheads="1"/>
              </p:cNvSpPr>
              <p:nvPr/>
            </p:nvSpPr>
            <p:spPr bwMode="auto">
              <a:xfrm>
                <a:off x="1708"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81" name="Text Box 35">
                <a:extLst>
                  <a:ext uri="{FF2B5EF4-FFF2-40B4-BE49-F238E27FC236}">
                    <a16:creationId xmlns:a16="http://schemas.microsoft.com/office/drawing/2014/main" id="{36E8507D-17C0-4567-BDF4-3A96D272F8CA}"/>
                  </a:ext>
                </a:extLst>
              </p:cNvPr>
              <p:cNvSpPr txBox="1">
                <a:spLocks noChangeArrowheads="1"/>
              </p:cNvSpPr>
              <p:nvPr/>
            </p:nvSpPr>
            <p:spPr bwMode="auto">
              <a:xfrm>
                <a:off x="1708"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82" name="Text Box 36">
                <a:extLst>
                  <a:ext uri="{FF2B5EF4-FFF2-40B4-BE49-F238E27FC236}">
                    <a16:creationId xmlns:a16="http://schemas.microsoft.com/office/drawing/2014/main" id="{4EE64EE1-37CA-4C35-9345-C8CEDF51CF3E}"/>
                  </a:ext>
                </a:extLst>
              </p:cNvPr>
              <p:cNvSpPr txBox="1">
                <a:spLocks noChangeArrowheads="1"/>
              </p:cNvSpPr>
              <p:nvPr/>
            </p:nvSpPr>
            <p:spPr bwMode="auto">
              <a:xfrm>
                <a:off x="912" y="278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B</a:t>
                </a:r>
              </a:p>
            </p:txBody>
          </p:sp>
          <p:sp>
            <p:nvSpPr>
              <p:cNvPr id="93283" name="Text Box 37">
                <a:extLst>
                  <a:ext uri="{FF2B5EF4-FFF2-40B4-BE49-F238E27FC236}">
                    <a16:creationId xmlns:a16="http://schemas.microsoft.com/office/drawing/2014/main" id="{49928037-163E-465F-8C4D-27E2E7631172}"/>
                  </a:ext>
                </a:extLst>
              </p:cNvPr>
              <p:cNvSpPr txBox="1">
                <a:spLocks noChangeArrowheads="1"/>
              </p:cNvSpPr>
              <p:nvPr/>
            </p:nvSpPr>
            <p:spPr bwMode="auto">
              <a:xfrm>
                <a:off x="1008"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84" name="Text Box 38">
                <a:extLst>
                  <a:ext uri="{FF2B5EF4-FFF2-40B4-BE49-F238E27FC236}">
                    <a16:creationId xmlns:a16="http://schemas.microsoft.com/office/drawing/2014/main" id="{183A6B2C-D2D0-4734-A0EA-104A84AE0559}"/>
                  </a:ext>
                </a:extLst>
              </p:cNvPr>
              <p:cNvSpPr txBox="1">
                <a:spLocks noChangeArrowheads="1"/>
              </p:cNvSpPr>
              <p:nvPr/>
            </p:nvSpPr>
            <p:spPr bwMode="auto">
              <a:xfrm>
                <a:off x="1008"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85" name="Text Box 39">
                <a:extLst>
                  <a:ext uri="{FF2B5EF4-FFF2-40B4-BE49-F238E27FC236}">
                    <a16:creationId xmlns:a16="http://schemas.microsoft.com/office/drawing/2014/main" id="{6609CB82-3D33-4B22-9783-548C1E36F4F0}"/>
                  </a:ext>
                </a:extLst>
              </p:cNvPr>
              <p:cNvSpPr txBox="1">
                <a:spLocks noChangeArrowheads="1"/>
              </p:cNvSpPr>
              <p:nvPr/>
            </p:nvSpPr>
            <p:spPr bwMode="auto">
              <a:xfrm>
                <a:off x="1728" y="2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86" name="Text Box 40">
                <a:extLst>
                  <a:ext uri="{FF2B5EF4-FFF2-40B4-BE49-F238E27FC236}">
                    <a16:creationId xmlns:a16="http://schemas.microsoft.com/office/drawing/2014/main" id="{D6446E18-DE99-4F45-AD14-3B475D99879D}"/>
                  </a:ext>
                </a:extLst>
              </p:cNvPr>
              <p:cNvSpPr txBox="1">
                <a:spLocks noChangeArrowheads="1"/>
              </p:cNvSpPr>
              <p:nvPr/>
            </p:nvSpPr>
            <p:spPr bwMode="auto">
              <a:xfrm>
                <a:off x="1344" y="2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87" name="AutoShape 41">
                <a:extLst>
                  <a:ext uri="{FF2B5EF4-FFF2-40B4-BE49-F238E27FC236}">
                    <a16:creationId xmlns:a16="http://schemas.microsoft.com/office/drawing/2014/main" id="{22BF89BE-F665-40A8-AEE0-580B957D3D56}"/>
                  </a:ext>
                </a:extLst>
              </p:cNvPr>
              <p:cNvSpPr>
                <a:spLocks noChangeArrowheads="1"/>
              </p:cNvSpPr>
              <p:nvPr/>
            </p:nvSpPr>
            <p:spPr bwMode="auto">
              <a:xfrm>
                <a:off x="1344" y="3456"/>
                <a:ext cx="576" cy="192"/>
              </a:xfrm>
              <a:prstGeom prst="flowChartTerminator">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288" name="Line 42">
                <a:extLst>
                  <a:ext uri="{FF2B5EF4-FFF2-40B4-BE49-F238E27FC236}">
                    <a16:creationId xmlns:a16="http://schemas.microsoft.com/office/drawing/2014/main" id="{85869526-07C9-4A11-A62D-230E269B1023}"/>
                  </a:ext>
                </a:extLst>
              </p:cNvPr>
              <p:cNvSpPr>
                <a:spLocks noChangeShapeType="1"/>
              </p:cNvSpPr>
              <p:nvPr/>
            </p:nvSpPr>
            <p:spPr bwMode="auto">
              <a:xfrm flipH="1" flipV="1">
                <a:off x="864" y="3227"/>
                <a:ext cx="480" cy="277"/>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89" name="Text Box 43">
                <a:extLst>
                  <a:ext uri="{FF2B5EF4-FFF2-40B4-BE49-F238E27FC236}">
                    <a16:creationId xmlns:a16="http://schemas.microsoft.com/office/drawing/2014/main" id="{7EC98574-2337-4A88-B658-34931D85B701}"/>
                  </a:ext>
                </a:extLst>
              </p:cNvPr>
              <p:cNvSpPr txBox="1">
                <a:spLocks noChangeArrowheads="1"/>
              </p:cNvSpPr>
              <p:nvPr/>
            </p:nvSpPr>
            <p:spPr bwMode="auto">
              <a:xfrm>
                <a:off x="668" y="309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solidFill>
                      <a:schemeClr val="tx2"/>
                    </a:solidFill>
                    <a:latin typeface="Times New Roman" panose="02020603050405020304" pitchFamily="18" charset="0"/>
                  </a:rPr>
                  <a:t>B</a:t>
                </a:r>
              </a:p>
            </p:txBody>
          </p:sp>
        </p:grpSp>
        <p:grpSp>
          <p:nvGrpSpPr>
            <p:cNvPr id="93193" name="Group 44">
              <a:extLst>
                <a:ext uri="{FF2B5EF4-FFF2-40B4-BE49-F238E27FC236}">
                  <a16:creationId xmlns:a16="http://schemas.microsoft.com/office/drawing/2014/main" id="{BD8855A3-8641-46D2-BB81-299F1B148606}"/>
                </a:ext>
              </a:extLst>
            </p:cNvPr>
            <p:cNvGrpSpPr>
              <a:grpSpLocks/>
            </p:cNvGrpSpPr>
            <p:nvPr/>
          </p:nvGrpSpPr>
          <p:grpSpPr bwMode="auto">
            <a:xfrm>
              <a:off x="1632" y="2496"/>
              <a:ext cx="1588" cy="1222"/>
              <a:chOff x="3504" y="2522"/>
              <a:chExt cx="1588" cy="1222"/>
            </a:xfrm>
          </p:grpSpPr>
          <p:grpSp>
            <p:nvGrpSpPr>
              <p:cNvPr id="93240" name="Group 45">
                <a:extLst>
                  <a:ext uri="{FF2B5EF4-FFF2-40B4-BE49-F238E27FC236}">
                    <a16:creationId xmlns:a16="http://schemas.microsoft.com/office/drawing/2014/main" id="{1AF1E1F0-0E56-4FB3-9CF7-28DDA607DFD3}"/>
                  </a:ext>
                </a:extLst>
              </p:cNvPr>
              <p:cNvGrpSpPr>
                <a:grpSpLocks/>
              </p:cNvGrpSpPr>
              <p:nvPr/>
            </p:nvGrpSpPr>
            <p:grpSpPr bwMode="auto">
              <a:xfrm>
                <a:off x="3744" y="2784"/>
                <a:ext cx="960" cy="960"/>
                <a:chOff x="1056" y="2736"/>
                <a:chExt cx="960" cy="960"/>
              </a:xfrm>
            </p:grpSpPr>
            <p:sp>
              <p:nvSpPr>
                <p:cNvPr id="93261" name="Rectangle 46">
                  <a:extLst>
                    <a:ext uri="{FF2B5EF4-FFF2-40B4-BE49-F238E27FC236}">
                      <a16:creationId xmlns:a16="http://schemas.microsoft.com/office/drawing/2014/main" id="{524F6220-BBC1-45BE-A4CD-777319B36BC0}"/>
                    </a:ext>
                  </a:extLst>
                </p:cNvPr>
                <p:cNvSpPr>
                  <a:spLocks noChangeArrowheads="1"/>
                </p:cNvSpPr>
                <p:nvPr/>
              </p:nvSpPr>
              <p:spPr bwMode="auto">
                <a:xfrm>
                  <a:off x="1248" y="2928"/>
                  <a:ext cx="768"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262" name="Line 47">
                  <a:extLst>
                    <a:ext uri="{FF2B5EF4-FFF2-40B4-BE49-F238E27FC236}">
                      <a16:creationId xmlns:a16="http://schemas.microsoft.com/office/drawing/2014/main" id="{70C5897B-0BEF-4C27-A8F4-672FE0FC2376}"/>
                    </a:ext>
                  </a:extLst>
                </p:cNvPr>
                <p:cNvSpPr>
                  <a:spLocks noChangeShapeType="1"/>
                </p:cNvSpPr>
                <p:nvPr/>
              </p:nvSpPr>
              <p:spPr bwMode="auto">
                <a:xfrm>
                  <a:off x="1248" y="331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3" name="Line 48">
                  <a:extLst>
                    <a:ext uri="{FF2B5EF4-FFF2-40B4-BE49-F238E27FC236}">
                      <a16:creationId xmlns:a16="http://schemas.microsoft.com/office/drawing/2014/main" id="{DA0622BC-9B5A-4D3C-9051-E6EFE93C7BF6}"/>
                    </a:ext>
                  </a:extLst>
                </p:cNvPr>
                <p:cNvSpPr>
                  <a:spLocks noChangeShapeType="1"/>
                </p:cNvSpPr>
                <p:nvPr/>
              </p:nvSpPr>
              <p:spPr bwMode="auto">
                <a:xfrm>
                  <a:off x="1632" y="292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4" name="Line 49">
                  <a:extLst>
                    <a:ext uri="{FF2B5EF4-FFF2-40B4-BE49-F238E27FC236}">
                      <a16:creationId xmlns:a16="http://schemas.microsoft.com/office/drawing/2014/main" id="{4258AEB6-CDA3-4D36-9F7C-EEE9642E9EE9}"/>
                    </a:ext>
                  </a:extLst>
                </p:cNvPr>
                <p:cNvSpPr>
                  <a:spLocks noChangeShapeType="1"/>
                </p:cNvSpPr>
                <p:nvPr/>
              </p:nvSpPr>
              <p:spPr bwMode="auto">
                <a:xfrm flipH="1" flipV="1">
                  <a:off x="1056" y="2736"/>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41" name="Text Box 50">
                <a:extLst>
                  <a:ext uri="{FF2B5EF4-FFF2-40B4-BE49-F238E27FC236}">
                    <a16:creationId xmlns:a16="http://schemas.microsoft.com/office/drawing/2014/main" id="{5515C5CD-249A-462B-A1DE-BFC1777FEEDB}"/>
                  </a:ext>
                </a:extLst>
              </p:cNvPr>
              <p:cNvSpPr txBox="1">
                <a:spLocks noChangeArrowheads="1"/>
              </p:cNvSpPr>
              <p:nvPr/>
            </p:nvSpPr>
            <p:spPr bwMode="auto">
              <a:xfrm>
                <a:off x="4032"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42" name="Text Box 51">
                <a:extLst>
                  <a:ext uri="{FF2B5EF4-FFF2-40B4-BE49-F238E27FC236}">
                    <a16:creationId xmlns:a16="http://schemas.microsoft.com/office/drawing/2014/main" id="{EBD6BCAE-E042-44AF-95BE-851D32F0FEEA}"/>
                  </a:ext>
                </a:extLst>
              </p:cNvPr>
              <p:cNvSpPr txBox="1">
                <a:spLocks noChangeArrowheads="1"/>
              </p:cNvSpPr>
              <p:nvPr/>
            </p:nvSpPr>
            <p:spPr bwMode="auto">
              <a:xfrm>
                <a:off x="4032"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43" name="Text Box 52">
                <a:extLst>
                  <a:ext uri="{FF2B5EF4-FFF2-40B4-BE49-F238E27FC236}">
                    <a16:creationId xmlns:a16="http://schemas.microsoft.com/office/drawing/2014/main" id="{7F7666BF-9DA5-4082-AF75-C87AC896075A}"/>
                  </a:ext>
                </a:extLst>
              </p:cNvPr>
              <p:cNvSpPr txBox="1">
                <a:spLocks noChangeArrowheads="1"/>
              </p:cNvSpPr>
              <p:nvPr/>
            </p:nvSpPr>
            <p:spPr bwMode="auto">
              <a:xfrm>
                <a:off x="4396"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44" name="Text Box 53">
                <a:extLst>
                  <a:ext uri="{FF2B5EF4-FFF2-40B4-BE49-F238E27FC236}">
                    <a16:creationId xmlns:a16="http://schemas.microsoft.com/office/drawing/2014/main" id="{D4E3572B-05BE-4B66-832C-73E78B91808B}"/>
                  </a:ext>
                </a:extLst>
              </p:cNvPr>
              <p:cNvSpPr txBox="1">
                <a:spLocks noChangeArrowheads="1"/>
              </p:cNvSpPr>
              <p:nvPr/>
            </p:nvSpPr>
            <p:spPr bwMode="auto">
              <a:xfrm>
                <a:off x="439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45" name="Text Box 54">
                <a:extLst>
                  <a:ext uri="{FF2B5EF4-FFF2-40B4-BE49-F238E27FC236}">
                    <a16:creationId xmlns:a16="http://schemas.microsoft.com/office/drawing/2014/main" id="{312EFE8F-7911-41B7-8528-66442F7C4E3A}"/>
                  </a:ext>
                </a:extLst>
              </p:cNvPr>
              <p:cNvSpPr txBox="1">
                <a:spLocks noChangeArrowheads="1"/>
              </p:cNvSpPr>
              <p:nvPr/>
            </p:nvSpPr>
            <p:spPr bwMode="auto">
              <a:xfrm>
                <a:off x="3600" y="278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B</a:t>
                </a:r>
              </a:p>
            </p:txBody>
          </p:sp>
          <p:sp>
            <p:nvSpPr>
              <p:cNvPr id="93246" name="Text Box 55">
                <a:extLst>
                  <a:ext uri="{FF2B5EF4-FFF2-40B4-BE49-F238E27FC236}">
                    <a16:creationId xmlns:a16="http://schemas.microsoft.com/office/drawing/2014/main" id="{0CCCA334-A8F1-46C9-9D22-177CBC986C7B}"/>
                  </a:ext>
                </a:extLst>
              </p:cNvPr>
              <p:cNvSpPr txBox="1">
                <a:spLocks noChangeArrowheads="1"/>
              </p:cNvSpPr>
              <p:nvPr/>
            </p:nvSpPr>
            <p:spPr bwMode="auto">
              <a:xfrm>
                <a:off x="3696"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47" name="Text Box 56">
                <a:extLst>
                  <a:ext uri="{FF2B5EF4-FFF2-40B4-BE49-F238E27FC236}">
                    <a16:creationId xmlns:a16="http://schemas.microsoft.com/office/drawing/2014/main" id="{993552DA-BCE9-4EEE-A811-6C9CE6A79316}"/>
                  </a:ext>
                </a:extLst>
              </p:cNvPr>
              <p:cNvSpPr txBox="1">
                <a:spLocks noChangeArrowheads="1"/>
              </p:cNvSpPr>
              <p:nvPr/>
            </p:nvSpPr>
            <p:spPr bwMode="auto">
              <a:xfrm>
                <a:off x="369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48" name="Text Box 57">
                <a:extLst>
                  <a:ext uri="{FF2B5EF4-FFF2-40B4-BE49-F238E27FC236}">
                    <a16:creationId xmlns:a16="http://schemas.microsoft.com/office/drawing/2014/main" id="{95BD8607-8541-4543-89D4-5D22DFC95B55}"/>
                  </a:ext>
                </a:extLst>
              </p:cNvPr>
              <p:cNvSpPr txBox="1">
                <a:spLocks noChangeArrowheads="1"/>
              </p:cNvSpPr>
              <p:nvPr/>
            </p:nvSpPr>
            <p:spPr bwMode="auto">
              <a:xfrm>
                <a:off x="4416" y="2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49" name="Text Box 58">
                <a:extLst>
                  <a:ext uri="{FF2B5EF4-FFF2-40B4-BE49-F238E27FC236}">
                    <a16:creationId xmlns:a16="http://schemas.microsoft.com/office/drawing/2014/main" id="{AE5F575F-ECC7-475D-8D58-37B88419EFE7}"/>
                  </a:ext>
                </a:extLst>
              </p:cNvPr>
              <p:cNvSpPr txBox="1">
                <a:spLocks noChangeArrowheads="1"/>
              </p:cNvSpPr>
              <p:nvPr/>
            </p:nvSpPr>
            <p:spPr bwMode="auto">
              <a:xfrm>
                <a:off x="4032" y="2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3250" name="AutoShape 59">
                <a:extLst>
                  <a:ext uri="{FF2B5EF4-FFF2-40B4-BE49-F238E27FC236}">
                    <a16:creationId xmlns:a16="http://schemas.microsoft.com/office/drawing/2014/main" id="{A2D3B2B1-58FA-434A-BB8D-6B13E802DE4C}"/>
                  </a:ext>
                </a:extLst>
              </p:cNvPr>
              <p:cNvSpPr>
                <a:spLocks noChangeArrowheads="1"/>
              </p:cNvSpPr>
              <p:nvPr/>
            </p:nvSpPr>
            <p:spPr bwMode="auto">
              <a:xfrm>
                <a:off x="4032" y="3072"/>
                <a:ext cx="576" cy="192"/>
              </a:xfrm>
              <a:prstGeom prst="flowChartTerminator">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251" name="AutoShape 60">
                <a:extLst>
                  <a:ext uri="{FF2B5EF4-FFF2-40B4-BE49-F238E27FC236}">
                    <a16:creationId xmlns:a16="http://schemas.microsoft.com/office/drawing/2014/main" id="{4A4A7761-BDC5-4429-AE3F-FAD200375D55}"/>
                  </a:ext>
                </a:extLst>
              </p:cNvPr>
              <p:cNvSpPr>
                <a:spLocks noChangeArrowheads="1"/>
              </p:cNvSpPr>
              <p:nvPr/>
            </p:nvSpPr>
            <p:spPr bwMode="auto">
              <a:xfrm rot="-5314253">
                <a:off x="3840" y="3264"/>
                <a:ext cx="576" cy="192"/>
              </a:xfrm>
              <a:prstGeom prst="flowChartTerminator">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252" name="Text Box 61">
                <a:extLst>
                  <a:ext uri="{FF2B5EF4-FFF2-40B4-BE49-F238E27FC236}">
                    <a16:creationId xmlns:a16="http://schemas.microsoft.com/office/drawing/2014/main" id="{2EA19193-ACF8-46A8-8B8E-352E281B1205}"/>
                  </a:ext>
                </a:extLst>
              </p:cNvPr>
              <p:cNvSpPr txBox="1">
                <a:spLocks noChangeArrowheads="1"/>
              </p:cNvSpPr>
              <p:nvPr/>
            </p:nvSpPr>
            <p:spPr bwMode="auto">
              <a:xfrm>
                <a:off x="3792"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A</a:t>
                </a:r>
              </a:p>
            </p:txBody>
          </p:sp>
          <p:sp>
            <p:nvSpPr>
              <p:cNvPr id="93253" name="Line 62">
                <a:extLst>
                  <a:ext uri="{FF2B5EF4-FFF2-40B4-BE49-F238E27FC236}">
                    <a16:creationId xmlns:a16="http://schemas.microsoft.com/office/drawing/2014/main" id="{EAEC23B9-5844-4146-986D-4A35608CF0C3}"/>
                  </a:ext>
                </a:extLst>
              </p:cNvPr>
              <p:cNvSpPr>
                <a:spLocks noChangeShapeType="1"/>
              </p:cNvSpPr>
              <p:nvPr/>
            </p:nvSpPr>
            <p:spPr bwMode="auto">
              <a:xfrm flipV="1">
                <a:off x="4512" y="2736"/>
                <a:ext cx="336"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3254" name="Group 63">
                <a:extLst>
                  <a:ext uri="{FF2B5EF4-FFF2-40B4-BE49-F238E27FC236}">
                    <a16:creationId xmlns:a16="http://schemas.microsoft.com/office/drawing/2014/main" id="{20257790-BCF2-4F83-89DE-3E75F1BCFD8C}"/>
                  </a:ext>
                </a:extLst>
              </p:cNvPr>
              <p:cNvGrpSpPr>
                <a:grpSpLocks/>
              </p:cNvGrpSpPr>
              <p:nvPr/>
            </p:nvGrpSpPr>
            <p:grpSpPr bwMode="auto">
              <a:xfrm>
                <a:off x="4848" y="2522"/>
                <a:ext cx="244" cy="288"/>
                <a:chOff x="4886" y="2522"/>
                <a:chExt cx="244" cy="288"/>
              </a:xfrm>
            </p:grpSpPr>
            <p:sp>
              <p:nvSpPr>
                <p:cNvPr id="93259" name="Text Box 64">
                  <a:extLst>
                    <a:ext uri="{FF2B5EF4-FFF2-40B4-BE49-F238E27FC236}">
                      <a16:creationId xmlns:a16="http://schemas.microsoft.com/office/drawing/2014/main" id="{C3CA2993-2979-4420-A765-D0B4C709A86C}"/>
                    </a:ext>
                  </a:extLst>
                </p:cNvPr>
                <p:cNvSpPr txBox="1">
                  <a:spLocks noChangeArrowheads="1"/>
                </p:cNvSpPr>
                <p:nvPr/>
              </p:nvSpPr>
              <p:spPr bwMode="auto">
                <a:xfrm>
                  <a:off x="4886" y="252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solidFill>
                        <a:schemeClr val="tx2"/>
                      </a:solidFill>
                      <a:latin typeface="Times New Roman" panose="02020603050405020304" pitchFamily="18" charset="0"/>
                    </a:rPr>
                    <a:t>B</a:t>
                  </a:r>
                </a:p>
              </p:txBody>
            </p:sp>
            <p:sp>
              <p:nvSpPr>
                <p:cNvPr id="93260" name="Line 65">
                  <a:extLst>
                    <a:ext uri="{FF2B5EF4-FFF2-40B4-BE49-F238E27FC236}">
                      <a16:creationId xmlns:a16="http://schemas.microsoft.com/office/drawing/2014/main" id="{189D3BF0-FF89-4E41-8403-65E9E0F683BD}"/>
                    </a:ext>
                  </a:extLst>
                </p:cNvPr>
                <p:cNvSpPr>
                  <a:spLocks noChangeShapeType="1"/>
                </p:cNvSpPr>
                <p:nvPr/>
              </p:nvSpPr>
              <p:spPr bwMode="auto">
                <a:xfrm>
                  <a:off x="4944" y="2544"/>
                  <a:ext cx="9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55" name="Line 66">
                <a:extLst>
                  <a:ext uri="{FF2B5EF4-FFF2-40B4-BE49-F238E27FC236}">
                    <a16:creationId xmlns:a16="http://schemas.microsoft.com/office/drawing/2014/main" id="{04590D2C-1BB4-4A04-B930-9256D3544BA9}"/>
                  </a:ext>
                </a:extLst>
              </p:cNvPr>
              <p:cNvSpPr>
                <a:spLocks noChangeShapeType="1"/>
              </p:cNvSpPr>
              <p:nvPr/>
            </p:nvSpPr>
            <p:spPr bwMode="auto">
              <a:xfrm flipH="1" flipV="1">
                <a:off x="3696" y="3310"/>
                <a:ext cx="336" cy="19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3256" name="Group 67">
                <a:extLst>
                  <a:ext uri="{FF2B5EF4-FFF2-40B4-BE49-F238E27FC236}">
                    <a16:creationId xmlns:a16="http://schemas.microsoft.com/office/drawing/2014/main" id="{1E53289D-A610-4E06-8BEF-EE23028A6E50}"/>
                  </a:ext>
                </a:extLst>
              </p:cNvPr>
              <p:cNvGrpSpPr>
                <a:grpSpLocks/>
              </p:cNvGrpSpPr>
              <p:nvPr/>
            </p:nvGrpSpPr>
            <p:grpSpPr bwMode="auto">
              <a:xfrm>
                <a:off x="3504" y="3168"/>
                <a:ext cx="240" cy="288"/>
                <a:chOff x="3504" y="3168"/>
                <a:chExt cx="240" cy="288"/>
              </a:xfrm>
            </p:grpSpPr>
            <p:sp>
              <p:nvSpPr>
                <p:cNvPr id="93257" name="Text Box 68">
                  <a:extLst>
                    <a:ext uri="{FF2B5EF4-FFF2-40B4-BE49-F238E27FC236}">
                      <a16:creationId xmlns:a16="http://schemas.microsoft.com/office/drawing/2014/main" id="{B5DAD19E-6FB2-4B4D-8538-3B66DEDE7C43}"/>
                    </a:ext>
                  </a:extLst>
                </p:cNvPr>
                <p:cNvSpPr txBox="1">
                  <a:spLocks noChangeArrowheads="1"/>
                </p:cNvSpPr>
                <p:nvPr/>
              </p:nvSpPr>
              <p:spPr bwMode="auto">
                <a:xfrm>
                  <a:off x="3504" y="31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solidFill>
                        <a:schemeClr val="tx2"/>
                      </a:solidFill>
                      <a:latin typeface="Times New Roman" panose="02020603050405020304" pitchFamily="18" charset="0"/>
                    </a:rPr>
                    <a:t>A</a:t>
                  </a:r>
                </a:p>
              </p:txBody>
            </p:sp>
            <p:sp>
              <p:nvSpPr>
                <p:cNvPr id="93258" name="Line 69">
                  <a:extLst>
                    <a:ext uri="{FF2B5EF4-FFF2-40B4-BE49-F238E27FC236}">
                      <a16:creationId xmlns:a16="http://schemas.microsoft.com/office/drawing/2014/main" id="{AA82B26D-E1D8-4181-AE9B-7BC3C3A19D8A}"/>
                    </a:ext>
                  </a:extLst>
                </p:cNvPr>
                <p:cNvSpPr>
                  <a:spLocks noChangeShapeType="1"/>
                </p:cNvSpPr>
                <p:nvPr/>
              </p:nvSpPr>
              <p:spPr bwMode="auto">
                <a:xfrm>
                  <a:off x="3552" y="3216"/>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93194" name="Group 70">
              <a:extLst>
                <a:ext uri="{FF2B5EF4-FFF2-40B4-BE49-F238E27FC236}">
                  <a16:creationId xmlns:a16="http://schemas.microsoft.com/office/drawing/2014/main" id="{D4DECC7A-37F5-4BFD-AC5E-B6AA5D1E622E}"/>
                </a:ext>
              </a:extLst>
            </p:cNvPr>
            <p:cNvGrpSpPr>
              <a:grpSpLocks/>
            </p:cNvGrpSpPr>
            <p:nvPr/>
          </p:nvGrpSpPr>
          <p:grpSpPr bwMode="auto">
            <a:xfrm>
              <a:off x="3120" y="2448"/>
              <a:ext cx="2532" cy="1250"/>
              <a:chOff x="3120" y="2448"/>
              <a:chExt cx="2532" cy="1250"/>
            </a:xfrm>
          </p:grpSpPr>
          <p:sp>
            <p:nvSpPr>
              <p:cNvPr id="93195" name="Line 71">
                <a:extLst>
                  <a:ext uri="{FF2B5EF4-FFF2-40B4-BE49-F238E27FC236}">
                    <a16:creationId xmlns:a16="http://schemas.microsoft.com/office/drawing/2014/main" id="{71228767-7F68-42FA-AF54-CA99490037A9}"/>
                  </a:ext>
                </a:extLst>
              </p:cNvPr>
              <p:cNvSpPr>
                <a:spLocks noChangeShapeType="1"/>
              </p:cNvSpPr>
              <p:nvPr/>
            </p:nvSpPr>
            <p:spPr bwMode="auto">
              <a:xfrm flipV="1">
                <a:off x="3841" y="2640"/>
                <a:ext cx="480" cy="48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3196" name="Group 72">
                <a:extLst>
                  <a:ext uri="{FF2B5EF4-FFF2-40B4-BE49-F238E27FC236}">
                    <a16:creationId xmlns:a16="http://schemas.microsoft.com/office/drawing/2014/main" id="{C5C3B0F6-1003-44A3-B99F-42BDD89BF710}"/>
                  </a:ext>
                </a:extLst>
              </p:cNvPr>
              <p:cNvGrpSpPr>
                <a:grpSpLocks/>
              </p:cNvGrpSpPr>
              <p:nvPr/>
            </p:nvGrpSpPr>
            <p:grpSpPr bwMode="auto">
              <a:xfrm>
                <a:off x="3120" y="2592"/>
                <a:ext cx="2257" cy="1106"/>
                <a:chOff x="480" y="1966"/>
                <a:chExt cx="2257" cy="1106"/>
              </a:xfrm>
            </p:grpSpPr>
            <p:sp>
              <p:nvSpPr>
                <p:cNvPr id="93215" name="Rectangle 73">
                  <a:extLst>
                    <a:ext uri="{FF2B5EF4-FFF2-40B4-BE49-F238E27FC236}">
                      <a16:creationId xmlns:a16="http://schemas.microsoft.com/office/drawing/2014/main" id="{DBCD0FB8-A556-4C4B-8755-F9F8A6AE66FD}"/>
                    </a:ext>
                  </a:extLst>
                </p:cNvPr>
                <p:cNvSpPr>
                  <a:spLocks noChangeArrowheads="1"/>
                </p:cNvSpPr>
                <p:nvPr/>
              </p:nvSpPr>
              <p:spPr bwMode="auto">
                <a:xfrm>
                  <a:off x="2279" y="2746"/>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3216" name="Rectangle 74">
                  <a:extLst>
                    <a:ext uri="{FF2B5EF4-FFF2-40B4-BE49-F238E27FC236}">
                      <a16:creationId xmlns:a16="http://schemas.microsoft.com/office/drawing/2014/main" id="{CE43C913-FABD-44FB-A243-8D7E6EA75A25}"/>
                    </a:ext>
                  </a:extLst>
                </p:cNvPr>
                <p:cNvSpPr>
                  <a:spLocks noChangeArrowheads="1"/>
                </p:cNvSpPr>
                <p:nvPr/>
              </p:nvSpPr>
              <p:spPr bwMode="auto">
                <a:xfrm>
                  <a:off x="2279" y="245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3217" name="Rectangle 75">
                  <a:extLst>
                    <a:ext uri="{FF2B5EF4-FFF2-40B4-BE49-F238E27FC236}">
                      <a16:creationId xmlns:a16="http://schemas.microsoft.com/office/drawing/2014/main" id="{E17114B8-2499-4042-81AE-B71F165B8079}"/>
                    </a:ext>
                  </a:extLst>
                </p:cNvPr>
                <p:cNvSpPr>
                  <a:spLocks noChangeArrowheads="1"/>
                </p:cNvSpPr>
                <p:nvPr/>
              </p:nvSpPr>
              <p:spPr bwMode="auto">
                <a:xfrm>
                  <a:off x="1820" y="2746"/>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3218" name="Rectangle 76">
                  <a:extLst>
                    <a:ext uri="{FF2B5EF4-FFF2-40B4-BE49-F238E27FC236}">
                      <a16:creationId xmlns:a16="http://schemas.microsoft.com/office/drawing/2014/main" id="{CDA3F29E-6851-4F3F-B889-6B2B13D73C4D}"/>
                    </a:ext>
                  </a:extLst>
                </p:cNvPr>
                <p:cNvSpPr>
                  <a:spLocks noChangeArrowheads="1"/>
                </p:cNvSpPr>
                <p:nvPr/>
              </p:nvSpPr>
              <p:spPr bwMode="auto">
                <a:xfrm>
                  <a:off x="1820" y="245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a:solidFill>
                      <a:srgbClr val="FF3300"/>
                    </a:solidFill>
                    <a:latin typeface="Times New Roman" panose="02020603050405020304" pitchFamily="18" charset="0"/>
                  </a:endParaRPr>
                </a:p>
              </p:txBody>
            </p:sp>
            <p:sp>
              <p:nvSpPr>
                <p:cNvPr id="93219" name="Rectangle 77">
                  <a:extLst>
                    <a:ext uri="{FF2B5EF4-FFF2-40B4-BE49-F238E27FC236}">
                      <a16:creationId xmlns:a16="http://schemas.microsoft.com/office/drawing/2014/main" id="{4806BAB4-0061-485A-9E31-E382CB6B4ABE}"/>
                    </a:ext>
                  </a:extLst>
                </p:cNvPr>
                <p:cNvSpPr>
                  <a:spLocks noChangeArrowheads="1"/>
                </p:cNvSpPr>
                <p:nvPr/>
              </p:nvSpPr>
              <p:spPr bwMode="auto">
                <a:xfrm>
                  <a:off x="1362" y="2746"/>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3220" name="Rectangle 78">
                  <a:extLst>
                    <a:ext uri="{FF2B5EF4-FFF2-40B4-BE49-F238E27FC236}">
                      <a16:creationId xmlns:a16="http://schemas.microsoft.com/office/drawing/2014/main" id="{97D75977-97B9-49FB-B3E9-8F09069E1532}"/>
                    </a:ext>
                  </a:extLst>
                </p:cNvPr>
                <p:cNvSpPr>
                  <a:spLocks noChangeArrowheads="1"/>
                </p:cNvSpPr>
                <p:nvPr/>
              </p:nvSpPr>
              <p:spPr bwMode="auto">
                <a:xfrm>
                  <a:off x="903" y="2746"/>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3221" name="Rectangle 79">
                  <a:extLst>
                    <a:ext uri="{FF2B5EF4-FFF2-40B4-BE49-F238E27FC236}">
                      <a16:creationId xmlns:a16="http://schemas.microsoft.com/office/drawing/2014/main" id="{658ED97B-CE58-4A4B-96C2-C1F887B4B42D}"/>
                    </a:ext>
                  </a:extLst>
                </p:cNvPr>
                <p:cNvSpPr>
                  <a:spLocks noChangeArrowheads="1"/>
                </p:cNvSpPr>
                <p:nvPr/>
              </p:nvSpPr>
              <p:spPr bwMode="auto">
                <a:xfrm>
                  <a:off x="1362" y="245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3222" name="Rectangle 80">
                  <a:extLst>
                    <a:ext uri="{FF2B5EF4-FFF2-40B4-BE49-F238E27FC236}">
                      <a16:creationId xmlns:a16="http://schemas.microsoft.com/office/drawing/2014/main" id="{8EA91C5A-DF38-4F1D-ADE3-FDDCC2CC868F}"/>
                    </a:ext>
                  </a:extLst>
                </p:cNvPr>
                <p:cNvSpPr>
                  <a:spLocks noChangeArrowheads="1"/>
                </p:cNvSpPr>
                <p:nvPr/>
              </p:nvSpPr>
              <p:spPr bwMode="auto">
                <a:xfrm>
                  <a:off x="903" y="245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3223" name="Line 81">
                  <a:extLst>
                    <a:ext uri="{FF2B5EF4-FFF2-40B4-BE49-F238E27FC236}">
                      <a16:creationId xmlns:a16="http://schemas.microsoft.com/office/drawing/2014/main" id="{A8E63832-1033-4768-9C59-F433B517B6F9}"/>
                    </a:ext>
                  </a:extLst>
                </p:cNvPr>
                <p:cNvSpPr>
                  <a:spLocks noChangeShapeType="1"/>
                </p:cNvSpPr>
                <p:nvPr/>
              </p:nvSpPr>
              <p:spPr bwMode="auto">
                <a:xfrm>
                  <a:off x="903" y="2420"/>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4" name="Line 82">
                  <a:extLst>
                    <a:ext uri="{FF2B5EF4-FFF2-40B4-BE49-F238E27FC236}">
                      <a16:creationId xmlns:a16="http://schemas.microsoft.com/office/drawing/2014/main" id="{03A00D1C-4D6A-4C04-8437-117B65219F95}"/>
                    </a:ext>
                  </a:extLst>
                </p:cNvPr>
                <p:cNvSpPr>
                  <a:spLocks noChangeShapeType="1"/>
                </p:cNvSpPr>
                <p:nvPr/>
              </p:nvSpPr>
              <p:spPr bwMode="auto">
                <a:xfrm>
                  <a:off x="903" y="2746"/>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5" name="Line 83">
                  <a:extLst>
                    <a:ext uri="{FF2B5EF4-FFF2-40B4-BE49-F238E27FC236}">
                      <a16:creationId xmlns:a16="http://schemas.microsoft.com/office/drawing/2014/main" id="{51B4A845-8765-407A-BEBE-9288F69C42DF}"/>
                    </a:ext>
                  </a:extLst>
                </p:cNvPr>
                <p:cNvSpPr>
                  <a:spLocks noChangeShapeType="1"/>
                </p:cNvSpPr>
                <p:nvPr/>
              </p:nvSpPr>
              <p:spPr bwMode="auto">
                <a:xfrm>
                  <a:off x="903" y="2420"/>
                  <a:ext cx="0" cy="63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6" name="Line 84">
                  <a:extLst>
                    <a:ext uri="{FF2B5EF4-FFF2-40B4-BE49-F238E27FC236}">
                      <a16:creationId xmlns:a16="http://schemas.microsoft.com/office/drawing/2014/main" id="{24B7E68A-85CB-4D7B-96AB-3258499AB40B}"/>
                    </a:ext>
                  </a:extLst>
                </p:cNvPr>
                <p:cNvSpPr>
                  <a:spLocks noChangeShapeType="1"/>
                </p:cNvSpPr>
                <p:nvPr/>
              </p:nvSpPr>
              <p:spPr bwMode="auto">
                <a:xfrm>
                  <a:off x="1362" y="2428"/>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7" name="Line 85">
                  <a:extLst>
                    <a:ext uri="{FF2B5EF4-FFF2-40B4-BE49-F238E27FC236}">
                      <a16:creationId xmlns:a16="http://schemas.microsoft.com/office/drawing/2014/main" id="{BEA051E8-D6BE-4720-BBB6-E87997BDB763}"/>
                    </a:ext>
                  </a:extLst>
                </p:cNvPr>
                <p:cNvSpPr>
                  <a:spLocks noChangeShapeType="1"/>
                </p:cNvSpPr>
                <p:nvPr/>
              </p:nvSpPr>
              <p:spPr bwMode="auto">
                <a:xfrm>
                  <a:off x="2737" y="2420"/>
                  <a:ext cx="0" cy="63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8" name="Line 86">
                  <a:extLst>
                    <a:ext uri="{FF2B5EF4-FFF2-40B4-BE49-F238E27FC236}">
                      <a16:creationId xmlns:a16="http://schemas.microsoft.com/office/drawing/2014/main" id="{07736303-7A80-4685-9A0F-652F99AB5BD6}"/>
                    </a:ext>
                  </a:extLst>
                </p:cNvPr>
                <p:cNvSpPr>
                  <a:spLocks noChangeShapeType="1"/>
                </p:cNvSpPr>
                <p:nvPr/>
              </p:nvSpPr>
              <p:spPr bwMode="auto">
                <a:xfrm>
                  <a:off x="1820" y="2420"/>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9" name="Line 87">
                  <a:extLst>
                    <a:ext uri="{FF2B5EF4-FFF2-40B4-BE49-F238E27FC236}">
                      <a16:creationId xmlns:a16="http://schemas.microsoft.com/office/drawing/2014/main" id="{164978A6-ADA2-42F1-B931-D4602D01972C}"/>
                    </a:ext>
                  </a:extLst>
                </p:cNvPr>
                <p:cNvSpPr>
                  <a:spLocks noChangeShapeType="1"/>
                </p:cNvSpPr>
                <p:nvPr/>
              </p:nvSpPr>
              <p:spPr bwMode="auto">
                <a:xfrm>
                  <a:off x="2279" y="2420"/>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0" name="Line 88">
                  <a:extLst>
                    <a:ext uri="{FF2B5EF4-FFF2-40B4-BE49-F238E27FC236}">
                      <a16:creationId xmlns:a16="http://schemas.microsoft.com/office/drawing/2014/main" id="{B38D770A-2EC0-4266-AFCE-FDD9A441EEE5}"/>
                    </a:ext>
                  </a:extLst>
                </p:cNvPr>
                <p:cNvSpPr>
                  <a:spLocks noChangeShapeType="1"/>
                </p:cNvSpPr>
                <p:nvPr/>
              </p:nvSpPr>
              <p:spPr bwMode="auto">
                <a:xfrm>
                  <a:off x="903" y="3052"/>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1" name="Line 89">
                  <a:extLst>
                    <a:ext uri="{FF2B5EF4-FFF2-40B4-BE49-F238E27FC236}">
                      <a16:creationId xmlns:a16="http://schemas.microsoft.com/office/drawing/2014/main" id="{A7DA5D09-FFF5-4E05-90BD-3C862C68A160}"/>
                    </a:ext>
                  </a:extLst>
                </p:cNvPr>
                <p:cNvSpPr>
                  <a:spLocks noChangeShapeType="1"/>
                </p:cNvSpPr>
                <p:nvPr/>
              </p:nvSpPr>
              <p:spPr bwMode="auto">
                <a:xfrm>
                  <a:off x="662" y="2180"/>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2" name="Text Box 90">
                  <a:extLst>
                    <a:ext uri="{FF2B5EF4-FFF2-40B4-BE49-F238E27FC236}">
                      <a16:creationId xmlns:a16="http://schemas.microsoft.com/office/drawing/2014/main" id="{C5772CF7-06F7-4F62-9AFC-E8D3CBA40463}"/>
                    </a:ext>
                  </a:extLst>
                </p:cNvPr>
                <p:cNvSpPr txBox="1">
                  <a:spLocks noChangeArrowheads="1"/>
                </p:cNvSpPr>
                <p:nvPr/>
              </p:nvSpPr>
              <p:spPr bwMode="auto">
                <a:xfrm>
                  <a:off x="960" y="214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3233" name="Text Box 91">
                  <a:extLst>
                    <a:ext uri="{FF2B5EF4-FFF2-40B4-BE49-F238E27FC236}">
                      <a16:creationId xmlns:a16="http://schemas.microsoft.com/office/drawing/2014/main" id="{2B604632-2F19-4607-8598-61B99610AF7B}"/>
                    </a:ext>
                  </a:extLst>
                </p:cNvPr>
                <p:cNvSpPr txBox="1">
                  <a:spLocks noChangeArrowheads="1"/>
                </p:cNvSpPr>
                <p:nvPr/>
              </p:nvSpPr>
              <p:spPr bwMode="auto">
                <a:xfrm>
                  <a:off x="1440" y="2137"/>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3234" name="Text Box 92">
                  <a:extLst>
                    <a:ext uri="{FF2B5EF4-FFF2-40B4-BE49-F238E27FC236}">
                      <a16:creationId xmlns:a16="http://schemas.microsoft.com/office/drawing/2014/main" id="{541FF9F7-BDF6-4878-B18C-CC00C0ADD0AD}"/>
                    </a:ext>
                  </a:extLst>
                </p:cNvPr>
                <p:cNvSpPr txBox="1">
                  <a:spLocks noChangeArrowheads="1"/>
                </p:cNvSpPr>
                <p:nvPr/>
              </p:nvSpPr>
              <p:spPr bwMode="auto">
                <a:xfrm>
                  <a:off x="1899" y="21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3235" name="Text Box 93">
                  <a:extLst>
                    <a:ext uri="{FF2B5EF4-FFF2-40B4-BE49-F238E27FC236}">
                      <a16:creationId xmlns:a16="http://schemas.microsoft.com/office/drawing/2014/main" id="{8AA5065D-39C7-4B1D-9FA2-8210FBEDB4DF}"/>
                    </a:ext>
                  </a:extLst>
                </p:cNvPr>
                <p:cNvSpPr txBox="1">
                  <a:spLocks noChangeArrowheads="1"/>
                </p:cNvSpPr>
                <p:nvPr/>
              </p:nvSpPr>
              <p:spPr bwMode="auto">
                <a:xfrm>
                  <a:off x="2344" y="21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3236" name="Text Box 94">
                  <a:extLst>
                    <a:ext uri="{FF2B5EF4-FFF2-40B4-BE49-F238E27FC236}">
                      <a16:creationId xmlns:a16="http://schemas.microsoft.com/office/drawing/2014/main" id="{5A511715-149D-415B-8582-3A87B59E2C0E}"/>
                    </a:ext>
                  </a:extLst>
                </p:cNvPr>
                <p:cNvSpPr txBox="1">
                  <a:spLocks noChangeArrowheads="1"/>
                </p:cNvSpPr>
                <p:nvPr/>
              </p:nvSpPr>
              <p:spPr bwMode="auto">
                <a:xfrm>
                  <a:off x="673" y="196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3237" name="Text Box 95">
                  <a:extLst>
                    <a:ext uri="{FF2B5EF4-FFF2-40B4-BE49-F238E27FC236}">
                      <a16:creationId xmlns:a16="http://schemas.microsoft.com/office/drawing/2014/main" id="{080B10EA-8B4D-4A83-860B-7A079D0F7CC5}"/>
                    </a:ext>
                  </a:extLst>
                </p:cNvPr>
                <p:cNvSpPr txBox="1">
                  <a:spLocks noChangeArrowheads="1"/>
                </p:cNvSpPr>
                <p:nvPr/>
              </p:nvSpPr>
              <p:spPr bwMode="auto">
                <a:xfrm>
                  <a:off x="480" y="220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a:t>
                  </a:r>
                </a:p>
              </p:txBody>
            </p:sp>
            <p:sp>
              <p:nvSpPr>
                <p:cNvPr id="93238" name="Text Box 96">
                  <a:extLst>
                    <a:ext uri="{FF2B5EF4-FFF2-40B4-BE49-F238E27FC236}">
                      <a16:creationId xmlns:a16="http://schemas.microsoft.com/office/drawing/2014/main" id="{3924273F-DE7E-4ED6-8881-1BAE1DB3D010}"/>
                    </a:ext>
                  </a:extLst>
                </p:cNvPr>
                <p:cNvSpPr txBox="1">
                  <a:spLocks noChangeArrowheads="1"/>
                </p:cNvSpPr>
                <p:nvPr/>
              </p:nvSpPr>
              <p:spPr bwMode="auto">
                <a:xfrm>
                  <a:off x="624" y="244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sp>
              <p:nvSpPr>
                <p:cNvPr id="93239" name="Text Box 97">
                  <a:extLst>
                    <a:ext uri="{FF2B5EF4-FFF2-40B4-BE49-F238E27FC236}">
                      <a16:creationId xmlns:a16="http://schemas.microsoft.com/office/drawing/2014/main" id="{B9E39F94-EBD4-44E0-9D6F-60107A0A8CB9}"/>
                    </a:ext>
                  </a:extLst>
                </p:cNvPr>
                <p:cNvSpPr txBox="1">
                  <a:spLocks noChangeArrowheads="1"/>
                </p:cNvSpPr>
                <p:nvPr/>
              </p:nvSpPr>
              <p:spPr bwMode="auto">
                <a:xfrm>
                  <a:off x="624" y="278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grpSp>
          <p:sp>
            <p:nvSpPr>
              <p:cNvPr id="93197" name="AutoShape 98">
                <a:extLst>
                  <a:ext uri="{FF2B5EF4-FFF2-40B4-BE49-F238E27FC236}">
                    <a16:creationId xmlns:a16="http://schemas.microsoft.com/office/drawing/2014/main" id="{8FD06C17-8F93-4604-8774-859FA4BAA50B}"/>
                  </a:ext>
                </a:extLst>
              </p:cNvPr>
              <p:cNvSpPr>
                <a:spLocks noChangeArrowheads="1"/>
              </p:cNvSpPr>
              <p:nvPr/>
            </p:nvSpPr>
            <p:spPr bwMode="auto">
              <a:xfrm rot="5378628">
                <a:off x="3485" y="3246"/>
                <a:ext cx="552" cy="240"/>
              </a:xfrm>
              <a:prstGeom prst="flowChartTerminator">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93198" name="Group 99">
                <a:extLst>
                  <a:ext uri="{FF2B5EF4-FFF2-40B4-BE49-F238E27FC236}">
                    <a16:creationId xmlns:a16="http://schemas.microsoft.com/office/drawing/2014/main" id="{2CB7E9EE-FC8B-4C31-9E1D-C53C83CE8C73}"/>
                  </a:ext>
                </a:extLst>
              </p:cNvPr>
              <p:cNvGrpSpPr>
                <a:grpSpLocks/>
              </p:cNvGrpSpPr>
              <p:nvPr/>
            </p:nvGrpSpPr>
            <p:grpSpPr bwMode="auto">
              <a:xfrm>
                <a:off x="4300" y="2448"/>
                <a:ext cx="383" cy="288"/>
                <a:chOff x="4300" y="2448"/>
                <a:chExt cx="383" cy="288"/>
              </a:xfrm>
            </p:grpSpPr>
            <p:sp>
              <p:nvSpPr>
                <p:cNvPr id="93212" name="Text Box 100">
                  <a:extLst>
                    <a:ext uri="{FF2B5EF4-FFF2-40B4-BE49-F238E27FC236}">
                      <a16:creationId xmlns:a16="http://schemas.microsoft.com/office/drawing/2014/main" id="{F913E4B1-95E3-4969-A0F7-B432E0204ACC}"/>
                    </a:ext>
                  </a:extLst>
                </p:cNvPr>
                <p:cNvSpPr txBox="1">
                  <a:spLocks noChangeArrowheads="1"/>
                </p:cNvSpPr>
                <p:nvPr/>
              </p:nvSpPr>
              <p:spPr bwMode="auto">
                <a:xfrm>
                  <a:off x="4300" y="2448"/>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AB</a:t>
                  </a:r>
                </a:p>
              </p:txBody>
            </p:sp>
            <p:sp>
              <p:nvSpPr>
                <p:cNvPr id="93213" name="Line 101">
                  <a:extLst>
                    <a:ext uri="{FF2B5EF4-FFF2-40B4-BE49-F238E27FC236}">
                      <a16:creationId xmlns:a16="http://schemas.microsoft.com/office/drawing/2014/main" id="{1BCAF12E-43D3-417A-9EFC-0F005E93628B}"/>
                    </a:ext>
                  </a:extLst>
                </p:cNvPr>
                <p:cNvSpPr>
                  <a:spLocks noChangeShapeType="1"/>
                </p:cNvSpPr>
                <p:nvPr/>
              </p:nvSpPr>
              <p:spPr bwMode="auto">
                <a:xfrm>
                  <a:off x="4488" y="2488"/>
                  <a:ext cx="96" cy="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14" name="Line 102">
                  <a:extLst>
                    <a:ext uri="{FF2B5EF4-FFF2-40B4-BE49-F238E27FC236}">
                      <a16:creationId xmlns:a16="http://schemas.microsoft.com/office/drawing/2014/main" id="{FE4EE508-0E6A-479A-9FEC-B29CD736A376}"/>
                    </a:ext>
                  </a:extLst>
                </p:cNvPr>
                <p:cNvSpPr>
                  <a:spLocks noChangeShapeType="1"/>
                </p:cNvSpPr>
                <p:nvPr/>
              </p:nvSpPr>
              <p:spPr bwMode="auto">
                <a:xfrm>
                  <a:off x="4368" y="2490"/>
                  <a:ext cx="96" cy="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199" name="Group 103">
                <a:extLst>
                  <a:ext uri="{FF2B5EF4-FFF2-40B4-BE49-F238E27FC236}">
                    <a16:creationId xmlns:a16="http://schemas.microsoft.com/office/drawing/2014/main" id="{161ED6A8-532B-4AB5-9329-E7E47879D75B}"/>
                  </a:ext>
                </a:extLst>
              </p:cNvPr>
              <p:cNvGrpSpPr>
                <a:grpSpLocks/>
              </p:cNvGrpSpPr>
              <p:nvPr/>
            </p:nvGrpSpPr>
            <p:grpSpPr bwMode="auto">
              <a:xfrm>
                <a:off x="3540" y="3120"/>
                <a:ext cx="288" cy="192"/>
                <a:chOff x="3552" y="3120"/>
                <a:chExt cx="288" cy="192"/>
              </a:xfrm>
            </p:grpSpPr>
            <p:sp>
              <p:nvSpPr>
                <p:cNvPr id="93209" name="AutoShape 104">
                  <a:extLst>
                    <a:ext uri="{FF2B5EF4-FFF2-40B4-BE49-F238E27FC236}">
                      <a16:creationId xmlns:a16="http://schemas.microsoft.com/office/drawing/2014/main" id="{3B791908-B4D3-403C-8E5F-1737E7F5E4CF}"/>
                    </a:ext>
                  </a:extLst>
                </p:cNvPr>
                <p:cNvSpPr>
                  <a:spLocks/>
                </p:cNvSpPr>
                <p:nvPr/>
              </p:nvSpPr>
              <p:spPr bwMode="auto">
                <a:xfrm>
                  <a:off x="3792" y="3120"/>
                  <a:ext cx="48" cy="192"/>
                </a:xfrm>
                <a:prstGeom prst="rightBracket">
                  <a:avLst>
                    <a:gd name="adj" fmla="val 33333"/>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210" name="Line 105">
                  <a:extLst>
                    <a:ext uri="{FF2B5EF4-FFF2-40B4-BE49-F238E27FC236}">
                      <a16:creationId xmlns:a16="http://schemas.microsoft.com/office/drawing/2014/main" id="{D59EC8E6-20D5-4A47-ACAD-5C8ADA1BF23A}"/>
                    </a:ext>
                  </a:extLst>
                </p:cNvPr>
                <p:cNvSpPr>
                  <a:spLocks noChangeShapeType="1"/>
                </p:cNvSpPr>
                <p:nvPr/>
              </p:nvSpPr>
              <p:spPr bwMode="auto">
                <a:xfrm flipH="1">
                  <a:off x="3552" y="3120"/>
                  <a:ext cx="24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11" name="Line 106">
                  <a:extLst>
                    <a:ext uri="{FF2B5EF4-FFF2-40B4-BE49-F238E27FC236}">
                      <a16:creationId xmlns:a16="http://schemas.microsoft.com/office/drawing/2014/main" id="{2EE58DDF-55C8-4F84-9D62-A00893854F63}"/>
                    </a:ext>
                  </a:extLst>
                </p:cNvPr>
                <p:cNvSpPr>
                  <a:spLocks noChangeShapeType="1"/>
                </p:cNvSpPr>
                <p:nvPr/>
              </p:nvSpPr>
              <p:spPr bwMode="auto">
                <a:xfrm flipH="1">
                  <a:off x="3552" y="3312"/>
                  <a:ext cx="24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00" name="Group 107">
                <a:extLst>
                  <a:ext uri="{FF2B5EF4-FFF2-40B4-BE49-F238E27FC236}">
                    <a16:creationId xmlns:a16="http://schemas.microsoft.com/office/drawing/2014/main" id="{793EE2D5-F069-4628-8443-395B25153276}"/>
                  </a:ext>
                </a:extLst>
              </p:cNvPr>
              <p:cNvGrpSpPr>
                <a:grpSpLocks/>
              </p:cNvGrpSpPr>
              <p:nvPr/>
            </p:nvGrpSpPr>
            <p:grpSpPr bwMode="auto">
              <a:xfrm rot="-10783420">
                <a:off x="5088" y="3120"/>
                <a:ext cx="288" cy="192"/>
                <a:chOff x="3552" y="3120"/>
                <a:chExt cx="288" cy="192"/>
              </a:xfrm>
            </p:grpSpPr>
            <p:sp>
              <p:nvSpPr>
                <p:cNvPr id="93206" name="AutoShape 108">
                  <a:extLst>
                    <a:ext uri="{FF2B5EF4-FFF2-40B4-BE49-F238E27FC236}">
                      <a16:creationId xmlns:a16="http://schemas.microsoft.com/office/drawing/2014/main" id="{FECAD1B1-6608-4766-9E23-F3128A64ADA4}"/>
                    </a:ext>
                  </a:extLst>
                </p:cNvPr>
                <p:cNvSpPr>
                  <a:spLocks/>
                </p:cNvSpPr>
                <p:nvPr/>
              </p:nvSpPr>
              <p:spPr bwMode="auto">
                <a:xfrm>
                  <a:off x="3792" y="3120"/>
                  <a:ext cx="48" cy="192"/>
                </a:xfrm>
                <a:prstGeom prst="rightBracket">
                  <a:avLst>
                    <a:gd name="adj" fmla="val 33333"/>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207" name="Line 109">
                  <a:extLst>
                    <a:ext uri="{FF2B5EF4-FFF2-40B4-BE49-F238E27FC236}">
                      <a16:creationId xmlns:a16="http://schemas.microsoft.com/office/drawing/2014/main" id="{D5DD279D-B164-4131-B122-56EA671023C8}"/>
                    </a:ext>
                  </a:extLst>
                </p:cNvPr>
                <p:cNvSpPr>
                  <a:spLocks noChangeShapeType="1"/>
                </p:cNvSpPr>
                <p:nvPr/>
              </p:nvSpPr>
              <p:spPr bwMode="auto">
                <a:xfrm flipH="1">
                  <a:off x="3552" y="3120"/>
                  <a:ext cx="24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08" name="Line 110">
                  <a:extLst>
                    <a:ext uri="{FF2B5EF4-FFF2-40B4-BE49-F238E27FC236}">
                      <a16:creationId xmlns:a16="http://schemas.microsoft.com/office/drawing/2014/main" id="{9F3F7CCD-A30B-4ED6-B635-9811884BC2D6}"/>
                    </a:ext>
                  </a:extLst>
                </p:cNvPr>
                <p:cNvSpPr>
                  <a:spLocks noChangeShapeType="1"/>
                </p:cNvSpPr>
                <p:nvPr/>
              </p:nvSpPr>
              <p:spPr bwMode="auto">
                <a:xfrm flipH="1">
                  <a:off x="3552" y="3312"/>
                  <a:ext cx="24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01" name="Line 111">
                <a:extLst>
                  <a:ext uri="{FF2B5EF4-FFF2-40B4-BE49-F238E27FC236}">
                    <a16:creationId xmlns:a16="http://schemas.microsoft.com/office/drawing/2014/main" id="{288B9DCB-06A7-4721-8B16-FEF8017D1341}"/>
                  </a:ext>
                </a:extLst>
              </p:cNvPr>
              <p:cNvSpPr>
                <a:spLocks noChangeShapeType="1"/>
              </p:cNvSpPr>
              <p:nvPr/>
            </p:nvSpPr>
            <p:spPr bwMode="auto">
              <a:xfrm flipV="1">
                <a:off x="5184" y="2688"/>
                <a:ext cx="192" cy="43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3202" name="Group 112">
                <a:extLst>
                  <a:ext uri="{FF2B5EF4-FFF2-40B4-BE49-F238E27FC236}">
                    <a16:creationId xmlns:a16="http://schemas.microsoft.com/office/drawing/2014/main" id="{77150DE7-10DC-40B6-915D-CEE9B829D83F}"/>
                  </a:ext>
                </a:extLst>
              </p:cNvPr>
              <p:cNvGrpSpPr>
                <a:grpSpLocks/>
              </p:cNvGrpSpPr>
              <p:nvPr/>
            </p:nvGrpSpPr>
            <p:grpSpPr bwMode="auto">
              <a:xfrm>
                <a:off x="5280" y="2448"/>
                <a:ext cx="372" cy="288"/>
                <a:chOff x="5280" y="2448"/>
                <a:chExt cx="372" cy="288"/>
              </a:xfrm>
            </p:grpSpPr>
            <p:sp>
              <p:nvSpPr>
                <p:cNvPr id="93203" name="Text Box 113">
                  <a:extLst>
                    <a:ext uri="{FF2B5EF4-FFF2-40B4-BE49-F238E27FC236}">
                      <a16:creationId xmlns:a16="http://schemas.microsoft.com/office/drawing/2014/main" id="{C63A77CD-356C-430F-8B11-82EF5EAC2486}"/>
                    </a:ext>
                  </a:extLst>
                </p:cNvPr>
                <p:cNvSpPr txBox="1">
                  <a:spLocks noChangeArrowheads="1"/>
                </p:cNvSpPr>
                <p:nvPr/>
              </p:nvSpPr>
              <p:spPr bwMode="auto">
                <a:xfrm>
                  <a:off x="5280" y="2448"/>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solidFill>
                        <a:schemeClr val="tx2"/>
                      </a:solidFill>
                      <a:latin typeface="Times New Roman" panose="02020603050405020304" pitchFamily="18" charset="0"/>
                    </a:rPr>
                    <a:t>BC</a:t>
                  </a:r>
                </a:p>
              </p:txBody>
            </p:sp>
            <p:sp>
              <p:nvSpPr>
                <p:cNvPr id="93204" name="Line 114">
                  <a:extLst>
                    <a:ext uri="{FF2B5EF4-FFF2-40B4-BE49-F238E27FC236}">
                      <a16:creationId xmlns:a16="http://schemas.microsoft.com/office/drawing/2014/main" id="{FE5D2A75-F452-4783-9356-0992C29F89B8}"/>
                    </a:ext>
                  </a:extLst>
                </p:cNvPr>
                <p:cNvSpPr>
                  <a:spLocks noChangeShapeType="1"/>
                </p:cNvSpPr>
                <p:nvPr/>
              </p:nvSpPr>
              <p:spPr bwMode="auto">
                <a:xfrm>
                  <a:off x="5340" y="2496"/>
                  <a:ext cx="9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05" name="Line 115">
                  <a:extLst>
                    <a:ext uri="{FF2B5EF4-FFF2-40B4-BE49-F238E27FC236}">
                      <a16:creationId xmlns:a16="http://schemas.microsoft.com/office/drawing/2014/main" id="{9263F1A4-E185-4F81-9A62-5D37ED3738FA}"/>
                    </a:ext>
                  </a:extLst>
                </p:cNvPr>
                <p:cNvSpPr>
                  <a:spLocks noChangeShapeType="1"/>
                </p:cNvSpPr>
                <p:nvPr/>
              </p:nvSpPr>
              <p:spPr bwMode="auto">
                <a:xfrm>
                  <a:off x="5472" y="2496"/>
                  <a:ext cx="9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87047"/>
                                        </p:tgtEl>
                                        <p:attrNameLst>
                                          <p:attrName>style.visibility</p:attrName>
                                        </p:attrNameLst>
                                      </p:cBhvr>
                                      <p:to>
                                        <p:strVal val="visible"/>
                                      </p:to>
                                    </p:set>
                                    <p:animEffect transition="in" filter="slide(fromLeft)">
                                      <p:cBhvr>
                                        <p:cTn id="11" dur="500"/>
                                        <p:tgtEl>
                                          <p:spTgt spid="870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87044"/>
                                        </p:tgtEl>
                                        <p:attrNameLst>
                                          <p:attrName>style.visibility</p:attrName>
                                        </p:attrNameLst>
                                      </p:cBhvr>
                                      <p:to>
                                        <p:strVal val="visible"/>
                                      </p:to>
                                    </p:set>
                                    <p:animEffect transition="in" filter="slide(fromLeft)">
                                      <p:cBhvr>
                                        <p:cTn id="16" dur="500"/>
                                        <p:tgtEl>
                                          <p:spTgt spid="870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87045"/>
                                        </p:tgtEl>
                                        <p:attrNameLst>
                                          <p:attrName>style.visibility</p:attrName>
                                        </p:attrNameLst>
                                      </p:cBhvr>
                                      <p:to>
                                        <p:strVal val="visible"/>
                                      </p:to>
                                    </p:set>
                                    <p:animEffect transition="in" filter="slide(fromLeft)">
                                      <p:cBhvr>
                                        <p:cTn id="21" dur="500"/>
                                        <p:tgtEl>
                                          <p:spTgt spid="87045"/>
                                        </p:tgtEl>
                                      </p:cBhvr>
                                    </p:animEffect>
                                  </p:childTnLst>
                                </p:cTn>
                              </p:par>
                            </p:childTnLst>
                          </p:cTn>
                        </p:par>
                        <p:par>
                          <p:cTn id="22" fill="hold" nodeType="afterGroup">
                            <p:stCondLst>
                              <p:cond delay="500"/>
                            </p:stCondLst>
                            <p:childTnLst>
                              <p:par>
                                <p:cTn id="23" presetID="12" presetClass="entr" presetSubtype="2" fill="hold" nodeType="afterEffect">
                                  <p:stCondLst>
                                    <p:cond delay="0"/>
                                  </p:stCondLst>
                                  <p:childTnLst>
                                    <p:set>
                                      <p:cBhvr>
                                        <p:cTn id="24" dur="1" fill="hold">
                                          <p:stCondLst>
                                            <p:cond delay="0"/>
                                          </p:stCondLst>
                                        </p:cTn>
                                        <p:tgtEl>
                                          <p:spTgt spid="87048"/>
                                        </p:tgtEl>
                                        <p:attrNameLst>
                                          <p:attrName>style.visibility</p:attrName>
                                        </p:attrNameLst>
                                      </p:cBhvr>
                                      <p:to>
                                        <p:strVal val="visible"/>
                                      </p:to>
                                    </p:set>
                                    <p:animEffect transition="in" filter="slide(fromRight)">
                                      <p:cBhvr>
                                        <p:cTn id="25" dur="500"/>
                                        <p:tgtEl>
                                          <p:spTgt spid="87048"/>
                                        </p:tgtEl>
                                      </p:cBhvr>
                                    </p:animEffect>
                                  </p:childTnLst>
                                  <p:subTnLst>
                                    <p:audio>
                                      <p:cMediaNode>
                                        <p:cTn display="0" masterRel="sameClick">
                                          <p:stCondLst>
                                            <p:cond evt="begin" delay="0">
                                              <p:tn val="23"/>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utoUpdateAnimBg="0"/>
      <p:bldP spid="87045" grpId="0" autoUpdateAnimBg="0"/>
      <p:bldP spid="87047"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7" name="Text Box 3">
            <a:extLst>
              <a:ext uri="{FF2B5EF4-FFF2-40B4-BE49-F238E27FC236}">
                <a16:creationId xmlns:a16="http://schemas.microsoft.com/office/drawing/2014/main" id="{DA9C5B3B-0592-4F78-A841-1FC7A74A80CD}"/>
              </a:ext>
            </a:extLst>
          </p:cNvPr>
          <p:cNvSpPr txBox="1">
            <a:spLocks noChangeArrowheads="1"/>
          </p:cNvSpPr>
          <p:nvPr/>
        </p:nvSpPr>
        <p:spPr bwMode="auto">
          <a:xfrm>
            <a:off x="342900" y="927100"/>
            <a:ext cx="8359775" cy="144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b="1">
                <a:solidFill>
                  <a:schemeClr val="accent1"/>
                </a:solidFill>
                <a:latin typeface="Times New Roman" panose="02020603050405020304" pitchFamily="18" charset="0"/>
              </a:rPr>
              <a:t>　　</a:t>
            </a:r>
            <a:r>
              <a:rPr kumimoji="1" lang="en-US" altLang="zh-CN" sz="2400" b="1">
                <a:solidFill>
                  <a:srgbClr val="0033CC"/>
                </a:solidFill>
                <a:latin typeface="宋体" panose="02010600030101010101" pitchFamily="2" charset="-122"/>
              </a:rPr>
              <a:t>2</a:t>
            </a:r>
            <a:r>
              <a:rPr kumimoji="1" lang="zh-CN" altLang="en-US" sz="2400" b="1">
                <a:solidFill>
                  <a:srgbClr val="0033CC"/>
                </a:solidFill>
                <a:latin typeface="宋体" panose="02010600030101010101" pitchFamily="2" charset="-122"/>
              </a:rPr>
              <a:t>．四个小方格组成一个大方格、或组成一行（列）、或处于相邻两行（列）的两端、或处于四角时，所代表的最小项可以合并，合并后可消去两个变量。</a:t>
            </a:r>
          </a:p>
          <a:p>
            <a:pPr algn="just" eaLnBrk="1" hangingPunct="1">
              <a:lnSpc>
                <a:spcPct val="80000"/>
              </a:lnSpc>
              <a:spcBef>
                <a:spcPct val="50000"/>
              </a:spcBef>
            </a:pPr>
            <a:r>
              <a:rPr kumimoji="1" lang="zh-CN" altLang="en-US" sz="2400" b="1">
                <a:solidFill>
                  <a:srgbClr val="0033CC"/>
                </a:solidFill>
                <a:latin typeface="宋体" panose="02010600030101010101" pitchFamily="2" charset="-122"/>
              </a:rPr>
              <a:t> </a:t>
            </a:r>
          </a:p>
        </p:txBody>
      </p:sp>
      <p:sp>
        <p:nvSpPr>
          <p:cNvPr id="88068" name="Text Box 4">
            <a:extLst>
              <a:ext uri="{FF2B5EF4-FFF2-40B4-BE49-F238E27FC236}">
                <a16:creationId xmlns:a16="http://schemas.microsoft.com/office/drawing/2014/main" id="{6CB903F3-68BC-439F-8AAF-9B983E33D01D}"/>
              </a:ext>
            </a:extLst>
          </p:cNvPr>
          <p:cNvSpPr txBox="1">
            <a:spLocks noChangeArrowheads="1"/>
          </p:cNvSpPr>
          <p:nvPr/>
        </p:nvSpPr>
        <p:spPr bwMode="auto">
          <a:xfrm>
            <a:off x="533400" y="2173288"/>
            <a:ext cx="8359775"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60000"/>
              </a:lnSpc>
              <a:spcBef>
                <a:spcPct val="50000"/>
              </a:spcBef>
            </a:pPr>
            <a:r>
              <a:rPr kumimoji="1" lang="zh-CN" altLang="en-US" sz="2400">
                <a:latin typeface="Times New Roman" panose="02020603050405020304" pitchFamily="18" charset="0"/>
              </a:rPr>
              <a:t>　　例如</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下图给出了</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变量卡诺图上四个相邻最小项合并的</a:t>
            </a:r>
          </a:p>
          <a:p>
            <a:pPr algn="just" eaLnBrk="1" hangingPunct="1">
              <a:lnSpc>
                <a:spcPct val="60000"/>
              </a:lnSpc>
              <a:spcBef>
                <a:spcPct val="50000"/>
              </a:spcBef>
            </a:pPr>
            <a:r>
              <a:rPr kumimoji="1" lang="zh-CN" altLang="en-US" sz="2400">
                <a:latin typeface="Times New Roman" panose="02020603050405020304" pitchFamily="18" charset="0"/>
              </a:rPr>
              <a:t>典型情况的。 </a:t>
            </a:r>
          </a:p>
        </p:txBody>
      </p:sp>
      <p:grpSp>
        <p:nvGrpSpPr>
          <p:cNvPr id="88070" name="Group 6">
            <a:extLst>
              <a:ext uri="{FF2B5EF4-FFF2-40B4-BE49-F238E27FC236}">
                <a16:creationId xmlns:a16="http://schemas.microsoft.com/office/drawing/2014/main" id="{1A664EDA-C71A-4708-AD05-09D3584DB870}"/>
              </a:ext>
            </a:extLst>
          </p:cNvPr>
          <p:cNvGrpSpPr>
            <a:grpSpLocks/>
          </p:cNvGrpSpPr>
          <p:nvPr/>
        </p:nvGrpSpPr>
        <p:grpSpPr bwMode="auto">
          <a:xfrm>
            <a:off x="4724400" y="3068638"/>
            <a:ext cx="3582988" cy="2060575"/>
            <a:chOff x="2975" y="1966"/>
            <a:chExt cx="2257" cy="1298"/>
          </a:xfrm>
        </p:grpSpPr>
        <p:grpSp>
          <p:nvGrpSpPr>
            <p:cNvPr id="94252" name="Group 7">
              <a:extLst>
                <a:ext uri="{FF2B5EF4-FFF2-40B4-BE49-F238E27FC236}">
                  <a16:creationId xmlns:a16="http://schemas.microsoft.com/office/drawing/2014/main" id="{3F0C3E8E-83F6-4AC1-BEAF-6169DA8028B9}"/>
                </a:ext>
              </a:extLst>
            </p:cNvPr>
            <p:cNvGrpSpPr>
              <a:grpSpLocks/>
            </p:cNvGrpSpPr>
            <p:nvPr/>
          </p:nvGrpSpPr>
          <p:grpSpPr bwMode="auto">
            <a:xfrm>
              <a:off x="2975" y="2158"/>
              <a:ext cx="2257" cy="1106"/>
              <a:chOff x="480" y="1966"/>
              <a:chExt cx="2257" cy="1106"/>
            </a:xfrm>
          </p:grpSpPr>
          <p:sp>
            <p:nvSpPr>
              <p:cNvPr id="94256" name="Rectangle 8">
                <a:extLst>
                  <a:ext uri="{FF2B5EF4-FFF2-40B4-BE49-F238E27FC236}">
                    <a16:creationId xmlns:a16="http://schemas.microsoft.com/office/drawing/2014/main" id="{8436668B-202D-4BC2-9EBC-D1A582DA6BA5}"/>
                  </a:ext>
                </a:extLst>
              </p:cNvPr>
              <p:cNvSpPr>
                <a:spLocks noChangeArrowheads="1"/>
              </p:cNvSpPr>
              <p:nvPr/>
            </p:nvSpPr>
            <p:spPr bwMode="auto">
              <a:xfrm>
                <a:off x="2279" y="2746"/>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4257" name="Rectangle 9">
                <a:extLst>
                  <a:ext uri="{FF2B5EF4-FFF2-40B4-BE49-F238E27FC236}">
                    <a16:creationId xmlns:a16="http://schemas.microsoft.com/office/drawing/2014/main" id="{51B8471C-051A-47CD-9F44-F4A024461C1D}"/>
                  </a:ext>
                </a:extLst>
              </p:cNvPr>
              <p:cNvSpPr>
                <a:spLocks noChangeArrowheads="1"/>
              </p:cNvSpPr>
              <p:nvPr/>
            </p:nvSpPr>
            <p:spPr bwMode="auto">
              <a:xfrm>
                <a:off x="2279" y="245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4258" name="Rectangle 10">
                <a:extLst>
                  <a:ext uri="{FF2B5EF4-FFF2-40B4-BE49-F238E27FC236}">
                    <a16:creationId xmlns:a16="http://schemas.microsoft.com/office/drawing/2014/main" id="{15ACA504-28D5-4850-AFEC-B7DC35FB101E}"/>
                  </a:ext>
                </a:extLst>
              </p:cNvPr>
              <p:cNvSpPr>
                <a:spLocks noChangeArrowheads="1"/>
              </p:cNvSpPr>
              <p:nvPr/>
            </p:nvSpPr>
            <p:spPr bwMode="auto">
              <a:xfrm>
                <a:off x="1820" y="2746"/>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4259" name="Rectangle 11">
                <a:extLst>
                  <a:ext uri="{FF2B5EF4-FFF2-40B4-BE49-F238E27FC236}">
                    <a16:creationId xmlns:a16="http://schemas.microsoft.com/office/drawing/2014/main" id="{E0ACA8ED-E3C1-4AD6-99A2-FDEC95896820}"/>
                  </a:ext>
                </a:extLst>
              </p:cNvPr>
              <p:cNvSpPr>
                <a:spLocks noChangeArrowheads="1"/>
              </p:cNvSpPr>
              <p:nvPr/>
            </p:nvSpPr>
            <p:spPr bwMode="auto">
              <a:xfrm>
                <a:off x="1820" y="245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a:solidFill>
                    <a:srgbClr val="FF3300"/>
                  </a:solidFill>
                  <a:latin typeface="Times New Roman" panose="02020603050405020304" pitchFamily="18" charset="0"/>
                </a:endParaRPr>
              </a:p>
            </p:txBody>
          </p:sp>
          <p:sp>
            <p:nvSpPr>
              <p:cNvPr id="94260" name="Rectangle 12">
                <a:extLst>
                  <a:ext uri="{FF2B5EF4-FFF2-40B4-BE49-F238E27FC236}">
                    <a16:creationId xmlns:a16="http://schemas.microsoft.com/office/drawing/2014/main" id="{95BC913C-C1D2-4207-91CE-D226122C673D}"/>
                  </a:ext>
                </a:extLst>
              </p:cNvPr>
              <p:cNvSpPr>
                <a:spLocks noChangeArrowheads="1"/>
              </p:cNvSpPr>
              <p:nvPr/>
            </p:nvSpPr>
            <p:spPr bwMode="auto">
              <a:xfrm>
                <a:off x="1362" y="2746"/>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4261" name="Rectangle 13">
                <a:extLst>
                  <a:ext uri="{FF2B5EF4-FFF2-40B4-BE49-F238E27FC236}">
                    <a16:creationId xmlns:a16="http://schemas.microsoft.com/office/drawing/2014/main" id="{69E5DE37-7456-4C9B-A6FE-406C59C8FD67}"/>
                  </a:ext>
                </a:extLst>
              </p:cNvPr>
              <p:cNvSpPr>
                <a:spLocks noChangeArrowheads="1"/>
              </p:cNvSpPr>
              <p:nvPr/>
            </p:nvSpPr>
            <p:spPr bwMode="auto">
              <a:xfrm>
                <a:off x="903" y="2746"/>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4262" name="Rectangle 14">
                <a:extLst>
                  <a:ext uri="{FF2B5EF4-FFF2-40B4-BE49-F238E27FC236}">
                    <a16:creationId xmlns:a16="http://schemas.microsoft.com/office/drawing/2014/main" id="{710FB8E9-1F0B-439C-AC04-2C57C1B59B9C}"/>
                  </a:ext>
                </a:extLst>
              </p:cNvPr>
              <p:cNvSpPr>
                <a:spLocks noChangeArrowheads="1"/>
              </p:cNvSpPr>
              <p:nvPr/>
            </p:nvSpPr>
            <p:spPr bwMode="auto">
              <a:xfrm>
                <a:off x="1362" y="245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4263" name="Rectangle 15">
                <a:extLst>
                  <a:ext uri="{FF2B5EF4-FFF2-40B4-BE49-F238E27FC236}">
                    <a16:creationId xmlns:a16="http://schemas.microsoft.com/office/drawing/2014/main" id="{51AD49F4-4ABB-49ED-8337-3E2DCF49DC5D}"/>
                  </a:ext>
                </a:extLst>
              </p:cNvPr>
              <p:cNvSpPr>
                <a:spLocks noChangeArrowheads="1"/>
              </p:cNvSpPr>
              <p:nvPr/>
            </p:nvSpPr>
            <p:spPr bwMode="auto">
              <a:xfrm>
                <a:off x="903" y="245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4264" name="Line 16">
                <a:extLst>
                  <a:ext uri="{FF2B5EF4-FFF2-40B4-BE49-F238E27FC236}">
                    <a16:creationId xmlns:a16="http://schemas.microsoft.com/office/drawing/2014/main" id="{56CD94D8-BB99-43F5-948F-50E54C406C9A}"/>
                  </a:ext>
                </a:extLst>
              </p:cNvPr>
              <p:cNvSpPr>
                <a:spLocks noChangeShapeType="1"/>
              </p:cNvSpPr>
              <p:nvPr/>
            </p:nvSpPr>
            <p:spPr bwMode="auto">
              <a:xfrm>
                <a:off x="903" y="2420"/>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65" name="Line 17">
                <a:extLst>
                  <a:ext uri="{FF2B5EF4-FFF2-40B4-BE49-F238E27FC236}">
                    <a16:creationId xmlns:a16="http://schemas.microsoft.com/office/drawing/2014/main" id="{8E34AF29-3281-4E6F-A892-A5C6B1CF2657}"/>
                  </a:ext>
                </a:extLst>
              </p:cNvPr>
              <p:cNvSpPr>
                <a:spLocks noChangeShapeType="1"/>
              </p:cNvSpPr>
              <p:nvPr/>
            </p:nvSpPr>
            <p:spPr bwMode="auto">
              <a:xfrm>
                <a:off x="903" y="2746"/>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66" name="Line 18">
                <a:extLst>
                  <a:ext uri="{FF2B5EF4-FFF2-40B4-BE49-F238E27FC236}">
                    <a16:creationId xmlns:a16="http://schemas.microsoft.com/office/drawing/2014/main" id="{7290B719-2380-46A2-81BF-BCB7C96808E0}"/>
                  </a:ext>
                </a:extLst>
              </p:cNvPr>
              <p:cNvSpPr>
                <a:spLocks noChangeShapeType="1"/>
              </p:cNvSpPr>
              <p:nvPr/>
            </p:nvSpPr>
            <p:spPr bwMode="auto">
              <a:xfrm>
                <a:off x="903" y="2420"/>
                <a:ext cx="0" cy="63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67" name="Line 19">
                <a:extLst>
                  <a:ext uri="{FF2B5EF4-FFF2-40B4-BE49-F238E27FC236}">
                    <a16:creationId xmlns:a16="http://schemas.microsoft.com/office/drawing/2014/main" id="{6ECC904D-2D94-4759-9F01-57F14C50CC64}"/>
                  </a:ext>
                </a:extLst>
              </p:cNvPr>
              <p:cNvSpPr>
                <a:spLocks noChangeShapeType="1"/>
              </p:cNvSpPr>
              <p:nvPr/>
            </p:nvSpPr>
            <p:spPr bwMode="auto">
              <a:xfrm>
                <a:off x="1362" y="2428"/>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68" name="Line 20">
                <a:extLst>
                  <a:ext uri="{FF2B5EF4-FFF2-40B4-BE49-F238E27FC236}">
                    <a16:creationId xmlns:a16="http://schemas.microsoft.com/office/drawing/2014/main" id="{9B0C4F34-4512-46DC-9305-EC136012AC29}"/>
                  </a:ext>
                </a:extLst>
              </p:cNvPr>
              <p:cNvSpPr>
                <a:spLocks noChangeShapeType="1"/>
              </p:cNvSpPr>
              <p:nvPr/>
            </p:nvSpPr>
            <p:spPr bwMode="auto">
              <a:xfrm>
                <a:off x="2737" y="2420"/>
                <a:ext cx="0" cy="63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69" name="Line 21">
                <a:extLst>
                  <a:ext uri="{FF2B5EF4-FFF2-40B4-BE49-F238E27FC236}">
                    <a16:creationId xmlns:a16="http://schemas.microsoft.com/office/drawing/2014/main" id="{C9D25DFE-CBFD-46B0-ADF5-779E49A98C67}"/>
                  </a:ext>
                </a:extLst>
              </p:cNvPr>
              <p:cNvSpPr>
                <a:spLocks noChangeShapeType="1"/>
              </p:cNvSpPr>
              <p:nvPr/>
            </p:nvSpPr>
            <p:spPr bwMode="auto">
              <a:xfrm>
                <a:off x="1820" y="2420"/>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70" name="Line 22">
                <a:extLst>
                  <a:ext uri="{FF2B5EF4-FFF2-40B4-BE49-F238E27FC236}">
                    <a16:creationId xmlns:a16="http://schemas.microsoft.com/office/drawing/2014/main" id="{3A1EFA6C-F4E8-46E3-913C-6698EEC05528}"/>
                  </a:ext>
                </a:extLst>
              </p:cNvPr>
              <p:cNvSpPr>
                <a:spLocks noChangeShapeType="1"/>
              </p:cNvSpPr>
              <p:nvPr/>
            </p:nvSpPr>
            <p:spPr bwMode="auto">
              <a:xfrm>
                <a:off x="2279" y="2420"/>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71" name="Line 23">
                <a:extLst>
                  <a:ext uri="{FF2B5EF4-FFF2-40B4-BE49-F238E27FC236}">
                    <a16:creationId xmlns:a16="http://schemas.microsoft.com/office/drawing/2014/main" id="{09D36781-AEAE-4681-973C-89C3471A55E9}"/>
                  </a:ext>
                </a:extLst>
              </p:cNvPr>
              <p:cNvSpPr>
                <a:spLocks noChangeShapeType="1"/>
              </p:cNvSpPr>
              <p:nvPr/>
            </p:nvSpPr>
            <p:spPr bwMode="auto">
              <a:xfrm>
                <a:off x="903" y="3052"/>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72" name="Line 24">
                <a:extLst>
                  <a:ext uri="{FF2B5EF4-FFF2-40B4-BE49-F238E27FC236}">
                    <a16:creationId xmlns:a16="http://schemas.microsoft.com/office/drawing/2014/main" id="{0E3C214E-0974-4CF3-868D-D9A7125A84B7}"/>
                  </a:ext>
                </a:extLst>
              </p:cNvPr>
              <p:cNvSpPr>
                <a:spLocks noChangeShapeType="1"/>
              </p:cNvSpPr>
              <p:nvPr/>
            </p:nvSpPr>
            <p:spPr bwMode="auto">
              <a:xfrm>
                <a:off x="662" y="2180"/>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73" name="Text Box 25">
                <a:extLst>
                  <a:ext uri="{FF2B5EF4-FFF2-40B4-BE49-F238E27FC236}">
                    <a16:creationId xmlns:a16="http://schemas.microsoft.com/office/drawing/2014/main" id="{D4A9F9E4-17F1-4D58-AEEB-4F79FA034FD6}"/>
                  </a:ext>
                </a:extLst>
              </p:cNvPr>
              <p:cNvSpPr txBox="1">
                <a:spLocks noChangeArrowheads="1"/>
              </p:cNvSpPr>
              <p:nvPr/>
            </p:nvSpPr>
            <p:spPr bwMode="auto">
              <a:xfrm>
                <a:off x="960" y="214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4274" name="Text Box 26">
                <a:extLst>
                  <a:ext uri="{FF2B5EF4-FFF2-40B4-BE49-F238E27FC236}">
                    <a16:creationId xmlns:a16="http://schemas.microsoft.com/office/drawing/2014/main" id="{D61A0DC5-890C-42F7-A1B2-198DB01AAA76}"/>
                  </a:ext>
                </a:extLst>
              </p:cNvPr>
              <p:cNvSpPr txBox="1">
                <a:spLocks noChangeArrowheads="1"/>
              </p:cNvSpPr>
              <p:nvPr/>
            </p:nvSpPr>
            <p:spPr bwMode="auto">
              <a:xfrm>
                <a:off x="1440" y="2137"/>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4275" name="Text Box 27">
                <a:extLst>
                  <a:ext uri="{FF2B5EF4-FFF2-40B4-BE49-F238E27FC236}">
                    <a16:creationId xmlns:a16="http://schemas.microsoft.com/office/drawing/2014/main" id="{363942B8-78FD-4D23-960C-01579C337274}"/>
                  </a:ext>
                </a:extLst>
              </p:cNvPr>
              <p:cNvSpPr txBox="1">
                <a:spLocks noChangeArrowheads="1"/>
              </p:cNvSpPr>
              <p:nvPr/>
            </p:nvSpPr>
            <p:spPr bwMode="auto">
              <a:xfrm>
                <a:off x="1899" y="21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4276" name="Text Box 28">
                <a:extLst>
                  <a:ext uri="{FF2B5EF4-FFF2-40B4-BE49-F238E27FC236}">
                    <a16:creationId xmlns:a16="http://schemas.microsoft.com/office/drawing/2014/main" id="{68A0E7D6-ADAD-4203-B1EE-CCC96A87F6BF}"/>
                  </a:ext>
                </a:extLst>
              </p:cNvPr>
              <p:cNvSpPr txBox="1">
                <a:spLocks noChangeArrowheads="1"/>
              </p:cNvSpPr>
              <p:nvPr/>
            </p:nvSpPr>
            <p:spPr bwMode="auto">
              <a:xfrm>
                <a:off x="2344" y="21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4277" name="Text Box 29">
                <a:extLst>
                  <a:ext uri="{FF2B5EF4-FFF2-40B4-BE49-F238E27FC236}">
                    <a16:creationId xmlns:a16="http://schemas.microsoft.com/office/drawing/2014/main" id="{4F613A67-D28A-40A9-9DFB-5C5AC5E16D21}"/>
                  </a:ext>
                </a:extLst>
              </p:cNvPr>
              <p:cNvSpPr txBox="1">
                <a:spLocks noChangeArrowheads="1"/>
              </p:cNvSpPr>
              <p:nvPr/>
            </p:nvSpPr>
            <p:spPr bwMode="auto">
              <a:xfrm>
                <a:off x="673" y="196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4278" name="Text Box 30">
                <a:extLst>
                  <a:ext uri="{FF2B5EF4-FFF2-40B4-BE49-F238E27FC236}">
                    <a16:creationId xmlns:a16="http://schemas.microsoft.com/office/drawing/2014/main" id="{7C30B92F-04C5-4F41-9443-C46D661C348E}"/>
                  </a:ext>
                </a:extLst>
              </p:cNvPr>
              <p:cNvSpPr txBox="1">
                <a:spLocks noChangeArrowheads="1"/>
              </p:cNvSpPr>
              <p:nvPr/>
            </p:nvSpPr>
            <p:spPr bwMode="auto">
              <a:xfrm>
                <a:off x="480" y="220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a:t>
                </a:r>
              </a:p>
            </p:txBody>
          </p:sp>
          <p:sp>
            <p:nvSpPr>
              <p:cNvPr id="94279" name="Text Box 31">
                <a:extLst>
                  <a:ext uri="{FF2B5EF4-FFF2-40B4-BE49-F238E27FC236}">
                    <a16:creationId xmlns:a16="http://schemas.microsoft.com/office/drawing/2014/main" id="{D43CAD60-5FBD-4365-AED5-8FA74FA0E2E7}"/>
                  </a:ext>
                </a:extLst>
              </p:cNvPr>
              <p:cNvSpPr txBox="1">
                <a:spLocks noChangeArrowheads="1"/>
              </p:cNvSpPr>
              <p:nvPr/>
            </p:nvSpPr>
            <p:spPr bwMode="auto">
              <a:xfrm>
                <a:off x="624" y="244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sp>
            <p:nvSpPr>
              <p:cNvPr id="94280" name="Text Box 32">
                <a:extLst>
                  <a:ext uri="{FF2B5EF4-FFF2-40B4-BE49-F238E27FC236}">
                    <a16:creationId xmlns:a16="http://schemas.microsoft.com/office/drawing/2014/main" id="{878A0EA7-03DA-4B6E-8663-259877965898}"/>
                  </a:ext>
                </a:extLst>
              </p:cNvPr>
              <p:cNvSpPr txBox="1">
                <a:spLocks noChangeArrowheads="1"/>
              </p:cNvSpPr>
              <p:nvPr/>
            </p:nvSpPr>
            <p:spPr bwMode="auto">
              <a:xfrm>
                <a:off x="624" y="278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grpSp>
        <p:sp>
          <p:nvSpPr>
            <p:cNvPr id="94253" name="AutoShape 33">
              <a:extLst>
                <a:ext uri="{FF2B5EF4-FFF2-40B4-BE49-F238E27FC236}">
                  <a16:creationId xmlns:a16="http://schemas.microsoft.com/office/drawing/2014/main" id="{6FEA8342-FF72-43C7-8892-DC56E425163B}"/>
                </a:ext>
              </a:extLst>
            </p:cNvPr>
            <p:cNvSpPr>
              <a:spLocks noChangeArrowheads="1"/>
            </p:cNvSpPr>
            <p:nvPr/>
          </p:nvSpPr>
          <p:spPr bwMode="auto">
            <a:xfrm>
              <a:off x="3935" y="2686"/>
              <a:ext cx="768" cy="480"/>
            </a:xfrm>
            <a:prstGeom prst="roundRect">
              <a:avLst>
                <a:gd name="adj" fmla="val 12120"/>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4254" name="Line 34">
              <a:extLst>
                <a:ext uri="{FF2B5EF4-FFF2-40B4-BE49-F238E27FC236}">
                  <a16:creationId xmlns:a16="http://schemas.microsoft.com/office/drawing/2014/main" id="{29D142B6-B2A3-4603-98B3-E67E3CDE633C}"/>
                </a:ext>
              </a:extLst>
            </p:cNvPr>
            <p:cNvSpPr>
              <a:spLocks noChangeShapeType="1"/>
            </p:cNvSpPr>
            <p:nvPr/>
          </p:nvSpPr>
          <p:spPr bwMode="auto">
            <a:xfrm flipV="1">
              <a:off x="4128" y="2206"/>
              <a:ext cx="480" cy="48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55" name="Text Box 35">
              <a:extLst>
                <a:ext uri="{FF2B5EF4-FFF2-40B4-BE49-F238E27FC236}">
                  <a16:creationId xmlns:a16="http://schemas.microsoft.com/office/drawing/2014/main" id="{455FF603-458A-4CC3-9B68-A43DCECFB4B5}"/>
                </a:ext>
              </a:extLst>
            </p:cNvPr>
            <p:cNvSpPr txBox="1">
              <a:spLocks noChangeArrowheads="1"/>
            </p:cNvSpPr>
            <p:nvPr/>
          </p:nvSpPr>
          <p:spPr bwMode="auto">
            <a:xfrm>
              <a:off x="4608" y="196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B</a:t>
              </a:r>
            </a:p>
          </p:txBody>
        </p:sp>
      </p:grpSp>
      <p:grpSp>
        <p:nvGrpSpPr>
          <p:cNvPr id="88100" name="Group 36">
            <a:extLst>
              <a:ext uri="{FF2B5EF4-FFF2-40B4-BE49-F238E27FC236}">
                <a16:creationId xmlns:a16="http://schemas.microsoft.com/office/drawing/2014/main" id="{0F48DF8B-3FAD-4C06-B95C-6E7B3EDD32C9}"/>
              </a:ext>
            </a:extLst>
          </p:cNvPr>
          <p:cNvGrpSpPr>
            <a:grpSpLocks/>
          </p:cNvGrpSpPr>
          <p:nvPr/>
        </p:nvGrpSpPr>
        <p:grpSpPr bwMode="auto">
          <a:xfrm>
            <a:off x="609600" y="3141663"/>
            <a:ext cx="3582988" cy="1984375"/>
            <a:chOff x="431" y="2014"/>
            <a:chExt cx="2257" cy="1250"/>
          </a:xfrm>
        </p:grpSpPr>
        <p:sp>
          <p:nvSpPr>
            <p:cNvPr id="94214" name="Line 37">
              <a:extLst>
                <a:ext uri="{FF2B5EF4-FFF2-40B4-BE49-F238E27FC236}">
                  <a16:creationId xmlns:a16="http://schemas.microsoft.com/office/drawing/2014/main" id="{15488840-E03B-4572-95D9-E6E7CACB9692}"/>
                </a:ext>
              </a:extLst>
            </p:cNvPr>
            <p:cNvSpPr>
              <a:spLocks noChangeShapeType="1"/>
            </p:cNvSpPr>
            <p:nvPr/>
          </p:nvSpPr>
          <p:spPr bwMode="auto">
            <a:xfrm flipV="1">
              <a:off x="1152" y="2206"/>
              <a:ext cx="480" cy="48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4215" name="Group 38">
              <a:extLst>
                <a:ext uri="{FF2B5EF4-FFF2-40B4-BE49-F238E27FC236}">
                  <a16:creationId xmlns:a16="http://schemas.microsoft.com/office/drawing/2014/main" id="{10829EA3-CE26-42DE-9657-B4814B647233}"/>
                </a:ext>
              </a:extLst>
            </p:cNvPr>
            <p:cNvGrpSpPr>
              <a:grpSpLocks/>
            </p:cNvGrpSpPr>
            <p:nvPr/>
          </p:nvGrpSpPr>
          <p:grpSpPr bwMode="auto">
            <a:xfrm>
              <a:off x="1680" y="2014"/>
              <a:ext cx="244" cy="288"/>
              <a:chOff x="1680" y="1968"/>
              <a:chExt cx="244" cy="288"/>
            </a:xfrm>
          </p:grpSpPr>
          <p:sp>
            <p:nvSpPr>
              <p:cNvPr id="94250" name="Text Box 39">
                <a:extLst>
                  <a:ext uri="{FF2B5EF4-FFF2-40B4-BE49-F238E27FC236}">
                    <a16:creationId xmlns:a16="http://schemas.microsoft.com/office/drawing/2014/main" id="{70F959BA-2C9C-48BE-B737-8C213B67A05C}"/>
                  </a:ext>
                </a:extLst>
              </p:cNvPr>
              <p:cNvSpPr txBox="1">
                <a:spLocks noChangeArrowheads="1"/>
              </p:cNvSpPr>
              <p:nvPr/>
            </p:nvSpPr>
            <p:spPr bwMode="auto">
              <a:xfrm>
                <a:off x="1680" y="196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B</a:t>
                </a:r>
              </a:p>
            </p:txBody>
          </p:sp>
          <p:sp>
            <p:nvSpPr>
              <p:cNvPr id="94251" name="Line 40">
                <a:extLst>
                  <a:ext uri="{FF2B5EF4-FFF2-40B4-BE49-F238E27FC236}">
                    <a16:creationId xmlns:a16="http://schemas.microsoft.com/office/drawing/2014/main" id="{6E0FEC76-648F-47BB-939C-EB8FDEEEE270}"/>
                  </a:ext>
                </a:extLst>
              </p:cNvPr>
              <p:cNvSpPr>
                <a:spLocks noChangeShapeType="1"/>
              </p:cNvSpPr>
              <p:nvPr/>
            </p:nvSpPr>
            <p:spPr bwMode="auto">
              <a:xfrm>
                <a:off x="1728" y="1990"/>
                <a:ext cx="144" cy="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216" name="Group 41">
              <a:extLst>
                <a:ext uri="{FF2B5EF4-FFF2-40B4-BE49-F238E27FC236}">
                  <a16:creationId xmlns:a16="http://schemas.microsoft.com/office/drawing/2014/main" id="{E9C24478-07A5-4E97-8F42-A9E3827A90DD}"/>
                </a:ext>
              </a:extLst>
            </p:cNvPr>
            <p:cNvGrpSpPr>
              <a:grpSpLocks/>
            </p:cNvGrpSpPr>
            <p:nvPr/>
          </p:nvGrpSpPr>
          <p:grpSpPr bwMode="auto">
            <a:xfrm>
              <a:off x="431" y="2158"/>
              <a:ext cx="2257" cy="1106"/>
              <a:chOff x="480" y="1966"/>
              <a:chExt cx="2257" cy="1106"/>
            </a:xfrm>
          </p:grpSpPr>
          <p:sp>
            <p:nvSpPr>
              <p:cNvPr id="94225" name="Rectangle 42">
                <a:extLst>
                  <a:ext uri="{FF2B5EF4-FFF2-40B4-BE49-F238E27FC236}">
                    <a16:creationId xmlns:a16="http://schemas.microsoft.com/office/drawing/2014/main" id="{A961EC1C-7484-4807-9635-269081CF5DB7}"/>
                  </a:ext>
                </a:extLst>
              </p:cNvPr>
              <p:cNvSpPr>
                <a:spLocks noChangeArrowheads="1"/>
              </p:cNvSpPr>
              <p:nvPr/>
            </p:nvSpPr>
            <p:spPr bwMode="auto">
              <a:xfrm>
                <a:off x="2279" y="2746"/>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4226" name="Rectangle 43">
                <a:extLst>
                  <a:ext uri="{FF2B5EF4-FFF2-40B4-BE49-F238E27FC236}">
                    <a16:creationId xmlns:a16="http://schemas.microsoft.com/office/drawing/2014/main" id="{E2B7B3B0-CA4B-4C0B-A5A2-2EAF6AEA7E1B}"/>
                  </a:ext>
                </a:extLst>
              </p:cNvPr>
              <p:cNvSpPr>
                <a:spLocks noChangeArrowheads="1"/>
              </p:cNvSpPr>
              <p:nvPr/>
            </p:nvSpPr>
            <p:spPr bwMode="auto">
              <a:xfrm>
                <a:off x="2279" y="245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4227" name="Rectangle 44">
                <a:extLst>
                  <a:ext uri="{FF2B5EF4-FFF2-40B4-BE49-F238E27FC236}">
                    <a16:creationId xmlns:a16="http://schemas.microsoft.com/office/drawing/2014/main" id="{4B47C658-1C21-4A42-9160-21C5576F010A}"/>
                  </a:ext>
                </a:extLst>
              </p:cNvPr>
              <p:cNvSpPr>
                <a:spLocks noChangeArrowheads="1"/>
              </p:cNvSpPr>
              <p:nvPr/>
            </p:nvSpPr>
            <p:spPr bwMode="auto">
              <a:xfrm>
                <a:off x="1820" y="2746"/>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4228" name="Rectangle 45">
                <a:extLst>
                  <a:ext uri="{FF2B5EF4-FFF2-40B4-BE49-F238E27FC236}">
                    <a16:creationId xmlns:a16="http://schemas.microsoft.com/office/drawing/2014/main" id="{73177F65-6FEA-4F06-B38D-51AEC8D5A1BC}"/>
                  </a:ext>
                </a:extLst>
              </p:cNvPr>
              <p:cNvSpPr>
                <a:spLocks noChangeArrowheads="1"/>
              </p:cNvSpPr>
              <p:nvPr/>
            </p:nvSpPr>
            <p:spPr bwMode="auto">
              <a:xfrm>
                <a:off x="1820" y="245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a:solidFill>
                    <a:srgbClr val="FF3300"/>
                  </a:solidFill>
                  <a:latin typeface="Times New Roman" panose="02020603050405020304" pitchFamily="18" charset="0"/>
                </a:endParaRPr>
              </a:p>
            </p:txBody>
          </p:sp>
          <p:sp>
            <p:nvSpPr>
              <p:cNvPr id="94229" name="Rectangle 46">
                <a:extLst>
                  <a:ext uri="{FF2B5EF4-FFF2-40B4-BE49-F238E27FC236}">
                    <a16:creationId xmlns:a16="http://schemas.microsoft.com/office/drawing/2014/main" id="{CF6F17F5-6CAE-4274-81BB-66DDD09C2D21}"/>
                  </a:ext>
                </a:extLst>
              </p:cNvPr>
              <p:cNvSpPr>
                <a:spLocks noChangeArrowheads="1"/>
              </p:cNvSpPr>
              <p:nvPr/>
            </p:nvSpPr>
            <p:spPr bwMode="auto">
              <a:xfrm>
                <a:off x="1362" y="2746"/>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4230" name="Rectangle 47">
                <a:extLst>
                  <a:ext uri="{FF2B5EF4-FFF2-40B4-BE49-F238E27FC236}">
                    <a16:creationId xmlns:a16="http://schemas.microsoft.com/office/drawing/2014/main" id="{713BEDC1-602C-413E-8D09-685A7031DB77}"/>
                  </a:ext>
                </a:extLst>
              </p:cNvPr>
              <p:cNvSpPr>
                <a:spLocks noChangeArrowheads="1"/>
              </p:cNvSpPr>
              <p:nvPr/>
            </p:nvSpPr>
            <p:spPr bwMode="auto">
              <a:xfrm>
                <a:off x="903" y="2746"/>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4231" name="Rectangle 48">
                <a:extLst>
                  <a:ext uri="{FF2B5EF4-FFF2-40B4-BE49-F238E27FC236}">
                    <a16:creationId xmlns:a16="http://schemas.microsoft.com/office/drawing/2014/main" id="{6FE13867-4E52-4807-A7F5-C6E1B9C5BF84}"/>
                  </a:ext>
                </a:extLst>
              </p:cNvPr>
              <p:cNvSpPr>
                <a:spLocks noChangeArrowheads="1"/>
              </p:cNvSpPr>
              <p:nvPr/>
            </p:nvSpPr>
            <p:spPr bwMode="auto">
              <a:xfrm>
                <a:off x="1362" y="245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4232" name="Rectangle 49">
                <a:extLst>
                  <a:ext uri="{FF2B5EF4-FFF2-40B4-BE49-F238E27FC236}">
                    <a16:creationId xmlns:a16="http://schemas.microsoft.com/office/drawing/2014/main" id="{369FFEA4-DC14-4ABE-AE94-E895B4698A51}"/>
                  </a:ext>
                </a:extLst>
              </p:cNvPr>
              <p:cNvSpPr>
                <a:spLocks noChangeArrowheads="1"/>
              </p:cNvSpPr>
              <p:nvPr/>
            </p:nvSpPr>
            <p:spPr bwMode="auto">
              <a:xfrm>
                <a:off x="903" y="245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4233" name="Line 50">
                <a:extLst>
                  <a:ext uri="{FF2B5EF4-FFF2-40B4-BE49-F238E27FC236}">
                    <a16:creationId xmlns:a16="http://schemas.microsoft.com/office/drawing/2014/main" id="{A89AE260-E7BA-4238-8E31-A12C9383D3BA}"/>
                  </a:ext>
                </a:extLst>
              </p:cNvPr>
              <p:cNvSpPr>
                <a:spLocks noChangeShapeType="1"/>
              </p:cNvSpPr>
              <p:nvPr/>
            </p:nvSpPr>
            <p:spPr bwMode="auto">
              <a:xfrm>
                <a:off x="903" y="2420"/>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4" name="Line 51">
                <a:extLst>
                  <a:ext uri="{FF2B5EF4-FFF2-40B4-BE49-F238E27FC236}">
                    <a16:creationId xmlns:a16="http://schemas.microsoft.com/office/drawing/2014/main" id="{403F7001-28E2-4B2E-ADAD-A9CE6338CE25}"/>
                  </a:ext>
                </a:extLst>
              </p:cNvPr>
              <p:cNvSpPr>
                <a:spLocks noChangeShapeType="1"/>
              </p:cNvSpPr>
              <p:nvPr/>
            </p:nvSpPr>
            <p:spPr bwMode="auto">
              <a:xfrm>
                <a:off x="903" y="2746"/>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5" name="Line 52">
                <a:extLst>
                  <a:ext uri="{FF2B5EF4-FFF2-40B4-BE49-F238E27FC236}">
                    <a16:creationId xmlns:a16="http://schemas.microsoft.com/office/drawing/2014/main" id="{8C950FDB-2F95-4B03-B4A3-6DBD2E3B3B03}"/>
                  </a:ext>
                </a:extLst>
              </p:cNvPr>
              <p:cNvSpPr>
                <a:spLocks noChangeShapeType="1"/>
              </p:cNvSpPr>
              <p:nvPr/>
            </p:nvSpPr>
            <p:spPr bwMode="auto">
              <a:xfrm>
                <a:off x="903" y="2420"/>
                <a:ext cx="0" cy="63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6" name="Line 53">
                <a:extLst>
                  <a:ext uri="{FF2B5EF4-FFF2-40B4-BE49-F238E27FC236}">
                    <a16:creationId xmlns:a16="http://schemas.microsoft.com/office/drawing/2014/main" id="{56067E11-63C9-4EDB-A1C7-AEB44B0D51F4}"/>
                  </a:ext>
                </a:extLst>
              </p:cNvPr>
              <p:cNvSpPr>
                <a:spLocks noChangeShapeType="1"/>
              </p:cNvSpPr>
              <p:nvPr/>
            </p:nvSpPr>
            <p:spPr bwMode="auto">
              <a:xfrm>
                <a:off x="1362" y="2428"/>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7" name="Line 54">
                <a:extLst>
                  <a:ext uri="{FF2B5EF4-FFF2-40B4-BE49-F238E27FC236}">
                    <a16:creationId xmlns:a16="http://schemas.microsoft.com/office/drawing/2014/main" id="{6880EFE8-6916-4DAF-9D8E-6F5209D783A3}"/>
                  </a:ext>
                </a:extLst>
              </p:cNvPr>
              <p:cNvSpPr>
                <a:spLocks noChangeShapeType="1"/>
              </p:cNvSpPr>
              <p:nvPr/>
            </p:nvSpPr>
            <p:spPr bwMode="auto">
              <a:xfrm>
                <a:off x="2737" y="2420"/>
                <a:ext cx="0" cy="63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8" name="Line 55">
                <a:extLst>
                  <a:ext uri="{FF2B5EF4-FFF2-40B4-BE49-F238E27FC236}">
                    <a16:creationId xmlns:a16="http://schemas.microsoft.com/office/drawing/2014/main" id="{EAF28C83-4140-472D-A9C1-3C6FEC6689B3}"/>
                  </a:ext>
                </a:extLst>
              </p:cNvPr>
              <p:cNvSpPr>
                <a:spLocks noChangeShapeType="1"/>
              </p:cNvSpPr>
              <p:nvPr/>
            </p:nvSpPr>
            <p:spPr bwMode="auto">
              <a:xfrm>
                <a:off x="1820" y="2420"/>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9" name="Line 56">
                <a:extLst>
                  <a:ext uri="{FF2B5EF4-FFF2-40B4-BE49-F238E27FC236}">
                    <a16:creationId xmlns:a16="http://schemas.microsoft.com/office/drawing/2014/main" id="{2DBB3B84-7DE4-48D4-BC09-88DC1FC93B2A}"/>
                  </a:ext>
                </a:extLst>
              </p:cNvPr>
              <p:cNvSpPr>
                <a:spLocks noChangeShapeType="1"/>
              </p:cNvSpPr>
              <p:nvPr/>
            </p:nvSpPr>
            <p:spPr bwMode="auto">
              <a:xfrm>
                <a:off x="2279" y="2420"/>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0" name="Line 57">
                <a:extLst>
                  <a:ext uri="{FF2B5EF4-FFF2-40B4-BE49-F238E27FC236}">
                    <a16:creationId xmlns:a16="http://schemas.microsoft.com/office/drawing/2014/main" id="{C5C917CD-3592-4E3F-8464-116999825C9B}"/>
                  </a:ext>
                </a:extLst>
              </p:cNvPr>
              <p:cNvSpPr>
                <a:spLocks noChangeShapeType="1"/>
              </p:cNvSpPr>
              <p:nvPr/>
            </p:nvSpPr>
            <p:spPr bwMode="auto">
              <a:xfrm>
                <a:off x="903" y="3052"/>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1" name="Line 58">
                <a:extLst>
                  <a:ext uri="{FF2B5EF4-FFF2-40B4-BE49-F238E27FC236}">
                    <a16:creationId xmlns:a16="http://schemas.microsoft.com/office/drawing/2014/main" id="{4D81A38A-E267-460B-B12B-3BB38FB014B9}"/>
                  </a:ext>
                </a:extLst>
              </p:cNvPr>
              <p:cNvSpPr>
                <a:spLocks noChangeShapeType="1"/>
              </p:cNvSpPr>
              <p:nvPr/>
            </p:nvSpPr>
            <p:spPr bwMode="auto">
              <a:xfrm>
                <a:off x="662" y="2180"/>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2" name="Text Box 59">
                <a:extLst>
                  <a:ext uri="{FF2B5EF4-FFF2-40B4-BE49-F238E27FC236}">
                    <a16:creationId xmlns:a16="http://schemas.microsoft.com/office/drawing/2014/main" id="{BDC96F9A-E3DE-4BA4-99FC-8623D32A7F90}"/>
                  </a:ext>
                </a:extLst>
              </p:cNvPr>
              <p:cNvSpPr txBox="1">
                <a:spLocks noChangeArrowheads="1"/>
              </p:cNvSpPr>
              <p:nvPr/>
            </p:nvSpPr>
            <p:spPr bwMode="auto">
              <a:xfrm>
                <a:off x="960" y="214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4243" name="Text Box 60">
                <a:extLst>
                  <a:ext uri="{FF2B5EF4-FFF2-40B4-BE49-F238E27FC236}">
                    <a16:creationId xmlns:a16="http://schemas.microsoft.com/office/drawing/2014/main" id="{4F027371-26EC-4C8C-B6B9-B2B272905E08}"/>
                  </a:ext>
                </a:extLst>
              </p:cNvPr>
              <p:cNvSpPr txBox="1">
                <a:spLocks noChangeArrowheads="1"/>
              </p:cNvSpPr>
              <p:nvPr/>
            </p:nvSpPr>
            <p:spPr bwMode="auto">
              <a:xfrm>
                <a:off x="1440" y="2137"/>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4244" name="Text Box 61">
                <a:extLst>
                  <a:ext uri="{FF2B5EF4-FFF2-40B4-BE49-F238E27FC236}">
                    <a16:creationId xmlns:a16="http://schemas.microsoft.com/office/drawing/2014/main" id="{50CD65A1-6C4B-4A82-BF24-EC5066740756}"/>
                  </a:ext>
                </a:extLst>
              </p:cNvPr>
              <p:cNvSpPr txBox="1">
                <a:spLocks noChangeArrowheads="1"/>
              </p:cNvSpPr>
              <p:nvPr/>
            </p:nvSpPr>
            <p:spPr bwMode="auto">
              <a:xfrm>
                <a:off x="1899" y="21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4245" name="Text Box 62">
                <a:extLst>
                  <a:ext uri="{FF2B5EF4-FFF2-40B4-BE49-F238E27FC236}">
                    <a16:creationId xmlns:a16="http://schemas.microsoft.com/office/drawing/2014/main" id="{6B1FCD04-E726-4190-A74A-2D4DBC09A5BF}"/>
                  </a:ext>
                </a:extLst>
              </p:cNvPr>
              <p:cNvSpPr txBox="1">
                <a:spLocks noChangeArrowheads="1"/>
              </p:cNvSpPr>
              <p:nvPr/>
            </p:nvSpPr>
            <p:spPr bwMode="auto">
              <a:xfrm>
                <a:off x="2344" y="21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4246" name="Text Box 63">
                <a:extLst>
                  <a:ext uri="{FF2B5EF4-FFF2-40B4-BE49-F238E27FC236}">
                    <a16:creationId xmlns:a16="http://schemas.microsoft.com/office/drawing/2014/main" id="{6CF87C40-BC07-4B7B-95B8-4169E0437977}"/>
                  </a:ext>
                </a:extLst>
              </p:cNvPr>
              <p:cNvSpPr txBox="1">
                <a:spLocks noChangeArrowheads="1"/>
              </p:cNvSpPr>
              <p:nvPr/>
            </p:nvSpPr>
            <p:spPr bwMode="auto">
              <a:xfrm>
                <a:off x="673" y="196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4247" name="Text Box 64">
                <a:extLst>
                  <a:ext uri="{FF2B5EF4-FFF2-40B4-BE49-F238E27FC236}">
                    <a16:creationId xmlns:a16="http://schemas.microsoft.com/office/drawing/2014/main" id="{F2164BAC-3A5F-47FA-B217-BB3E76542DB9}"/>
                  </a:ext>
                </a:extLst>
              </p:cNvPr>
              <p:cNvSpPr txBox="1">
                <a:spLocks noChangeArrowheads="1"/>
              </p:cNvSpPr>
              <p:nvPr/>
            </p:nvSpPr>
            <p:spPr bwMode="auto">
              <a:xfrm>
                <a:off x="480" y="220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a:t>
                </a:r>
              </a:p>
            </p:txBody>
          </p:sp>
          <p:sp>
            <p:nvSpPr>
              <p:cNvPr id="94248" name="Text Box 65">
                <a:extLst>
                  <a:ext uri="{FF2B5EF4-FFF2-40B4-BE49-F238E27FC236}">
                    <a16:creationId xmlns:a16="http://schemas.microsoft.com/office/drawing/2014/main" id="{8FC3B150-0F45-4255-9F73-910FF4C17669}"/>
                  </a:ext>
                </a:extLst>
              </p:cNvPr>
              <p:cNvSpPr txBox="1">
                <a:spLocks noChangeArrowheads="1"/>
              </p:cNvSpPr>
              <p:nvPr/>
            </p:nvSpPr>
            <p:spPr bwMode="auto">
              <a:xfrm>
                <a:off x="624" y="244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sp>
            <p:nvSpPr>
              <p:cNvPr id="94249" name="Text Box 66">
                <a:extLst>
                  <a:ext uri="{FF2B5EF4-FFF2-40B4-BE49-F238E27FC236}">
                    <a16:creationId xmlns:a16="http://schemas.microsoft.com/office/drawing/2014/main" id="{9FCEC820-E4FC-4CA7-99FF-4CB59A2429B6}"/>
                  </a:ext>
                </a:extLst>
              </p:cNvPr>
              <p:cNvSpPr txBox="1">
                <a:spLocks noChangeArrowheads="1"/>
              </p:cNvSpPr>
              <p:nvPr/>
            </p:nvSpPr>
            <p:spPr bwMode="auto">
              <a:xfrm>
                <a:off x="624" y="278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grpSp>
        <p:grpSp>
          <p:nvGrpSpPr>
            <p:cNvPr id="94217" name="Group 67">
              <a:extLst>
                <a:ext uri="{FF2B5EF4-FFF2-40B4-BE49-F238E27FC236}">
                  <a16:creationId xmlns:a16="http://schemas.microsoft.com/office/drawing/2014/main" id="{84E28D23-7017-4913-ACE4-D62C2294B9B7}"/>
                </a:ext>
              </a:extLst>
            </p:cNvPr>
            <p:cNvGrpSpPr>
              <a:grpSpLocks/>
            </p:cNvGrpSpPr>
            <p:nvPr/>
          </p:nvGrpSpPr>
          <p:grpSpPr bwMode="auto">
            <a:xfrm>
              <a:off x="2352" y="2688"/>
              <a:ext cx="336" cy="480"/>
              <a:chOff x="2352" y="2688"/>
              <a:chExt cx="336" cy="480"/>
            </a:xfrm>
          </p:grpSpPr>
          <p:sp>
            <p:nvSpPr>
              <p:cNvPr id="94222" name="AutoShape 68">
                <a:extLst>
                  <a:ext uri="{FF2B5EF4-FFF2-40B4-BE49-F238E27FC236}">
                    <a16:creationId xmlns:a16="http://schemas.microsoft.com/office/drawing/2014/main" id="{9E369913-27E4-47B9-87EA-1D2365E57842}"/>
                  </a:ext>
                </a:extLst>
              </p:cNvPr>
              <p:cNvSpPr>
                <a:spLocks/>
              </p:cNvSpPr>
              <p:nvPr/>
            </p:nvSpPr>
            <p:spPr bwMode="auto">
              <a:xfrm>
                <a:off x="2352" y="2688"/>
                <a:ext cx="144" cy="480"/>
              </a:xfrm>
              <a:prstGeom prst="leftBracket">
                <a:avLst>
                  <a:gd name="adj" fmla="val 27778"/>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4223" name="Line 69">
                <a:extLst>
                  <a:ext uri="{FF2B5EF4-FFF2-40B4-BE49-F238E27FC236}">
                    <a16:creationId xmlns:a16="http://schemas.microsoft.com/office/drawing/2014/main" id="{99B6672B-6B9B-4269-BB86-6A42FD39A4EF}"/>
                  </a:ext>
                </a:extLst>
              </p:cNvPr>
              <p:cNvSpPr>
                <a:spLocks noChangeShapeType="1"/>
              </p:cNvSpPr>
              <p:nvPr/>
            </p:nvSpPr>
            <p:spPr bwMode="auto">
              <a:xfrm>
                <a:off x="2496" y="2688"/>
                <a:ext cx="19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24" name="Line 70">
                <a:extLst>
                  <a:ext uri="{FF2B5EF4-FFF2-40B4-BE49-F238E27FC236}">
                    <a16:creationId xmlns:a16="http://schemas.microsoft.com/office/drawing/2014/main" id="{469B01A1-A58E-412E-A1E7-05AD0840430E}"/>
                  </a:ext>
                </a:extLst>
              </p:cNvPr>
              <p:cNvSpPr>
                <a:spLocks noChangeShapeType="1"/>
              </p:cNvSpPr>
              <p:nvPr/>
            </p:nvSpPr>
            <p:spPr bwMode="auto">
              <a:xfrm>
                <a:off x="2496" y="3168"/>
                <a:ext cx="19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218" name="Group 71">
              <a:extLst>
                <a:ext uri="{FF2B5EF4-FFF2-40B4-BE49-F238E27FC236}">
                  <a16:creationId xmlns:a16="http://schemas.microsoft.com/office/drawing/2014/main" id="{C84FB083-F49C-4819-8021-D82321B722C7}"/>
                </a:ext>
              </a:extLst>
            </p:cNvPr>
            <p:cNvGrpSpPr>
              <a:grpSpLocks/>
            </p:cNvGrpSpPr>
            <p:nvPr/>
          </p:nvGrpSpPr>
          <p:grpSpPr bwMode="auto">
            <a:xfrm rot="10800000">
              <a:off x="852" y="2688"/>
              <a:ext cx="336" cy="480"/>
              <a:chOff x="2352" y="2688"/>
              <a:chExt cx="336" cy="480"/>
            </a:xfrm>
          </p:grpSpPr>
          <p:sp>
            <p:nvSpPr>
              <p:cNvPr id="94219" name="AutoShape 72">
                <a:extLst>
                  <a:ext uri="{FF2B5EF4-FFF2-40B4-BE49-F238E27FC236}">
                    <a16:creationId xmlns:a16="http://schemas.microsoft.com/office/drawing/2014/main" id="{B96B0F67-ECE5-4E60-A1C5-307A0D38E79F}"/>
                  </a:ext>
                </a:extLst>
              </p:cNvPr>
              <p:cNvSpPr>
                <a:spLocks/>
              </p:cNvSpPr>
              <p:nvPr/>
            </p:nvSpPr>
            <p:spPr bwMode="auto">
              <a:xfrm>
                <a:off x="2352" y="2688"/>
                <a:ext cx="144" cy="480"/>
              </a:xfrm>
              <a:prstGeom prst="leftBracket">
                <a:avLst>
                  <a:gd name="adj" fmla="val 27778"/>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4220" name="Line 73">
                <a:extLst>
                  <a:ext uri="{FF2B5EF4-FFF2-40B4-BE49-F238E27FC236}">
                    <a16:creationId xmlns:a16="http://schemas.microsoft.com/office/drawing/2014/main" id="{9D8180B7-16B0-47F5-B11D-26CC0303A05D}"/>
                  </a:ext>
                </a:extLst>
              </p:cNvPr>
              <p:cNvSpPr>
                <a:spLocks noChangeShapeType="1"/>
              </p:cNvSpPr>
              <p:nvPr/>
            </p:nvSpPr>
            <p:spPr bwMode="auto">
              <a:xfrm>
                <a:off x="2496" y="2688"/>
                <a:ext cx="19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21" name="Line 74">
                <a:extLst>
                  <a:ext uri="{FF2B5EF4-FFF2-40B4-BE49-F238E27FC236}">
                    <a16:creationId xmlns:a16="http://schemas.microsoft.com/office/drawing/2014/main" id="{2DF25D9D-0B4C-4BAD-BD7E-900E47DDB6B4}"/>
                  </a:ext>
                </a:extLst>
              </p:cNvPr>
              <p:cNvSpPr>
                <a:spLocks noChangeShapeType="1"/>
              </p:cNvSpPr>
              <p:nvPr/>
            </p:nvSpPr>
            <p:spPr bwMode="auto">
              <a:xfrm>
                <a:off x="2496" y="3168"/>
                <a:ext cx="19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067"/>
                                        </p:tgtEl>
                                        <p:attrNameLst>
                                          <p:attrName>style.visibility</p:attrName>
                                        </p:attrNameLst>
                                      </p:cBhvr>
                                      <p:to>
                                        <p:strVal val="visible"/>
                                      </p:to>
                                    </p:set>
                                    <p:anim calcmode="lin" valueType="num">
                                      <p:cBhvr additive="base">
                                        <p:cTn id="7" dur="500" fill="hold"/>
                                        <p:tgtEl>
                                          <p:spTgt spid="88067"/>
                                        </p:tgtEl>
                                        <p:attrNameLst>
                                          <p:attrName>ppt_x</p:attrName>
                                        </p:attrNameLst>
                                      </p:cBhvr>
                                      <p:tavLst>
                                        <p:tav tm="0">
                                          <p:val>
                                            <p:strVal val="#ppt_x"/>
                                          </p:val>
                                        </p:tav>
                                        <p:tav tm="100000">
                                          <p:val>
                                            <p:strVal val="#ppt_x"/>
                                          </p:val>
                                        </p:tav>
                                      </p:tavLst>
                                    </p:anim>
                                    <p:anim calcmode="lin" valueType="num">
                                      <p:cBhvr additive="base">
                                        <p:cTn id="8" dur="500" fill="hold"/>
                                        <p:tgtEl>
                                          <p:spTgt spid="8806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8068"/>
                                        </p:tgtEl>
                                        <p:attrNameLst>
                                          <p:attrName>style.visibility</p:attrName>
                                        </p:attrNameLst>
                                      </p:cBhvr>
                                      <p:to>
                                        <p:strVal val="visible"/>
                                      </p:to>
                                    </p:set>
                                    <p:anim calcmode="lin" valueType="num">
                                      <p:cBhvr additive="base">
                                        <p:cTn id="13" dur="500" fill="hold"/>
                                        <p:tgtEl>
                                          <p:spTgt spid="88068"/>
                                        </p:tgtEl>
                                        <p:attrNameLst>
                                          <p:attrName>ppt_x</p:attrName>
                                        </p:attrNameLst>
                                      </p:cBhvr>
                                      <p:tavLst>
                                        <p:tav tm="0">
                                          <p:val>
                                            <p:strVal val="#ppt_x"/>
                                          </p:val>
                                        </p:tav>
                                        <p:tav tm="100000">
                                          <p:val>
                                            <p:strVal val="#ppt_x"/>
                                          </p:val>
                                        </p:tav>
                                      </p:tavLst>
                                    </p:anim>
                                    <p:anim calcmode="lin" valueType="num">
                                      <p:cBhvr additive="base">
                                        <p:cTn id="14" dur="500" fill="hold"/>
                                        <p:tgtEl>
                                          <p:spTgt spid="88068"/>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17" presetClass="entr" presetSubtype="8" fill="hold" nodeType="afterEffect">
                                  <p:stCondLst>
                                    <p:cond delay="0"/>
                                  </p:stCondLst>
                                  <p:childTnLst>
                                    <p:set>
                                      <p:cBhvr>
                                        <p:cTn id="17" dur="1" fill="hold">
                                          <p:stCondLst>
                                            <p:cond delay="0"/>
                                          </p:stCondLst>
                                        </p:cTn>
                                        <p:tgtEl>
                                          <p:spTgt spid="88100"/>
                                        </p:tgtEl>
                                        <p:attrNameLst>
                                          <p:attrName>style.visibility</p:attrName>
                                        </p:attrNameLst>
                                      </p:cBhvr>
                                      <p:to>
                                        <p:strVal val="visible"/>
                                      </p:to>
                                    </p:set>
                                    <p:anim calcmode="lin" valueType="num">
                                      <p:cBhvr>
                                        <p:cTn id="18" dur="500" fill="hold"/>
                                        <p:tgtEl>
                                          <p:spTgt spid="88100"/>
                                        </p:tgtEl>
                                        <p:attrNameLst>
                                          <p:attrName>ppt_x</p:attrName>
                                        </p:attrNameLst>
                                      </p:cBhvr>
                                      <p:tavLst>
                                        <p:tav tm="0">
                                          <p:val>
                                            <p:strVal val="#ppt_x-#ppt_w/2"/>
                                          </p:val>
                                        </p:tav>
                                        <p:tav tm="100000">
                                          <p:val>
                                            <p:strVal val="#ppt_x"/>
                                          </p:val>
                                        </p:tav>
                                      </p:tavLst>
                                    </p:anim>
                                    <p:anim calcmode="lin" valueType="num">
                                      <p:cBhvr>
                                        <p:cTn id="19" dur="500" fill="hold"/>
                                        <p:tgtEl>
                                          <p:spTgt spid="88100"/>
                                        </p:tgtEl>
                                        <p:attrNameLst>
                                          <p:attrName>ppt_y</p:attrName>
                                        </p:attrNameLst>
                                      </p:cBhvr>
                                      <p:tavLst>
                                        <p:tav tm="0">
                                          <p:val>
                                            <p:strVal val="#ppt_y"/>
                                          </p:val>
                                        </p:tav>
                                        <p:tav tm="100000">
                                          <p:val>
                                            <p:strVal val="#ppt_y"/>
                                          </p:val>
                                        </p:tav>
                                      </p:tavLst>
                                    </p:anim>
                                    <p:anim calcmode="lin" valueType="num">
                                      <p:cBhvr>
                                        <p:cTn id="20" dur="500" fill="hold"/>
                                        <p:tgtEl>
                                          <p:spTgt spid="88100"/>
                                        </p:tgtEl>
                                        <p:attrNameLst>
                                          <p:attrName>ppt_w</p:attrName>
                                        </p:attrNameLst>
                                      </p:cBhvr>
                                      <p:tavLst>
                                        <p:tav tm="0">
                                          <p:val>
                                            <p:fltVal val="0"/>
                                          </p:val>
                                        </p:tav>
                                        <p:tav tm="100000">
                                          <p:val>
                                            <p:strVal val="#ppt_w"/>
                                          </p:val>
                                        </p:tav>
                                      </p:tavLst>
                                    </p:anim>
                                    <p:anim calcmode="lin" valueType="num">
                                      <p:cBhvr>
                                        <p:cTn id="21" dur="500" fill="hold"/>
                                        <p:tgtEl>
                                          <p:spTgt spid="8810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6"/>
                                            </p:cond>
                                          </p:stCondLst>
                                          <p:endCondLst>
                                            <p:cond evt="onStopAudio" delay="0">
                                              <p:tgtEl>
                                                <p:sldTgt/>
                                              </p:tgtEl>
                                            </p:cond>
                                          </p:endCondLst>
                                        </p:cTn>
                                        <p:tgtEl>
                                          <p:sndTgt r:embed="rId3" name="chimes.wav"/>
                                        </p:tgtEl>
                                      </p:cMediaNode>
                                    </p:audio>
                                  </p:subTnLst>
                                </p:cTn>
                              </p:par>
                            </p:childTnLst>
                          </p:cTn>
                        </p:par>
                        <p:par>
                          <p:cTn id="22" fill="hold" nodeType="afterGroup">
                            <p:stCondLst>
                              <p:cond delay="1000"/>
                            </p:stCondLst>
                            <p:childTnLst>
                              <p:par>
                                <p:cTn id="23" presetID="17" presetClass="entr" presetSubtype="2" fill="hold" nodeType="afterEffect">
                                  <p:stCondLst>
                                    <p:cond delay="0"/>
                                  </p:stCondLst>
                                  <p:childTnLst>
                                    <p:set>
                                      <p:cBhvr>
                                        <p:cTn id="24" dur="1" fill="hold">
                                          <p:stCondLst>
                                            <p:cond delay="0"/>
                                          </p:stCondLst>
                                        </p:cTn>
                                        <p:tgtEl>
                                          <p:spTgt spid="88070"/>
                                        </p:tgtEl>
                                        <p:attrNameLst>
                                          <p:attrName>style.visibility</p:attrName>
                                        </p:attrNameLst>
                                      </p:cBhvr>
                                      <p:to>
                                        <p:strVal val="visible"/>
                                      </p:to>
                                    </p:set>
                                    <p:anim calcmode="lin" valueType="num">
                                      <p:cBhvr>
                                        <p:cTn id="25" dur="500" fill="hold"/>
                                        <p:tgtEl>
                                          <p:spTgt spid="88070"/>
                                        </p:tgtEl>
                                        <p:attrNameLst>
                                          <p:attrName>ppt_x</p:attrName>
                                        </p:attrNameLst>
                                      </p:cBhvr>
                                      <p:tavLst>
                                        <p:tav tm="0">
                                          <p:val>
                                            <p:strVal val="#ppt_x+#ppt_w/2"/>
                                          </p:val>
                                        </p:tav>
                                        <p:tav tm="100000">
                                          <p:val>
                                            <p:strVal val="#ppt_x"/>
                                          </p:val>
                                        </p:tav>
                                      </p:tavLst>
                                    </p:anim>
                                    <p:anim calcmode="lin" valueType="num">
                                      <p:cBhvr>
                                        <p:cTn id="26" dur="500" fill="hold"/>
                                        <p:tgtEl>
                                          <p:spTgt spid="88070"/>
                                        </p:tgtEl>
                                        <p:attrNameLst>
                                          <p:attrName>ppt_y</p:attrName>
                                        </p:attrNameLst>
                                      </p:cBhvr>
                                      <p:tavLst>
                                        <p:tav tm="0">
                                          <p:val>
                                            <p:strVal val="#ppt_y"/>
                                          </p:val>
                                        </p:tav>
                                        <p:tav tm="100000">
                                          <p:val>
                                            <p:strVal val="#ppt_y"/>
                                          </p:val>
                                        </p:tav>
                                      </p:tavLst>
                                    </p:anim>
                                    <p:anim calcmode="lin" valueType="num">
                                      <p:cBhvr>
                                        <p:cTn id="27" dur="500" fill="hold"/>
                                        <p:tgtEl>
                                          <p:spTgt spid="88070"/>
                                        </p:tgtEl>
                                        <p:attrNameLst>
                                          <p:attrName>ppt_w</p:attrName>
                                        </p:attrNameLst>
                                      </p:cBhvr>
                                      <p:tavLst>
                                        <p:tav tm="0">
                                          <p:val>
                                            <p:fltVal val="0"/>
                                          </p:val>
                                        </p:tav>
                                        <p:tav tm="100000">
                                          <p:val>
                                            <p:strVal val="#ppt_w"/>
                                          </p:val>
                                        </p:tav>
                                      </p:tavLst>
                                    </p:anim>
                                    <p:anim calcmode="lin" valueType="num">
                                      <p:cBhvr>
                                        <p:cTn id="28" dur="500" fill="hold"/>
                                        <p:tgtEl>
                                          <p:spTgt spid="8807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3"/>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autoUpdateAnimBg="0"/>
      <p:bldP spid="8806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4">
            <a:extLst>
              <a:ext uri="{FF2B5EF4-FFF2-40B4-BE49-F238E27FC236}">
                <a16:creationId xmlns:a16="http://schemas.microsoft.com/office/drawing/2014/main" id="{BF8E9331-FA17-4BE0-AF68-B6D4C7949191}"/>
              </a:ext>
            </a:extLst>
          </p:cNvPr>
          <p:cNvSpPr txBox="1">
            <a:spLocks noChangeArrowheads="1"/>
          </p:cNvSpPr>
          <p:nvPr/>
        </p:nvSpPr>
        <p:spPr bwMode="auto">
          <a:xfrm>
            <a:off x="539750" y="620713"/>
            <a:ext cx="8305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rPr>
              <a:t>　    </a:t>
            </a:r>
            <a:r>
              <a:rPr kumimoji="1" lang="zh-CN" altLang="en-US" sz="2200" b="1">
                <a:solidFill>
                  <a:srgbClr val="0033CC"/>
                </a:solidFill>
                <a:latin typeface="Times New Roman" panose="02020603050405020304" pitchFamily="18" charset="0"/>
              </a:rPr>
              <a:t>假定开关断开用</a:t>
            </a:r>
            <a:r>
              <a:rPr kumimoji="1" lang="en-US" altLang="zh-CN" sz="2200" b="1">
                <a:solidFill>
                  <a:srgbClr val="0033CC"/>
                </a:solidFill>
                <a:latin typeface="Times New Roman" panose="02020603050405020304" pitchFamily="18" charset="0"/>
              </a:rPr>
              <a:t>0</a:t>
            </a:r>
            <a:r>
              <a:rPr kumimoji="1" lang="zh-CN" altLang="en-US" sz="2200" b="1">
                <a:solidFill>
                  <a:srgbClr val="0033CC"/>
                </a:solidFill>
                <a:latin typeface="Times New Roman" panose="02020603050405020304" pitchFamily="18" charset="0"/>
              </a:rPr>
              <a:t>表示，开关闭合用</a:t>
            </a:r>
            <a:r>
              <a:rPr kumimoji="1" lang="en-US" altLang="zh-CN" sz="2200" b="1">
                <a:solidFill>
                  <a:srgbClr val="0033CC"/>
                </a:solidFill>
                <a:latin typeface="Times New Roman" panose="02020603050405020304" pitchFamily="18" charset="0"/>
              </a:rPr>
              <a:t>1</a:t>
            </a:r>
            <a:r>
              <a:rPr kumimoji="1" lang="zh-CN" altLang="en-US" sz="2200" b="1">
                <a:solidFill>
                  <a:srgbClr val="0033CC"/>
                </a:solidFill>
                <a:latin typeface="Times New Roman" panose="02020603050405020304" pitchFamily="18" charset="0"/>
              </a:rPr>
              <a:t>表示；灯灭用</a:t>
            </a:r>
            <a:r>
              <a:rPr kumimoji="1" lang="en-US" altLang="zh-CN" sz="2200" b="1">
                <a:solidFill>
                  <a:srgbClr val="0033CC"/>
                </a:solidFill>
                <a:latin typeface="Times New Roman" panose="02020603050405020304" pitchFamily="18" charset="0"/>
              </a:rPr>
              <a:t>0</a:t>
            </a:r>
            <a:r>
              <a:rPr kumimoji="1" lang="zh-CN" altLang="en-US" sz="2200" b="1">
                <a:solidFill>
                  <a:srgbClr val="0033CC"/>
                </a:solidFill>
                <a:latin typeface="Times New Roman" panose="02020603050405020304" pitchFamily="18" charset="0"/>
              </a:rPr>
              <a:t>表示，灯亮用</a:t>
            </a:r>
            <a:r>
              <a:rPr kumimoji="1" lang="en-US" altLang="zh-CN" sz="2200" b="1">
                <a:solidFill>
                  <a:srgbClr val="0033CC"/>
                </a:solidFill>
                <a:latin typeface="Times New Roman" panose="02020603050405020304" pitchFamily="18" charset="0"/>
              </a:rPr>
              <a:t>1</a:t>
            </a:r>
            <a:r>
              <a:rPr kumimoji="1" lang="zh-CN" altLang="en-US" sz="2200" b="1">
                <a:solidFill>
                  <a:srgbClr val="0033CC"/>
                </a:solidFill>
                <a:latin typeface="Times New Roman" panose="02020603050405020304" pitchFamily="18" charset="0"/>
              </a:rPr>
              <a:t>表示，则灯</a:t>
            </a:r>
            <a:r>
              <a:rPr kumimoji="1" lang="en-US" altLang="zh-CN" sz="2200" b="1">
                <a:solidFill>
                  <a:srgbClr val="0033CC"/>
                </a:solidFill>
                <a:latin typeface="Times New Roman" panose="02020603050405020304" pitchFamily="18" charset="0"/>
              </a:rPr>
              <a:t>F</a:t>
            </a:r>
            <a:r>
              <a:rPr kumimoji="1" lang="zh-CN" altLang="en-US" sz="2200" b="1">
                <a:solidFill>
                  <a:srgbClr val="0033CC"/>
                </a:solidFill>
                <a:latin typeface="Times New Roman" panose="02020603050405020304" pitchFamily="18" charset="0"/>
              </a:rPr>
              <a:t>与开关</a:t>
            </a:r>
            <a:r>
              <a:rPr kumimoji="1" lang="en-US" altLang="zh-CN" sz="2200" b="1">
                <a:solidFill>
                  <a:srgbClr val="0033CC"/>
                </a:solidFill>
                <a:latin typeface="Times New Roman" panose="02020603050405020304" pitchFamily="18" charset="0"/>
              </a:rPr>
              <a:t>A</a:t>
            </a:r>
            <a:r>
              <a:rPr kumimoji="1" lang="zh-CN" altLang="en-US" sz="2200" b="1">
                <a:solidFill>
                  <a:srgbClr val="0033CC"/>
                </a:solidFill>
                <a:latin typeface="Times New Roman" panose="02020603050405020304" pitchFamily="18" charset="0"/>
              </a:rPr>
              <a:t>、</a:t>
            </a:r>
            <a:r>
              <a:rPr kumimoji="1" lang="en-US" altLang="zh-CN" sz="2200" b="1">
                <a:solidFill>
                  <a:srgbClr val="0033CC"/>
                </a:solidFill>
                <a:latin typeface="Times New Roman" panose="02020603050405020304" pitchFamily="18" charset="0"/>
              </a:rPr>
              <a:t>B</a:t>
            </a:r>
            <a:r>
              <a:rPr kumimoji="1" lang="zh-CN" altLang="en-US" sz="2200" b="1">
                <a:solidFill>
                  <a:srgbClr val="0033CC"/>
                </a:solidFill>
                <a:latin typeface="Times New Roman" panose="02020603050405020304" pitchFamily="18" charset="0"/>
              </a:rPr>
              <a:t>的关系如下表所示。</a:t>
            </a:r>
          </a:p>
          <a:p>
            <a:pPr eaLnBrk="1" hangingPunct="1">
              <a:spcBef>
                <a:spcPct val="50000"/>
              </a:spcBef>
            </a:pPr>
            <a:r>
              <a:rPr kumimoji="1" lang="zh-CN" altLang="en-US" sz="2200">
                <a:latin typeface="Times New Roman" panose="02020603050405020304" pitchFamily="18" charset="0"/>
              </a:rPr>
              <a:t>       即</a:t>
            </a:r>
            <a:r>
              <a:rPr kumimoji="1" lang="zh-CN" altLang="en-US" sz="2200" b="1">
                <a:latin typeface="Times New Roman" panose="02020603050405020304" pitchFamily="18" charset="0"/>
              </a:rPr>
              <a:t>：</a:t>
            </a:r>
            <a:r>
              <a:rPr kumimoji="1" lang="en-US" altLang="zh-CN" sz="2200" b="1">
                <a:solidFill>
                  <a:srgbClr val="993300"/>
                </a:solidFill>
                <a:latin typeface="Times New Roman" panose="02020603050405020304" pitchFamily="18" charset="0"/>
              </a:rPr>
              <a:t>A</a:t>
            </a:r>
            <a:r>
              <a:rPr kumimoji="1" lang="zh-CN" altLang="en-US" sz="2200" b="1">
                <a:solidFill>
                  <a:srgbClr val="993300"/>
                </a:solidFill>
                <a:latin typeface="Times New Roman" panose="02020603050405020304" pitchFamily="18" charset="0"/>
              </a:rPr>
              <a:t>、</a:t>
            </a:r>
            <a:r>
              <a:rPr kumimoji="1" lang="en-US" altLang="zh-CN" sz="2200" b="1">
                <a:solidFill>
                  <a:srgbClr val="993300"/>
                </a:solidFill>
                <a:latin typeface="Times New Roman" panose="02020603050405020304" pitchFamily="18" charset="0"/>
              </a:rPr>
              <a:t>B</a:t>
            </a:r>
            <a:r>
              <a:rPr kumimoji="1" lang="zh-CN" altLang="en-US" sz="2200" b="1">
                <a:solidFill>
                  <a:srgbClr val="993300"/>
                </a:solidFill>
                <a:latin typeface="Times New Roman" panose="02020603050405020304" pitchFamily="18" charset="0"/>
              </a:rPr>
              <a:t>中只要有一个为</a:t>
            </a:r>
            <a:r>
              <a:rPr kumimoji="1" lang="en-US" altLang="zh-CN" sz="2200" b="1">
                <a:solidFill>
                  <a:srgbClr val="993300"/>
                </a:solidFill>
                <a:latin typeface="Times New Roman" panose="02020603050405020304" pitchFamily="18" charset="0"/>
              </a:rPr>
              <a:t>1</a:t>
            </a:r>
            <a:r>
              <a:rPr kumimoji="1" lang="zh-CN" altLang="en-US" sz="2200" b="1">
                <a:solidFill>
                  <a:srgbClr val="993300"/>
                </a:solidFill>
                <a:latin typeface="Times New Roman" panose="02020603050405020304" pitchFamily="18" charset="0"/>
              </a:rPr>
              <a:t>，则</a:t>
            </a:r>
            <a:r>
              <a:rPr kumimoji="1" lang="en-US" altLang="zh-CN" sz="2200" b="1">
                <a:solidFill>
                  <a:srgbClr val="993300"/>
                </a:solidFill>
                <a:latin typeface="Times New Roman" panose="02020603050405020304" pitchFamily="18" charset="0"/>
              </a:rPr>
              <a:t>F</a:t>
            </a:r>
            <a:r>
              <a:rPr kumimoji="1" lang="zh-CN" altLang="en-US" sz="2200" b="1">
                <a:solidFill>
                  <a:srgbClr val="993300"/>
                </a:solidFill>
                <a:latin typeface="Times New Roman" panose="02020603050405020304" pitchFamily="18" charset="0"/>
              </a:rPr>
              <a:t>为</a:t>
            </a:r>
            <a:r>
              <a:rPr kumimoji="1" lang="en-US" altLang="zh-CN" sz="2200" b="1">
                <a:solidFill>
                  <a:srgbClr val="993300"/>
                </a:solidFill>
                <a:latin typeface="Times New Roman" panose="02020603050405020304" pitchFamily="18" charset="0"/>
              </a:rPr>
              <a:t>1</a:t>
            </a:r>
            <a:r>
              <a:rPr kumimoji="1" lang="zh-CN" altLang="en-US" sz="2200" b="1">
                <a:solidFill>
                  <a:srgbClr val="993300"/>
                </a:solidFill>
                <a:latin typeface="Times New Roman" panose="02020603050405020304" pitchFamily="18" charset="0"/>
              </a:rPr>
              <a:t>；仅当</a:t>
            </a:r>
            <a:r>
              <a:rPr kumimoji="1" lang="en-US" altLang="zh-CN" sz="2200" b="1">
                <a:solidFill>
                  <a:srgbClr val="993300"/>
                </a:solidFill>
                <a:latin typeface="Times New Roman" panose="02020603050405020304" pitchFamily="18" charset="0"/>
              </a:rPr>
              <a:t>A</a:t>
            </a:r>
            <a:r>
              <a:rPr kumimoji="1" lang="zh-CN" altLang="en-US" sz="2200" b="1">
                <a:solidFill>
                  <a:srgbClr val="993300"/>
                </a:solidFill>
                <a:latin typeface="Times New Roman" panose="02020603050405020304" pitchFamily="18" charset="0"/>
              </a:rPr>
              <a:t>、</a:t>
            </a:r>
            <a:r>
              <a:rPr kumimoji="1" lang="en-US" altLang="zh-CN" sz="2200" b="1">
                <a:solidFill>
                  <a:srgbClr val="993300"/>
                </a:solidFill>
                <a:latin typeface="Times New Roman" panose="02020603050405020304" pitchFamily="18" charset="0"/>
              </a:rPr>
              <a:t>B</a:t>
            </a:r>
            <a:r>
              <a:rPr kumimoji="1" lang="zh-CN" altLang="en-US" sz="2200" b="1">
                <a:solidFill>
                  <a:srgbClr val="993300"/>
                </a:solidFill>
                <a:latin typeface="Times New Roman" panose="02020603050405020304" pitchFamily="18" charset="0"/>
              </a:rPr>
              <a:t>均为</a:t>
            </a:r>
            <a:r>
              <a:rPr kumimoji="1" lang="en-US" altLang="zh-CN" sz="2200" b="1">
                <a:solidFill>
                  <a:srgbClr val="993300"/>
                </a:solidFill>
                <a:latin typeface="Times New Roman" panose="02020603050405020304" pitchFamily="18" charset="0"/>
              </a:rPr>
              <a:t>0</a:t>
            </a:r>
            <a:r>
              <a:rPr kumimoji="1" lang="zh-CN" altLang="en-US" sz="2200" b="1">
                <a:solidFill>
                  <a:srgbClr val="993300"/>
                </a:solidFill>
                <a:latin typeface="Times New Roman" panose="02020603050405020304" pitchFamily="18" charset="0"/>
              </a:rPr>
              <a:t>时，</a:t>
            </a:r>
            <a:r>
              <a:rPr kumimoji="1" lang="en-US" altLang="zh-CN" sz="2200" b="1">
                <a:solidFill>
                  <a:srgbClr val="993300"/>
                </a:solidFill>
                <a:latin typeface="Times New Roman" panose="02020603050405020304" pitchFamily="18" charset="0"/>
              </a:rPr>
              <a:t>F</a:t>
            </a:r>
            <a:r>
              <a:rPr kumimoji="1" lang="zh-CN" altLang="en-US" sz="2200" b="1">
                <a:solidFill>
                  <a:srgbClr val="993300"/>
                </a:solidFill>
                <a:latin typeface="Times New Roman" panose="02020603050405020304" pitchFamily="18" charset="0"/>
              </a:rPr>
              <a:t>才为</a:t>
            </a:r>
            <a:r>
              <a:rPr kumimoji="1" lang="en-US" altLang="zh-CN" sz="2200" b="1">
                <a:solidFill>
                  <a:srgbClr val="993300"/>
                </a:solidFill>
                <a:latin typeface="Times New Roman" panose="02020603050405020304" pitchFamily="18" charset="0"/>
              </a:rPr>
              <a:t>0</a:t>
            </a:r>
            <a:r>
              <a:rPr kumimoji="1" lang="zh-CN" altLang="en-US" sz="2200" b="1">
                <a:solidFill>
                  <a:srgbClr val="993300"/>
                </a:solidFill>
                <a:latin typeface="Times New Roman" panose="02020603050405020304" pitchFamily="18" charset="0"/>
              </a:rPr>
              <a:t>。</a:t>
            </a:r>
            <a:endParaRPr kumimoji="1" lang="zh-CN" altLang="en-US" sz="2200">
              <a:solidFill>
                <a:srgbClr val="993300"/>
              </a:solidFill>
              <a:latin typeface="Times New Roman" panose="02020603050405020304" pitchFamily="18" charset="0"/>
            </a:endParaRPr>
          </a:p>
        </p:txBody>
      </p:sp>
      <p:grpSp>
        <p:nvGrpSpPr>
          <p:cNvPr id="11269" name="Group 5">
            <a:extLst>
              <a:ext uri="{FF2B5EF4-FFF2-40B4-BE49-F238E27FC236}">
                <a16:creationId xmlns:a16="http://schemas.microsoft.com/office/drawing/2014/main" id="{A6206EF4-6B1B-4B6C-B760-653523EFF963}"/>
              </a:ext>
            </a:extLst>
          </p:cNvPr>
          <p:cNvGrpSpPr>
            <a:grpSpLocks/>
          </p:cNvGrpSpPr>
          <p:nvPr/>
        </p:nvGrpSpPr>
        <p:grpSpPr bwMode="auto">
          <a:xfrm>
            <a:off x="4965700" y="2366963"/>
            <a:ext cx="3998913" cy="2327275"/>
            <a:chOff x="1189" y="2016"/>
            <a:chExt cx="2842" cy="1613"/>
          </a:xfrm>
        </p:grpSpPr>
        <p:grpSp>
          <p:nvGrpSpPr>
            <p:cNvPr id="11296" name="Group 6">
              <a:extLst>
                <a:ext uri="{FF2B5EF4-FFF2-40B4-BE49-F238E27FC236}">
                  <a16:creationId xmlns:a16="http://schemas.microsoft.com/office/drawing/2014/main" id="{B1741A0E-C45F-4BDB-9C97-D7B8E1616DF2}"/>
                </a:ext>
              </a:extLst>
            </p:cNvPr>
            <p:cNvGrpSpPr>
              <a:grpSpLocks/>
            </p:cNvGrpSpPr>
            <p:nvPr/>
          </p:nvGrpSpPr>
          <p:grpSpPr bwMode="auto">
            <a:xfrm>
              <a:off x="1728" y="2352"/>
              <a:ext cx="2112" cy="1277"/>
              <a:chOff x="1728" y="2352"/>
              <a:chExt cx="2112" cy="1277"/>
            </a:xfrm>
          </p:grpSpPr>
          <p:grpSp>
            <p:nvGrpSpPr>
              <p:cNvPr id="11298" name="Group 7">
                <a:extLst>
                  <a:ext uri="{FF2B5EF4-FFF2-40B4-BE49-F238E27FC236}">
                    <a16:creationId xmlns:a16="http://schemas.microsoft.com/office/drawing/2014/main" id="{CCB231D5-31C5-46AA-84EF-51C342F3C9C7}"/>
                  </a:ext>
                </a:extLst>
              </p:cNvPr>
              <p:cNvGrpSpPr>
                <a:grpSpLocks/>
              </p:cNvGrpSpPr>
              <p:nvPr/>
            </p:nvGrpSpPr>
            <p:grpSpPr bwMode="auto">
              <a:xfrm>
                <a:off x="1728" y="2352"/>
                <a:ext cx="2112" cy="1248"/>
                <a:chOff x="3453" y="13530"/>
                <a:chExt cx="2691" cy="1550"/>
              </a:xfrm>
            </p:grpSpPr>
            <p:sp>
              <p:nvSpPr>
                <p:cNvPr id="11314" name="Line 8">
                  <a:extLst>
                    <a:ext uri="{FF2B5EF4-FFF2-40B4-BE49-F238E27FC236}">
                      <a16:creationId xmlns:a16="http://schemas.microsoft.com/office/drawing/2014/main" id="{B42585DA-50C9-4172-9B82-D0B6005142EC}"/>
                    </a:ext>
                  </a:extLst>
                </p:cNvPr>
                <p:cNvSpPr>
                  <a:spLocks noChangeShapeType="1"/>
                </p:cNvSpPr>
                <p:nvPr/>
              </p:nvSpPr>
              <p:spPr bwMode="auto">
                <a:xfrm>
                  <a:off x="3453" y="13530"/>
                  <a:ext cx="26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5" name="Line 9">
                  <a:extLst>
                    <a:ext uri="{FF2B5EF4-FFF2-40B4-BE49-F238E27FC236}">
                      <a16:creationId xmlns:a16="http://schemas.microsoft.com/office/drawing/2014/main" id="{82AEBE49-5454-4AE6-8715-33B38A74A21F}"/>
                    </a:ext>
                  </a:extLst>
                </p:cNvPr>
                <p:cNvSpPr>
                  <a:spLocks noChangeShapeType="1"/>
                </p:cNvSpPr>
                <p:nvPr/>
              </p:nvSpPr>
              <p:spPr bwMode="auto">
                <a:xfrm>
                  <a:off x="3453" y="13840"/>
                  <a:ext cx="26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6" name="Line 10">
                  <a:extLst>
                    <a:ext uri="{FF2B5EF4-FFF2-40B4-BE49-F238E27FC236}">
                      <a16:creationId xmlns:a16="http://schemas.microsoft.com/office/drawing/2014/main" id="{8F5F23F9-CEAE-4014-B346-A6403047F447}"/>
                    </a:ext>
                  </a:extLst>
                </p:cNvPr>
                <p:cNvSpPr>
                  <a:spLocks noChangeShapeType="1"/>
                </p:cNvSpPr>
                <p:nvPr/>
              </p:nvSpPr>
              <p:spPr bwMode="auto">
                <a:xfrm>
                  <a:off x="3453" y="15080"/>
                  <a:ext cx="26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7" name="Line 11">
                  <a:extLst>
                    <a:ext uri="{FF2B5EF4-FFF2-40B4-BE49-F238E27FC236}">
                      <a16:creationId xmlns:a16="http://schemas.microsoft.com/office/drawing/2014/main" id="{A6331ADA-5CC9-457A-BDCD-FC9C05109FF9}"/>
                    </a:ext>
                  </a:extLst>
                </p:cNvPr>
                <p:cNvSpPr>
                  <a:spLocks noChangeShapeType="1"/>
                </p:cNvSpPr>
                <p:nvPr/>
              </p:nvSpPr>
              <p:spPr bwMode="auto">
                <a:xfrm>
                  <a:off x="4942" y="13530"/>
                  <a:ext cx="0" cy="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99" name="Text Box 12">
                <a:extLst>
                  <a:ext uri="{FF2B5EF4-FFF2-40B4-BE49-F238E27FC236}">
                    <a16:creationId xmlns:a16="http://schemas.microsoft.com/office/drawing/2014/main" id="{10EABDC0-36B5-46FA-8A8A-9E7D886F5B5A}"/>
                  </a:ext>
                </a:extLst>
              </p:cNvPr>
              <p:cNvSpPr txBox="1">
                <a:spLocks noChangeArrowheads="1"/>
              </p:cNvSpPr>
              <p:nvPr/>
            </p:nvSpPr>
            <p:spPr bwMode="auto">
              <a:xfrm>
                <a:off x="1920" y="2352"/>
                <a:ext cx="240"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A</a:t>
                </a:r>
              </a:p>
            </p:txBody>
          </p:sp>
          <p:sp>
            <p:nvSpPr>
              <p:cNvPr id="11300" name="Text Box 13">
                <a:extLst>
                  <a:ext uri="{FF2B5EF4-FFF2-40B4-BE49-F238E27FC236}">
                    <a16:creationId xmlns:a16="http://schemas.microsoft.com/office/drawing/2014/main" id="{53832BBA-2A25-4932-A5EB-D210FAB9B6F2}"/>
                  </a:ext>
                </a:extLst>
              </p:cNvPr>
              <p:cNvSpPr txBox="1">
                <a:spLocks noChangeArrowheads="1"/>
              </p:cNvSpPr>
              <p:nvPr/>
            </p:nvSpPr>
            <p:spPr bwMode="auto">
              <a:xfrm>
                <a:off x="1920" y="2591"/>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1301" name="Text Box 14">
                <a:extLst>
                  <a:ext uri="{FF2B5EF4-FFF2-40B4-BE49-F238E27FC236}">
                    <a16:creationId xmlns:a16="http://schemas.microsoft.com/office/drawing/2014/main" id="{09B57F53-26E0-442D-91FE-1F2C51E77B7A}"/>
                  </a:ext>
                </a:extLst>
              </p:cNvPr>
              <p:cNvSpPr txBox="1">
                <a:spLocks noChangeArrowheads="1"/>
              </p:cNvSpPr>
              <p:nvPr/>
            </p:nvSpPr>
            <p:spPr bwMode="auto">
              <a:xfrm>
                <a:off x="2400" y="2831"/>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a:t>
                </a:r>
              </a:p>
            </p:txBody>
          </p:sp>
          <p:sp>
            <p:nvSpPr>
              <p:cNvPr id="11302" name="Text Box 15">
                <a:extLst>
                  <a:ext uri="{FF2B5EF4-FFF2-40B4-BE49-F238E27FC236}">
                    <a16:creationId xmlns:a16="http://schemas.microsoft.com/office/drawing/2014/main" id="{BFC13ED2-BEE8-4130-9CEA-FEA0D50D74D5}"/>
                  </a:ext>
                </a:extLst>
              </p:cNvPr>
              <p:cNvSpPr txBox="1">
                <a:spLocks noChangeArrowheads="1"/>
              </p:cNvSpPr>
              <p:nvPr/>
            </p:nvSpPr>
            <p:spPr bwMode="auto">
              <a:xfrm>
                <a:off x="3216" y="3312"/>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a:t>
                </a:r>
              </a:p>
            </p:txBody>
          </p:sp>
          <p:sp>
            <p:nvSpPr>
              <p:cNvPr id="11303" name="Text Box 16">
                <a:extLst>
                  <a:ext uri="{FF2B5EF4-FFF2-40B4-BE49-F238E27FC236}">
                    <a16:creationId xmlns:a16="http://schemas.microsoft.com/office/drawing/2014/main" id="{2518D674-61ED-4868-A72E-1AD202C4DA37}"/>
                  </a:ext>
                </a:extLst>
              </p:cNvPr>
              <p:cNvSpPr txBox="1">
                <a:spLocks noChangeArrowheads="1"/>
              </p:cNvSpPr>
              <p:nvPr/>
            </p:nvSpPr>
            <p:spPr bwMode="auto">
              <a:xfrm>
                <a:off x="3216" y="3072"/>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a:t>
                </a:r>
              </a:p>
            </p:txBody>
          </p:sp>
          <p:sp>
            <p:nvSpPr>
              <p:cNvPr id="11304" name="Text Box 17">
                <a:extLst>
                  <a:ext uri="{FF2B5EF4-FFF2-40B4-BE49-F238E27FC236}">
                    <a16:creationId xmlns:a16="http://schemas.microsoft.com/office/drawing/2014/main" id="{8618AF33-76F5-4AA3-9B18-88587529DD4A}"/>
                  </a:ext>
                </a:extLst>
              </p:cNvPr>
              <p:cNvSpPr txBox="1">
                <a:spLocks noChangeArrowheads="1"/>
              </p:cNvSpPr>
              <p:nvPr/>
            </p:nvSpPr>
            <p:spPr bwMode="auto">
              <a:xfrm>
                <a:off x="3216" y="2831"/>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a:t>
                </a:r>
              </a:p>
            </p:txBody>
          </p:sp>
          <p:sp>
            <p:nvSpPr>
              <p:cNvPr id="11305" name="Text Box 18">
                <a:extLst>
                  <a:ext uri="{FF2B5EF4-FFF2-40B4-BE49-F238E27FC236}">
                    <a16:creationId xmlns:a16="http://schemas.microsoft.com/office/drawing/2014/main" id="{AE1955A1-C188-4D27-BF7E-F123533B2D10}"/>
                  </a:ext>
                </a:extLst>
              </p:cNvPr>
              <p:cNvSpPr txBox="1">
                <a:spLocks noChangeArrowheads="1"/>
              </p:cNvSpPr>
              <p:nvPr/>
            </p:nvSpPr>
            <p:spPr bwMode="auto">
              <a:xfrm>
                <a:off x="2400" y="2591"/>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1306" name="Text Box 19">
                <a:extLst>
                  <a:ext uri="{FF2B5EF4-FFF2-40B4-BE49-F238E27FC236}">
                    <a16:creationId xmlns:a16="http://schemas.microsoft.com/office/drawing/2014/main" id="{6691B256-2168-4DFF-8832-D36101BF5354}"/>
                  </a:ext>
                </a:extLst>
              </p:cNvPr>
              <p:cNvSpPr txBox="1">
                <a:spLocks noChangeArrowheads="1"/>
              </p:cNvSpPr>
              <p:nvPr/>
            </p:nvSpPr>
            <p:spPr bwMode="auto">
              <a:xfrm>
                <a:off x="3216" y="2591"/>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0</a:t>
                </a:r>
              </a:p>
            </p:txBody>
          </p:sp>
          <p:sp>
            <p:nvSpPr>
              <p:cNvPr id="11307" name="Text Box 20">
                <a:extLst>
                  <a:ext uri="{FF2B5EF4-FFF2-40B4-BE49-F238E27FC236}">
                    <a16:creationId xmlns:a16="http://schemas.microsoft.com/office/drawing/2014/main" id="{0D4731D6-AF21-40D4-81D8-926ABABD4A00}"/>
                  </a:ext>
                </a:extLst>
              </p:cNvPr>
              <p:cNvSpPr txBox="1">
                <a:spLocks noChangeArrowheads="1"/>
              </p:cNvSpPr>
              <p:nvPr/>
            </p:nvSpPr>
            <p:spPr bwMode="auto">
              <a:xfrm>
                <a:off x="2400" y="2352"/>
                <a:ext cx="240"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B</a:t>
                </a:r>
              </a:p>
            </p:txBody>
          </p:sp>
          <p:sp>
            <p:nvSpPr>
              <p:cNvPr id="11308" name="Text Box 21">
                <a:extLst>
                  <a:ext uri="{FF2B5EF4-FFF2-40B4-BE49-F238E27FC236}">
                    <a16:creationId xmlns:a16="http://schemas.microsoft.com/office/drawing/2014/main" id="{CA75920F-0C0C-4D5B-9186-3C87BFC580E8}"/>
                  </a:ext>
                </a:extLst>
              </p:cNvPr>
              <p:cNvSpPr txBox="1">
                <a:spLocks noChangeArrowheads="1"/>
              </p:cNvSpPr>
              <p:nvPr/>
            </p:nvSpPr>
            <p:spPr bwMode="auto">
              <a:xfrm>
                <a:off x="3216" y="2352"/>
                <a:ext cx="240"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F</a:t>
                </a:r>
              </a:p>
            </p:txBody>
          </p:sp>
          <p:sp>
            <p:nvSpPr>
              <p:cNvPr id="11309" name="Text Box 22">
                <a:extLst>
                  <a:ext uri="{FF2B5EF4-FFF2-40B4-BE49-F238E27FC236}">
                    <a16:creationId xmlns:a16="http://schemas.microsoft.com/office/drawing/2014/main" id="{D6E512A9-E476-4D71-8349-A570A680652E}"/>
                  </a:ext>
                </a:extLst>
              </p:cNvPr>
              <p:cNvSpPr txBox="1">
                <a:spLocks noChangeArrowheads="1"/>
              </p:cNvSpPr>
              <p:nvPr/>
            </p:nvSpPr>
            <p:spPr bwMode="auto">
              <a:xfrm>
                <a:off x="1920" y="2831"/>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0</a:t>
                </a:r>
              </a:p>
            </p:txBody>
          </p:sp>
          <p:sp>
            <p:nvSpPr>
              <p:cNvPr id="11310" name="Text Box 23">
                <a:extLst>
                  <a:ext uri="{FF2B5EF4-FFF2-40B4-BE49-F238E27FC236}">
                    <a16:creationId xmlns:a16="http://schemas.microsoft.com/office/drawing/2014/main" id="{E7C7DC83-D614-425B-B62C-BB8D72636C8B}"/>
                  </a:ext>
                </a:extLst>
              </p:cNvPr>
              <p:cNvSpPr txBox="1">
                <a:spLocks noChangeArrowheads="1"/>
              </p:cNvSpPr>
              <p:nvPr/>
            </p:nvSpPr>
            <p:spPr bwMode="auto">
              <a:xfrm>
                <a:off x="2400" y="3312"/>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a:t>
                </a:r>
              </a:p>
            </p:txBody>
          </p:sp>
          <p:sp>
            <p:nvSpPr>
              <p:cNvPr id="11311" name="Text Box 24">
                <a:extLst>
                  <a:ext uri="{FF2B5EF4-FFF2-40B4-BE49-F238E27FC236}">
                    <a16:creationId xmlns:a16="http://schemas.microsoft.com/office/drawing/2014/main" id="{5CE4B575-AE2B-4CB8-84FF-731C298207B0}"/>
                  </a:ext>
                </a:extLst>
              </p:cNvPr>
              <p:cNvSpPr txBox="1">
                <a:spLocks noChangeArrowheads="1"/>
              </p:cNvSpPr>
              <p:nvPr/>
            </p:nvSpPr>
            <p:spPr bwMode="auto">
              <a:xfrm>
                <a:off x="2400" y="3072"/>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0</a:t>
                </a:r>
              </a:p>
            </p:txBody>
          </p:sp>
          <p:sp>
            <p:nvSpPr>
              <p:cNvPr id="11312" name="Text Box 25">
                <a:extLst>
                  <a:ext uri="{FF2B5EF4-FFF2-40B4-BE49-F238E27FC236}">
                    <a16:creationId xmlns:a16="http://schemas.microsoft.com/office/drawing/2014/main" id="{671D478D-9B7B-4C74-95DC-209359AE8055}"/>
                  </a:ext>
                </a:extLst>
              </p:cNvPr>
              <p:cNvSpPr txBox="1">
                <a:spLocks noChangeArrowheads="1"/>
              </p:cNvSpPr>
              <p:nvPr/>
            </p:nvSpPr>
            <p:spPr bwMode="auto">
              <a:xfrm>
                <a:off x="1920" y="3312"/>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a:t>
                </a:r>
              </a:p>
            </p:txBody>
          </p:sp>
          <p:sp>
            <p:nvSpPr>
              <p:cNvPr id="11313" name="Text Box 26">
                <a:extLst>
                  <a:ext uri="{FF2B5EF4-FFF2-40B4-BE49-F238E27FC236}">
                    <a16:creationId xmlns:a16="http://schemas.microsoft.com/office/drawing/2014/main" id="{717E14F8-F904-4D74-9349-BB4A9DA81851}"/>
                  </a:ext>
                </a:extLst>
              </p:cNvPr>
              <p:cNvSpPr txBox="1">
                <a:spLocks noChangeArrowheads="1"/>
              </p:cNvSpPr>
              <p:nvPr/>
            </p:nvSpPr>
            <p:spPr bwMode="auto">
              <a:xfrm>
                <a:off x="1920" y="3072"/>
                <a:ext cx="2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3300"/>
                    </a:solidFill>
                    <a:latin typeface="Times New Roman" panose="02020603050405020304" pitchFamily="18" charset="0"/>
                  </a:rPr>
                  <a:t>1</a:t>
                </a:r>
              </a:p>
            </p:txBody>
          </p:sp>
        </p:grpSp>
        <p:sp>
          <p:nvSpPr>
            <p:cNvPr id="11297" name="Text Box 27">
              <a:extLst>
                <a:ext uri="{FF2B5EF4-FFF2-40B4-BE49-F238E27FC236}">
                  <a16:creationId xmlns:a16="http://schemas.microsoft.com/office/drawing/2014/main" id="{4FF2FC34-A4D4-45B0-9CAD-4E6DA77F2E6D}"/>
                </a:ext>
              </a:extLst>
            </p:cNvPr>
            <p:cNvSpPr txBox="1">
              <a:spLocks noChangeArrowheads="1"/>
            </p:cNvSpPr>
            <p:nvPr/>
          </p:nvSpPr>
          <p:spPr bwMode="auto">
            <a:xfrm>
              <a:off x="1189" y="2016"/>
              <a:ext cx="2842"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宋体" panose="02010600030101010101" pitchFamily="2" charset="-122"/>
                </a:rPr>
                <a:t>　</a:t>
              </a:r>
              <a:r>
                <a:rPr kumimoji="1" lang="zh-CN" altLang="en-US" sz="2400" b="1">
                  <a:latin typeface="Times New Roman" panose="02020603050405020304" pitchFamily="18" charset="0"/>
                </a:rPr>
                <a:t>“</a:t>
              </a:r>
              <a:r>
                <a:rPr kumimoji="1" lang="zh-CN" altLang="en-US" sz="2400" b="1">
                  <a:latin typeface="宋体" panose="02010600030101010101" pitchFamily="2" charset="-122"/>
                </a:rPr>
                <a:t>或</a:t>
              </a:r>
              <a:r>
                <a:rPr kumimoji="1" lang="zh-CN" altLang="en-US" sz="2400" b="1">
                  <a:latin typeface="Times New Roman" panose="02020603050405020304" pitchFamily="18" charset="0"/>
                </a:rPr>
                <a:t>”</a:t>
              </a:r>
              <a:r>
                <a:rPr kumimoji="1" lang="zh-CN" altLang="en-US" sz="2400" b="1">
                  <a:latin typeface="宋体" panose="02010600030101010101" pitchFamily="2" charset="-122"/>
                </a:rPr>
                <a:t>运算表（</a:t>
              </a:r>
              <a:r>
                <a:rPr kumimoji="1" lang="zh-CN" altLang="en-US" sz="2400" b="1">
                  <a:solidFill>
                    <a:srgbClr val="FF0000"/>
                  </a:solidFill>
                  <a:latin typeface="宋体" panose="02010600030101010101" pitchFamily="2" charset="-122"/>
                </a:rPr>
                <a:t>真值表</a:t>
              </a:r>
              <a:r>
                <a:rPr kumimoji="1" lang="zh-CN" altLang="en-US" sz="2400" b="1">
                  <a:latin typeface="宋体" panose="02010600030101010101" pitchFamily="2" charset="-122"/>
                </a:rPr>
                <a:t>） </a:t>
              </a:r>
            </a:p>
          </p:txBody>
        </p:sp>
      </p:grpSp>
      <p:grpSp>
        <p:nvGrpSpPr>
          <p:cNvPr id="11295" name="Group 31">
            <a:extLst>
              <a:ext uri="{FF2B5EF4-FFF2-40B4-BE49-F238E27FC236}">
                <a16:creationId xmlns:a16="http://schemas.microsoft.com/office/drawing/2014/main" id="{5E10E086-781D-43C4-BE10-11FAB5E7C8CE}"/>
              </a:ext>
            </a:extLst>
          </p:cNvPr>
          <p:cNvGrpSpPr>
            <a:grpSpLocks/>
          </p:cNvGrpSpPr>
          <p:nvPr/>
        </p:nvGrpSpPr>
        <p:grpSpPr bwMode="auto">
          <a:xfrm>
            <a:off x="468313" y="2438400"/>
            <a:ext cx="4133850" cy="2208213"/>
            <a:chOff x="384" y="2628"/>
            <a:chExt cx="2604" cy="1391"/>
          </a:xfrm>
        </p:grpSpPr>
        <p:sp>
          <p:nvSpPr>
            <p:cNvPr id="11271" name="Text Box 32">
              <a:extLst>
                <a:ext uri="{FF2B5EF4-FFF2-40B4-BE49-F238E27FC236}">
                  <a16:creationId xmlns:a16="http://schemas.microsoft.com/office/drawing/2014/main" id="{DCEAE5CF-6C7F-4ACA-B854-F8D2CC2F5153}"/>
                </a:ext>
              </a:extLst>
            </p:cNvPr>
            <p:cNvSpPr txBox="1">
              <a:spLocks noChangeArrowheads="1"/>
            </p:cNvSpPr>
            <p:nvPr/>
          </p:nvSpPr>
          <p:spPr bwMode="auto">
            <a:xfrm>
              <a:off x="2755" y="3179"/>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F</a:t>
              </a:r>
            </a:p>
          </p:txBody>
        </p:sp>
        <p:grpSp>
          <p:nvGrpSpPr>
            <p:cNvPr id="11272" name="Group 33">
              <a:extLst>
                <a:ext uri="{FF2B5EF4-FFF2-40B4-BE49-F238E27FC236}">
                  <a16:creationId xmlns:a16="http://schemas.microsoft.com/office/drawing/2014/main" id="{27CD7594-004F-422E-AD8E-8ED4F27B2462}"/>
                </a:ext>
              </a:extLst>
            </p:cNvPr>
            <p:cNvGrpSpPr>
              <a:grpSpLocks/>
            </p:cNvGrpSpPr>
            <p:nvPr/>
          </p:nvGrpSpPr>
          <p:grpSpPr bwMode="auto">
            <a:xfrm>
              <a:off x="384" y="2628"/>
              <a:ext cx="2275" cy="1391"/>
              <a:chOff x="480" y="2544"/>
              <a:chExt cx="2275" cy="1391"/>
            </a:xfrm>
          </p:grpSpPr>
          <p:sp>
            <p:nvSpPr>
              <p:cNvPr id="11273" name="Line 34">
                <a:extLst>
                  <a:ext uri="{FF2B5EF4-FFF2-40B4-BE49-F238E27FC236}">
                    <a16:creationId xmlns:a16="http://schemas.microsoft.com/office/drawing/2014/main" id="{866E62B2-BA4E-43D7-966B-5646F0AB09BB}"/>
                  </a:ext>
                </a:extLst>
              </p:cNvPr>
              <p:cNvSpPr>
                <a:spLocks noChangeShapeType="1"/>
              </p:cNvSpPr>
              <p:nvPr/>
            </p:nvSpPr>
            <p:spPr bwMode="auto">
              <a:xfrm flipV="1">
                <a:off x="1593" y="2954"/>
                <a:ext cx="112" cy="1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74" name="Group 35">
                <a:extLst>
                  <a:ext uri="{FF2B5EF4-FFF2-40B4-BE49-F238E27FC236}">
                    <a16:creationId xmlns:a16="http://schemas.microsoft.com/office/drawing/2014/main" id="{0F5DFA1A-59AC-4329-B596-73945127AED0}"/>
                  </a:ext>
                </a:extLst>
              </p:cNvPr>
              <p:cNvGrpSpPr>
                <a:grpSpLocks/>
              </p:cNvGrpSpPr>
              <p:nvPr/>
            </p:nvGrpSpPr>
            <p:grpSpPr bwMode="auto">
              <a:xfrm>
                <a:off x="480" y="2544"/>
                <a:ext cx="2275" cy="1391"/>
                <a:chOff x="480" y="2592"/>
                <a:chExt cx="2275" cy="1391"/>
              </a:xfrm>
            </p:grpSpPr>
            <p:sp>
              <p:nvSpPr>
                <p:cNvPr id="11275" name="Text Box 36">
                  <a:extLst>
                    <a:ext uri="{FF2B5EF4-FFF2-40B4-BE49-F238E27FC236}">
                      <a16:creationId xmlns:a16="http://schemas.microsoft.com/office/drawing/2014/main" id="{30E099ED-3924-4F89-967A-F64334E76E9A}"/>
                    </a:ext>
                  </a:extLst>
                </p:cNvPr>
                <p:cNvSpPr txBox="1">
                  <a:spLocks noChangeArrowheads="1"/>
                </p:cNvSpPr>
                <p:nvPr/>
              </p:nvSpPr>
              <p:spPr bwMode="auto">
                <a:xfrm>
                  <a:off x="663" y="3695"/>
                  <a:ext cx="19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宋体" panose="02010600030101010101" pitchFamily="2" charset="-122"/>
                    </a:rPr>
                    <a:t>     </a:t>
                  </a:r>
                  <a:r>
                    <a:rPr kumimoji="1" lang="zh-CN" altLang="en-US" b="1">
                      <a:latin typeface="宋体" panose="02010600030101010101" pitchFamily="2" charset="-122"/>
                    </a:rPr>
                    <a:t>并联开关电路</a:t>
                  </a:r>
                  <a:r>
                    <a:rPr kumimoji="1" lang="zh-CN" altLang="en-US" sz="2400">
                      <a:latin typeface="Times New Roman" panose="02020603050405020304" pitchFamily="18" charset="0"/>
                    </a:rPr>
                    <a:t> </a:t>
                  </a:r>
                </a:p>
              </p:txBody>
            </p:sp>
            <p:grpSp>
              <p:nvGrpSpPr>
                <p:cNvPr id="11276" name="Group 37">
                  <a:extLst>
                    <a:ext uri="{FF2B5EF4-FFF2-40B4-BE49-F238E27FC236}">
                      <a16:creationId xmlns:a16="http://schemas.microsoft.com/office/drawing/2014/main" id="{91155A91-D092-45A4-8355-C63ABE75CD3A}"/>
                    </a:ext>
                  </a:extLst>
                </p:cNvPr>
                <p:cNvGrpSpPr>
                  <a:grpSpLocks/>
                </p:cNvGrpSpPr>
                <p:nvPr/>
              </p:nvGrpSpPr>
              <p:grpSpPr bwMode="auto">
                <a:xfrm>
                  <a:off x="480" y="2592"/>
                  <a:ext cx="2275" cy="1062"/>
                  <a:chOff x="480" y="2592"/>
                  <a:chExt cx="2275" cy="1062"/>
                </a:xfrm>
              </p:grpSpPr>
              <p:sp>
                <p:nvSpPr>
                  <p:cNvPr id="11277" name="Line 38">
                    <a:extLst>
                      <a:ext uri="{FF2B5EF4-FFF2-40B4-BE49-F238E27FC236}">
                        <a16:creationId xmlns:a16="http://schemas.microsoft.com/office/drawing/2014/main" id="{83E8D522-56FE-42FE-B749-00CA094B26CE}"/>
                      </a:ext>
                    </a:extLst>
                  </p:cNvPr>
                  <p:cNvSpPr>
                    <a:spLocks noChangeShapeType="1"/>
                  </p:cNvSpPr>
                  <p:nvPr/>
                </p:nvSpPr>
                <p:spPr bwMode="auto">
                  <a:xfrm>
                    <a:off x="521" y="3284"/>
                    <a:ext cx="20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8" name="Line 39">
                    <a:extLst>
                      <a:ext uri="{FF2B5EF4-FFF2-40B4-BE49-F238E27FC236}">
                        <a16:creationId xmlns:a16="http://schemas.microsoft.com/office/drawing/2014/main" id="{68992292-B245-4CE1-BFB7-0ADEAFDBA401}"/>
                      </a:ext>
                    </a:extLst>
                  </p:cNvPr>
                  <p:cNvSpPr>
                    <a:spLocks noChangeShapeType="1"/>
                  </p:cNvSpPr>
                  <p:nvPr/>
                </p:nvSpPr>
                <p:spPr bwMode="auto">
                  <a:xfrm>
                    <a:off x="480" y="3195"/>
                    <a:ext cx="30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9" name="Line 40">
                    <a:extLst>
                      <a:ext uri="{FF2B5EF4-FFF2-40B4-BE49-F238E27FC236}">
                        <a16:creationId xmlns:a16="http://schemas.microsoft.com/office/drawing/2014/main" id="{77F2157F-9B63-48BD-A5CF-442EF78A1151}"/>
                      </a:ext>
                    </a:extLst>
                  </p:cNvPr>
                  <p:cNvSpPr>
                    <a:spLocks noChangeShapeType="1"/>
                  </p:cNvSpPr>
                  <p:nvPr/>
                </p:nvSpPr>
                <p:spPr bwMode="auto">
                  <a:xfrm flipV="1">
                    <a:off x="620" y="2952"/>
                    <a:ext cx="1"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0" name="Line 41">
                    <a:extLst>
                      <a:ext uri="{FF2B5EF4-FFF2-40B4-BE49-F238E27FC236}">
                        <a16:creationId xmlns:a16="http://schemas.microsoft.com/office/drawing/2014/main" id="{EBD32992-5138-4562-8187-A198327464D3}"/>
                      </a:ext>
                    </a:extLst>
                  </p:cNvPr>
                  <p:cNvSpPr>
                    <a:spLocks noChangeShapeType="1"/>
                  </p:cNvSpPr>
                  <p:nvPr/>
                </p:nvSpPr>
                <p:spPr bwMode="auto">
                  <a:xfrm>
                    <a:off x="628" y="2951"/>
                    <a:ext cx="53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Line 42">
                    <a:extLst>
                      <a:ext uri="{FF2B5EF4-FFF2-40B4-BE49-F238E27FC236}">
                        <a16:creationId xmlns:a16="http://schemas.microsoft.com/office/drawing/2014/main" id="{8FDD6B6B-BD1F-4855-BD1C-47F8CC2193DF}"/>
                      </a:ext>
                    </a:extLst>
                  </p:cNvPr>
                  <p:cNvSpPr>
                    <a:spLocks noChangeShapeType="1"/>
                  </p:cNvSpPr>
                  <p:nvPr/>
                </p:nvSpPr>
                <p:spPr bwMode="auto">
                  <a:xfrm>
                    <a:off x="1162" y="2787"/>
                    <a:ext cx="1" cy="3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Line 43">
                    <a:extLst>
                      <a:ext uri="{FF2B5EF4-FFF2-40B4-BE49-F238E27FC236}">
                        <a16:creationId xmlns:a16="http://schemas.microsoft.com/office/drawing/2014/main" id="{A1CD12A8-6C93-41DF-9273-AD0F81C38AD3}"/>
                      </a:ext>
                    </a:extLst>
                  </p:cNvPr>
                  <p:cNvSpPr>
                    <a:spLocks noChangeShapeType="1"/>
                  </p:cNvSpPr>
                  <p:nvPr/>
                </p:nvSpPr>
                <p:spPr bwMode="auto">
                  <a:xfrm>
                    <a:off x="1162" y="2786"/>
                    <a:ext cx="449"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3" name="Line 44">
                    <a:extLst>
                      <a:ext uri="{FF2B5EF4-FFF2-40B4-BE49-F238E27FC236}">
                        <a16:creationId xmlns:a16="http://schemas.microsoft.com/office/drawing/2014/main" id="{0F3FB096-6F17-4B09-A168-2E956AE7DA40}"/>
                      </a:ext>
                    </a:extLst>
                  </p:cNvPr>
                  <p:cNvSpPr>
                    <a:spLocks noChangeShapeType="1"/>
                  </p:cNvSpPr>
                  <p:nvPr/>
                </p:nvSpPr>
                <p:spPr bwMode="auto">
                  <a:xfrm>
                    <a:off x="1162" y="3116"/>
                    <a:ext cx="449"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4" name="Line 45">
                    <a:extLst>
                      <a:ext uri="{FF2B5EF4-FFF2-40B4-BE49-F238E27FC236}">
                        <a16:creationId xmlns:a16="http://schemas.microsoft.com/office/drawing/2014/main" id="{D9E48066-D366-4F99-A23E-25D486DB1B20}"/>
                      </a:ext>
                    </a:extLst>
                  </p:cNvPr>
                  <p:cNvSpPr>
                    <a:spLocks noChangeShapeType="1"/>
                  </p:cNvSpPr>
                  <p:nvPr/>
                </p:nvSpPr>
                <p:spPr bwMode="auto">
                  <a:xfrm>
                    <a:off x="1761" y="2786"/>
                    <a:ext cx="44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5" name="Line 46">
                    <a:extLst>
                      <a:ext uri="{FF2B5EF4-FFF2-40B4-BE49-F238E27FC236}">
                        <a16:creationId xmlns:a16="http://schemas.microsoft.com/office/drawing/2014/main" id="{687168BD-84BF-4D93-80C0-6BF93D80804F}"/>
                      </a:ext>
                    </a:extLst>
                  </p:cNvPr>
                  <p:cNvSpPr>
                    <a:spLocks noChangeShapeType="1"/>
                  </p:cNvSpPr>
                  <p:nvPr/>
                </p:nvSpPr>
                <p:spPr bwMode="auto">
                  <a:xfrm>
                    <a:off x="1761" y="3116"/>
                    <a:ext cx="44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6" name="Line 47">
                    <a:extLst>
                      <a:ext uri="{FF2B5EF4-FFF2-40B4-BE49-F238E27FC236}">
                        <a16:creationId xmlns:a16="http://schemas.microsoft.com/office/drawing/2014/main" id="{D8513CAF-FA19-47F2-9907-3BBEF54C6591}"/>
                      </a:ext>
                    </a:extLst>
                  </p:cNvPr>
                  <p:cNvSpPr>
                    <a:spLocks noChangeShapeType="1"/>
                  </p:cNvSpPr>
                  <p:nvPr/>
                </p:nvSpPr>
                <p:spPr bwMode="auto">
                  <a:xfrm>
                    <a:off x="2209" y="2787"/>
                    <a:ext cx="0" cy="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7" name="Line 48">
                    <a:extLst>
                      <a:ext uri="{FF2B5EF4-FFF2-40B4-BE49-F238E27FC236}">
                        <a16:creationId xmlns:a16="http://schemas.microsoft.com/office/drawing/2014/main" id="{B6FC0E6E-545C-4E50-B051-2DB812C3CBCA}"/>
                      </a:ext>
                    </a:extLst>
                  </p:cNvPr>
                  <p:cNvSpPr>
                    <a:spLocks noChangeShapeType="1"/>
                  </p:cNvSpPr>
                  <p:nvPr/>
                </p:nvSpPr>
                <p:spPr bwMode="auto">
                  <a:xfrm>
                    <a:off x="2209" y="2943"/>
                    <a:ext cx="455"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8" name="Line 49">
                    <a:extLst>
                      <a:ext uri="{FF2B5EF4-FFF2-40B4-BE49-F238E27FC236}">
                        <a16:creationId xmlns:a16="http://schemas.microsoft.com/office/drawing/2014/main" id="{5A484535-9869-4457-9A59-2A1645EC7BD0}"/>
                      </a:ext>
                    </a:extLst>
                  </p:cNvPr>
                  <p:cNvSpPr>
                    <a:spLocks noChangeShapeType="1"/>
                  </p:cNvSpPr>
                  <p:nvPr/>
                </p:nvSpPr>
                <p:spPr bwMode="auto">
                  <a:xfrm>
                    <a:off x="2663" y="2943"/>
                    <a:ext cx="1" cy="3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Line 50">
                    <a:extLst>
                      <a:ext uri="{FF2B5EF4-FFF2-40B4-BE49-F238E27FC236}">
                        <a16:creationId xmlns:a16="http://schemas.microsoft.com/office/drawing/2014/main" id="{4B7255F4-3E74-4A4A-8EAB-CA9DF0E86AAC}"/>
                      </a:ext>
                    </a:extLst>
                  </p:cNvPr>
                  <p:cNvSpPr>
                    <a:spLocks noChangeShapeType="1"/>
                  </p:cNvSpPr>
                  <p:nvPr/>
                </p:nvSpPr>
                <p:spPr bwMode="auto">
                  <a:xfrm>
                    <a:off x="628" y="3653"/>
                    <a:ext cx="203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0" name="Line 51">
                    <a:extLst>
                      <a:ext uri="{FF2B5EF4-FFF2-40B4-BE49-F238E27FC236}">
                        <a16:creationId xmlns:a16="http://schemas.microsoft.com/office/drawing/2014/main" id="{A2F66E94-2653-4AB4-A68C-CF8362AD39B8}"/>
                      </a:ext>
                    </a:extLst>
                  </p:cNvPr>
                  <p:cNvSpPr>
                    <a:spLocks noChangeShapeType="1"/>
                  </p:cNvSpPr>
                  <p:nvPr/>
                </p:nvSpPr>
                <p:spPr bwMode="auto">
                  <a:xfrm flipH="1">
                    <a:off x="2663" y="3365"/>
                    <a:ext cx="1" cy="2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1" name="AutoShape 52">
                    <a:extLst>
                      <a:ext uri="{FF2B5EF4-FFF2-40B4-BE49-F238E27FC236}">
                        <a16:creationId xmlns:a16="http://schemas.microsoft.com/office/drawing/2014/main" id="{37CA5C89-7305-4700-BB75-125276DCD7AC}"/>
                      </a:ext>
                    </a:extLst>
                  </p:cNvPr>
                  <p:cNvSpPr>
                    <a:spLocks noChangeArrowheads="1"/>
                  </p:cNvSpPr>
                  <p:nvPr/>
                </p:nvSpPr>
                <p:spPr bwMode="auto">
                  <a:xfrm>
                    <a:off x="2573" y="3195"/>
                    <a:ext cx="182" cy="170"/>
                  </a:xfrm>
                  <a:prstGeom prst="flowChartSummingJunction">
                    <a:avLst/>
                  </a:prstGeom>
                  <a:solidFill>
                    <a:srgbClr val="FFCC00"/>
                  </a:solidFill>
                  <a:ln w="9525">
                    <a:solidFill>
                      <a:schemeClr val="bg2"/>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2" name="Line 53">
                    <a:extLst>
                      <a:ext uri="{FF2B5EF4-FFF2-40B4-BE49-F238E27FC236}">
                        <a16:creationId xmlns:a16="http://schemas.microsoft.com/office/drawing/2014/main" id="{FB817AA5-7FF8-4596-9100-A8A6F4769C65}"/>
                      </a:ext>
                    </a:extLst>
                  </p:cNvPr>
                  <p:cNvSpPr>
                    <a:spLocks noChangeShapeType="1"/>
                  </p:cNvSpPr>
                  <p:nvPr/>
                </p:nvSpPr>
                <p:spPr bwMode="auto">
                  <a:xfrm>
                    <a:off x="620" y="3293"/>
                    <a:ext cx="1" cy="3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3" name="Text Box 54">
                    <a:extLst>
                      <a:ext uri="{FF2B5EF4-FFF2-40B4-BE49-F238E27FC236}">
                        <a16:creationId xmlns:a16="http://schemas.microsoft.com/office/drawing/2014/main" id="{143C35F3-FF99-4A51-996C-963E18EBE6CC}"/>
                      </a:ext>
                    </a:extLst>
                  </p:cNvPr>
                  <p:cNvSpPr txBox="1">
                    <a:spLocks noChangeArrowheads="1"/>
                  </p:cNvSpPr>
                  <p:nvPr/>
                </p:nvSpPr>
                <p:spPr bwMode="auto">
                  <a:xfrm>
                    <a:off x="1413" y="2592"/>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b="1">
                        <a:latin typeface="Times New Roman" panose="02020603050405020304" pitchFamily="18" charset="0"/>
                      </a:rPr>
                      <a:t>A</a:t>
                    </a:r>
                  </a:p>
                </p:txBody>
              </p:sp>
              <p:sp>
                <p:nvSpPr>
                  <p:cNvPr id="11294" name="Text Box 55">
                    <a:extLst>
                      <a:ext uri="{FF2B5EF4-FFF2-40B4-BE49-F238E27FC236}">
                        <a16:creationId xmlns:a16="http://schemas.microsoft.com/office/drawing/2014/main" id="{33DE80CD-BC46-4F3A-9527-1AAFB1DCD6CA}"/>
                      </a:ext>
                    </a:extLst>
                  </p:cNvPr>
                  <p:cNvSpPr txBox="1">
                    <a:spLocks noChangeArrowheads="1"/>
                  </p:cNvSpPr>
                  <p:nvPr/>
                </p:nvSpPr>
                <p:spPr bwMode="auto">
                  <a:xfrm>
                    <a:off x="1432" y="2965"/>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b="1">
                        <a:latin typeface="Times New Roman" panose="02020603050405020304" pitchFamily="18" charset="0"/>
                      </a:rPr>
                      <a:t>B</a:t>
                    </a:r>
                  </a:p>
                </p:txBody>
              </p:sp>
              <p:sp>
                <p:nvSpPr>
                  <p:cNvPr id="2" name="Line 56">
                    <a:extLst>
                      <a:ext uri="{FF2B5EF4-FFF2-40B4-BE49-F238E27FC236}">
                        <a16:creationId xmlns:a16="http://schemas.microsoft.com/office/drawing/2014/main" id="{A4883845-B5F5-49E6-8DBF-113D463D3C67}"/>
                      </a:ext>
                    </a:extLst>
                  </p:cNvPr>
                  <p:cNvSpPr>
                    <a:spLocks noChangeShapeType="1"/>
                  </p:cNvSpPr>
                  <p:nvPr/>
                </p:nvSpPr>
                <p:spPr bwMode="auto">
                  <a:xfrm flipV="1">
                    <a:off x="1617" y="2683"/>
                    <a:ext cx="112" cy="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11321" name="AutoShape 57">
            <a:extLst>
              <a:ext uri="{FF2B5EF4-FFF2-40B4-BE49-F238E27FC236}">
                <a16:creationId xmlns:a16="http://schemas.microsoft.com/office/drawing/2014/main" id="{8C2245F1-E147-44AC-8290-A1A83CB1BE9D}"/>
              </a:ext>
            </a:extLst>
          </p:cNvPr>
          <p:cNvSpPr>
            <a:spLocks noChangeArrowheads="1"/>
          </p:cNvSpPr>
          <p:nvPr/>
        </p:nvSpPr>
        <p:spPr bwMode="auto">
          <a:xfrm>
            <a:off x="4716463" y="3517900"/>
            <a:ext cx="1066800" cy="381000"/>
          </a:xfrm>
          <a:prstGeom prst="notchedRightArrow">
            <a:avLst>
              <a:gd name="adj1" fmla="val 50000"/>
              <a:gd name="adj2" fmla="val 70000"/>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0" name="Text Box 0">
            <a:extLst>
              <a:ext uri="{FF2B5EF4-FFF2-40B4-BE49-F238E27FC236}">
                <a16:creationId xmlns:a16="http://schemas.microsoft.com/office/drawing/2014/main" id="{98D2EA3B-E1F2-4A57-A19D-82415291E2BC}"/>
              </a:ext>
            </a:extLst>
          </p:cNvPr>
          <p:cNvSpPr txBox="1">
            <a:spLocks noChangeArrowheads="1"/>
          </p:cNvSpPr>
          <p:nvPr/>
        </p:nvSpPr>
        <p:spPr bwMode="auto">
          <a:xfrm>
            <a:off x="725488" y="4779963"/>
            <a:ext cx="7845425" cy="166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lang="en-US" altLang="zh-CN" sz="2400" b="1">
                <a:solidFill>
                  <a:srgbClr val="A60000"/>
                </a:solidFill>
              </a:rPr>
              <a:t>“</a:t>
            </a:r>
            <a:r>
              <a:rPr lang="zh-CN" altLang="en-US" sz="2400" b="1">
                <a:solidFill>
                  <a:srgbClr val="A60000"/>
                </a:solidFill>
                <a:latin typeface="宋体" panose="02010600030101010101" pitchFamily="2" charset="-122"/>
              </a:rPr>
              <a:t>或</a:t>
            </a:r>
            <a:r>
              <a:rPr lang="zh-CN" altLang="en-US" sz="2400" b="1">
                <a:solidFill>
                  <a:srgbClr val="A60000"/>
                </a:solidFill>
              </a:rPr>
              <a:t>”</a:t>
            </a:r>
            <a:r>
              <a:rPr lang="zh-CN" altLang="en-US" sz="2400" b="1">
                <a:solidFill>
                  <a:srgbClr val="A60000"/>
                </a:solidFill>
                <a:latin typeface="宋体" panose="02010600030101010101" pitchFamily="2" charset="-122"/>
              </a:rPr>
              <a:t>运算的运算法则：</a:t>
            </a:r>
          </a:p>
          <a:p>
            <a:pPr algn="ctr" eaLnBrk="1" hangingPunct="1">
              <a:spcBef>
                <a:spcPct val="10000"/>
              </a:spcBef>
            </a:pPr>
            <a:r>
              <a:rPr kumimoji="1" lang="en-US" altLang="zh-CN" sz="2400" b="1">
                <a:solidFill>
                  <a:srgbClr val="0033CC"/>
                </a:solidFill>
                <a:latin typeface="Times New Roman" panose="02020603050405020304" pitchFamily="18" charset="0"/>
              </a:rPr>
              <a:t>0 + 0 = 0</a:t>
            </a: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1 + 0 = 1</a:t>
            </a:r>
          </a:p>
          <a:p>
            <a:pPr algn="ctr" eaLnBrk="1" hangingPunct="1">
              <a:spcBef>
                <a:spcPct val="10000"/>
              </a:spcBef>
            </a:pPr>
            <a:r>
              <a:rPr kumimoji="1" lang="en-US" altLang="zh-CN" sz="2400" b="1">
                <a:solidFill>
                  <a:srgbClr val="0033CC"/>
                </a:solidFill>
                <a:latin typeface="Times New Roman" panose="02020603050405020304" pitchFamily="18" charset="0"/>
              </a:rPr>
              <a:t>0 + 1 = 1</a:t>
            </a: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1 + 1 = 1</a:t>
            </a:r>
          </a:p>
          <a:p>
            <a:pPr eaLnBrk="1" hangingPunct="1">
              <a:spcBef>
                <a:spcPct val="10000"/>
              </a:spcBef>
            </a:pPr>
            <a:r>
              <a:rPr kumimoji="1" lang="zh-CN" altLang="en-US" sz="2400">
                <a:solidFill>
                  <a:srgbClr val="A60000"/>
                </a:solidFill>
                <a:latin typeface="宋体" panose="02010600030101010101" pitchFamily="2" charset="-122"/>
              </a:rPr>
              <a:t>实现</a:t>
            </a:r>
            <a:r>
              <a:rPr kumimoji="1" lang="zh-CN" altLang="en-US" sz="2400">
                <a:solidFill>
                  <a:srgbClr val="A60000"/>
                </a:solidFill>
                <a:latin typeface="Times New Roman" panose="02020603050405020304" pitchFamily="18" charset="0"/>
              </a:rPr>
              <a:t>“</a:t>
            </a:r>
            <a:r>
              <a:rPr kumimoji="1" lang="zh-CN" altLang="en-US" sz="2400">
                <a:solidFill>
                  <a:srgbClr val="A60000"/>
                </a:solidFill>
                <a:latin typeface="宋体" panose="02010600030101010101" pitchFamily="2" charset="-122"/>
              </a:rPr>
              <a:t>或</a:t>
            </a:r>
            <a:r>
              <a:rPr kumimoji="1" lang="zh-CN" altLang="en-US" sz="2400">
                <a:solidFill>
                  <a:srgbClr val="A60000"/>
                </a:solidFill>
                <a:latin typeface="Times New Roman" panose="02020603050405020304" pitchFamily="18" charset="0"/>
              </a:rPr>
              <a:t>”</a:t>
            </a:r>
            <a:r>
              <a:rPr kumimoji="1" lang="zh-CN" altLang="en-US" sz="2400">
                <a:solidFill>
                  <a:srgbClr val="A60000"/>
                </a:solidFill>
                <a:latin typeface="宋体" panose="02010600030101010101" pitchFamily="2" charset="-122"/>
              </a:rPr>
              <a:t>运算关系的逻辑电路称为</a:t>
            </a:r>
            <a:r>
              <a:rPr kumimoji="1" lang="zh-CN" altLang="en-US" sz="2400" b="1">
                <a:solidFill>
                  <a:srgbClr val="A60000"/>
                </a:solidFill>
                <a:latin typeface="宋体" panose="02010600030101010101" pitchFamily="2" charset="-122"/>
              </a:rPr>
              <a:t>“或”门</a:t>
            </a:r>
            <a:r>
              <a:rPr kumimoji="1" lang="zh-CN" altLang="en-US" sz="2400">
                <a:solidFill>
                  <a:srgbClr val="A60000"/>
                </a:solidFill>
                <a:latin typeface="宋体" panose="02010600030101010101" pitchFamily="2" charset="-122"/>
              </a:rPr>
              <a:t>。</a:t>
            </a:r>
            <a:r>
              <a:rPr kumimoji="1" lang="zh-CN" altLang="en-US" sz="2400">
                <a:latin typeface="Times New Roman" panose="02020603050405020304" pitchFamily="18" charset="0"/>
              </a:rPr>
              <a:t>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strips(downRight)">
                                      <p:cBhvr>
                                        <p:cTn id="7" dur="500"/>
                                        <p:tgtEl>
                                          <p:spTgt spid="11268"/>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11295"/>
                                        </p:tgtEl>
                                        <p:attrNameLst>
                                          <p:attrName>style.visibility</p:attrName>
                                        </p:attrNameLst>
                                      </p:cBhvr>
                                      <p:to>
                                        <p:strVal val="visible"/>
                                      </p:to>
                                    </p:set>
                                    <p:anim calcmode="lin" valueType="num">
                                      <p:cBhvr additive="base">
                                        <p:cTn id="11" dur="500" fill="hold"/>
                                        <p:tgtEl>
                                          <p:spTgt spid="11295"/>
                                        </p:tgtEl>
                                        <p:attrNameLst>
                                          <p:attrName>ppt_x</p:attrName>
                                        </p:attrNameLst>
                                      </p:cBhvr>
                                      <p:tavLst>
                                        <p:tav tm="0">
                                          <p:val>
                                            <p:strVal val="#ppt_x"/>
                                          </p:val>
                                        </p:tav>
                                        <p:tav tm="100000">
                                          <p:val>
                                            <p:strVal val="#ppt_x"/>
                                          </p:val>
                                        </p:tav>
                                      </p:tavLst>
                                    </p:anim>
                                    <p:anim calcmode="lin" valueType="num">
                                      <p:cBhvr additive="base">
                                        <p:cTn id="12" dur="500" fill="hold"/>
                                        <p:tgtEl>
                                          <p:spTgt spid="1129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chimes.wav"/>
                                        </p:tgtEl>
                                      </p:cMediaNode>
                                    </p:audio>
                                  </p:sub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499"/>
                                          </p:stCondLst>
                                        </p:cTn>
                                        <p:tgtEl>
                                          <p:spTgt spid="11321"/>
                                        </p:tgtEl>
                                        <p:attrNameLst>
                                          <p:attrName>style.visibility</p:attrName>
                                        </p:attrNameLst>
                                      </p:cBhvr>
                                      <p:to>
                                        <p:strVal val="visible"/>
                                      </p:to>
                                    </p:set>
                                  </p:childTnLst>
                                </p:cTn>
                              </p:par>
                            </p:childTnLst>
                          </p:cTn>
                        </p:par>
                        <p:par>
                          <p:cTn id="16" fill="hold" nodeType="afterGroup">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1269"/>
                                        </p:tgtEl>
                                        <p:attrNameLst>
                                          <p:attrName>style.visibility</p:attrName>
                                        </p:attrNameLst>
                                      </p:cBhvr>
                                      <p:to>
                                        <p:strVal val="visible"/>
                                      </p:to>
                                    </p:set>
                                    <p:animEffect transition="in" filter="randombar(horizontal)">
                                      <p:cBhvr>
                                        <p:cTn id="19" dur="500"/>
                                        <p:tgtEl>
                                          <p:spTgt spid="11269"/>
                                        </p:tgtEl>
                                      </p:cBhvr>
                                    </p:animEffect>
                                  </p:childTnLst>
                                  <p:subTnLst>
                                    <p:audio>
                                      <p:cMediaNode>
                                        <p:cTn display="0" masterRel="sameClick">
                                          <p:stCondLst>
                                            <p:cond evt="begin" delay="0">
                                              <p:tn val="17"/>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9092" name="Group 4">
            <a:extLst>
              <a:ext uri="{FF2B5EF4-FFF2-40B4-BE49-F238E27FC236}">
                <a16:creationId xmlns:a16="http://schemas.microsoft.com/office/drawing/2014/main" id="{32D8C7BC-283B-4A40-B577-47403103B029}"/>
              </a:ext>
            </a:extLst>
          </p:cNvPr>
          <p:cNvGrpSpPr>
            <a:grpSpLocks/>
          </p:cNvGrpSpPr>
          <p:nvPr/>
        </p:nvGrpSpPr>
        <p:grpSpPr bwMode="auto">
          <a:xfrm>
            <a:off x="228600" y="2057400"/>
            <a:ext cx="8610600" cy="3713163"/>
            <a:chOff x="144" y="1056"/>
            <a:chExt cx="5424" cy="2339"/>
          </a:xfrm>
        </p:grpSpPr>
        <p:sp>
          <p:nvSpPr>
            <p:cNvPr id="95236" name="Text Box 5">
              <a:extLst>
                <a:ext uri="{FF2B5EF4-FFF2-40B4-BE49-F238E27FC236}">
                  <a16:creationId xmlns:a16="http://schemas.microsoft.com/office/drawing/2014/main" id="{05194200-5213-40CA-98D3-552163D79CE5}"/>
                </a:ext>
              </a:extLst>
            </p:cNvPr>
            <p:cNvSpPr txBox="1">
              <a:spLocks noChangeArrowheads="1"/>
            </p:cNvSpPr>
            <p:nvPr/>
          </p:nvSpPr>
          <p:spPr bwMode="auto">
            <a:xfrm>
              <a:off x="1416" y="3107"/>
              <a:ext cx="29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宋体" panose="02010600030101010101" pitchFamily="2" charset="-122"/>
                </a:rPr>
                <a:t> </a:t>
              </a:r>
              <a:r>
                <a:rPr kumimoji="1" lang="zh-CN" altLang="en-US" sz="2400">
                  <a:latin typeface="宋体" panose="02010600030101010101" pitchFamily="2" charset="-122"/>
                </a:rPr>
                <a:t>四个相邻最小项合并的几种情况</a:t>
              </a:r>
            </a:p>
          </p:txBody>
        </p:sp>
        <p:grpSp>
          <p:nvGrpSpPr>
            <p:cNvPr id="95237" name="Group 6">
              <a:extLst>
                <a:ext uri="{FF2B5EF4-FFF2-40B4-BE49-F238E27FC236}">
                  <a16:creationId xmlns:a16="http://schemas.microsoft.com/office/drawing/2014/main" id="{63299ABE-954F-4280-9F9E-462EAAE35AE2}"/>
                </a:ext>
              </a:extLst>
            </p:cNvPr>
            <p:cNvGrpSpPr>
              <a:grpSpLocks/>
            </p:cNvGrpSpPr>
            <p:nvPr/>
          </p:nvGrpSpPr>
          <p:grpSpPr bwMode="auto">
            <a:xfrm>
              <a:off x="144" y="1056"/>
              <a:ext cx="1824" cy="1910"/>
              <a:chOff x="144" y="1056"/>
              <a:chExt cx="1824" cy="1910"/>
            </a:xfrm>
          </p:grpSpPr>
          <p:grpSp>
            <p:nvGrpSpPr>
              <p:cNvPr id="95348" name="Group 7">
                <a:extLst>
                  <a:ext uri="{FF2B5EF4-FFF2-40B4-BE49-F238E27FC236}">
                    <a16:creationId xmlns:a16="http://schemas.microsoft.com/office/drawing/2014/main" id="{230AAC8D-67E9-41EF-B174-D51F9C9C9377}"/>
                  </a:ext>
                </a:extLst>
              </p:cNvPr>
              <p:cNvGrpSpPr>
                <a:grpSpLocks/>
              </p:cNvGrpSpPr>
              <p:nvPr/>
            </p:nvGrpSpPr>
            <p:grpSpPr bwMode="auto">
              <a:xfrm>
                <a:off x="144" y="1466"/>
                <a:ext cx="1776" cy="1499"/>
                <a:chOff x="96" y="1584"/>
                <a:chExt cx="1776" cy="1499"/>
              </a:xfrm>
            </p:grpSpPr>
            <p:sp>
              <p:nvSpPr>
                <p:cNvPr id="95373" name="Text Box 8">
                  <a:extLst>
                    <a:ext uri="{FF2B5EF4-FFF2-40B4-BE49-F238E27FC236}">
                      <a16:creationId xmlns:a16="http://schemas.microsoft.com/office/drawing/2014/main" id="{01F9BF2A-81E9-4A23-8E65-4CD9FF871F6F}"/>
                    </a:ext>
                  </a:extLst>
                </p:cNvPr>
                <p:cNvSpPr txBox="1">
                  <a:spLocks noChangeArrowheads="1"/>
                </p:cNvSpPr>
                <p:nvPr/>
              </p:nvSpPr>
              <p:spPr bwMode="auto">
                <a:xfrm>
                  <a:off x="576" y="17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5374" name="Text Box 9">
                  <a:extLst>
                    <a:ext uri="{FF2B5EF4-FFF2-40B4-BE49-F238E27FC236}">
                      <a16:creationId xmlns:a16="http://schemas.microsoft.com/office/drawing/2014/main" id="{DA4177CF-7AB2-46B8-84DF-E01B6BFD3C83}"/>
                    </a:ext>
                  </a:extLst>
                </p:cNvPr>
                <p:cNvSpPr txBox="1">
                  <a:spLocks noChangeArrowheads="1"/>
                </p:cNvSpPr>
                <p:nvPr/>
              </p:nvSpPr>
              <p:spPr bwMode="auto">
                <a:xfrm>
                  <a:off x="912" y="1773"/>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5375" name="Text Box 10">
                  <a:extLst>
                    <a:ext uri="{FF2B5EF4-FFF2-40B4-BE49-F238E27FC236}">
                      <a16:creationId xmlns:a16="http://schemas.microsoft.com/office/drawing/2014/main" id="{09414B26-18E0-4688-B9C0-AEB92D42D0CF}"/>
                    </a:ext>
                  </a:extLst>
                </p:cNvPr>
                <p:cNvSpPr txBox="1">
                  <a:spLocks noChangeArrowheads="1"/>
                </p:cNvSpPr>
                <p:nvPr/>
              </p:nvSpPr>
              <p:spPr bwMode="auto">
                <a:xfrm>
                  <a:off x="1228" y="17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5376" name="Text Box 11">
                  <a:extLst>
                    <a:ext uri="{FF2B5EF4-FFF2-40B4-BE49-F238E27FC236}">
                      <a16:creationId xmlns:a16="http://schemas.microsoft.com/office/drawing/2014/main" id="{812CBB88-1783-45C7-B029-654623E47088}"/>
                    </a:ext>
                  </a:extLst>
                </p:cNvPr>
                <p:cNvSpPr txBox="1">
                  <a:spLocks noChangeArrowheads="1"/>
                </p:cNvSpPr>
                <p:nvPr/>
              </p:nvSpPr>
              <p:spPr bwMode="auto">
                <a:xfrm>
                  <a:off x="1536"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5377" name="Text Box 12">
                  <a:extLst>
                    <a:ext uri="{FF2B5EF4-FFF2-40B4-BE49-F238E27FC236}">
                      <a16:creationId xmlns:a16="http://schemas.microsoft.com/office/drawing/2014/main" id="{13951DBD-5F40-421A-BDDF-C931BF958D4B}"/>
                    </a:ext>
                  </a:extLst>
                </p:cNvPr>
                <p:cNvSpPr txBox="1">
                  <a:spLocks noChangeArrowheads="1"/>
                </p:cNvSpPr>
                <p:nvPr/>
              </p:nvSpPr>
              <p:spPr bwMode="auto">
                <a:xfrm>
                  <a:off x="96" y="1776"/>
                  <a:ext cx="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95378" name="Rectangle 13">
                  <a:extLst>
                    <a:ext uri="{FF2B5EF4-FFF2-40B4-BE49-F238E27FC236}">
                      <a16:creationId xmlns:a16="http://schemas.microsoft.com/office/drawing/2014/main" id="{D161B76F-D3AF-4064-A75C-60B7C053CC54}"/>
                    </a:ext>
                  </a:extLst>
                </p:cNvPr>
                <p:cNvSpPr>
                  <a:spLocks noChangeArrowheads="1"/>
                </p:cNvSpPr>
                <p:nvPr/>
              </p:nvSpPr>
              <p:spPr bwMode="auto">
                <a:xfrm>
                  <a:off x="1545"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79" name="Rectangle 14">
                  <a:extLst>
                    <a:ext uri="{FF2B5EF4-FFF2-40B4-BE49-F238E27FC236}">
                      <a16:creationId xmlns:a16="http://schemas.microsoft.com/office/drawing/2014/main" id="{CE459AB5-E77F-4AF2-AEB3-DFA023C43E02}"/>
                    </a:ext>
                  </a:extLst>
                </p:cNvPr>
                <p:cNvSpPr>
                  <a:spLocks noChangeArrowheads="1"/>
                </p:cNvSpPr>
                <p:nvPr/>
              </p:nvSpPr>
              <p:spPr bwMode="auto">
                <a:xfrm>
                  <a:off x="1218"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80" name="Rectangle 15">
                  <a:extLst>
                    <a:ext uri="{FF2B5EF4-FFF2-40B4-BE49-F238E27FC236}">
                      <a16:creationId xmlns:a16="http://schemas.microsoft.com/office/drawing/2014/main" id="{9422EC43-E36B-490E-8BE2-52ECDD9B76D3}"/>
                    </a:ext>
                  </a:extLst>
                </p:cNvPr>
                <p:cNvSpPr>
                  <a:spLocks noChangeArrowheads="1"/>
                </p:cNvSpPr>
                <p:nvPr/>
              </p:nvSpPr>
              <p:spPr bwMode="auto">
                <a:xfrm>
                  <a:off x="891"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81" name="Rectangle 16">
                  <a:extLst>
                    <a:ext uri="{FF2B5EF4-FFF2-40B4-BE49-F238E27FC236}">
                      <a16:creationId xmlns:a16="http://schemas.microsoft.com/office/drawing/2014/main" id="{E673EFA1-5CE6-4C9E-B8FF-D11F0F35D9E4}"/>
                    </a:ext>
                  </a:extLst>
                </p:cNvPr>
                <p:cNvSpPr>
                  <a:spLocks noChangeArrowheads="1"/>
                </p:cNvSpPr>
                <p:nvPr/>
              </p:nvSpPr>
              <p:spPr bwMode="auto">
                <a:xfrm>
                  <a:off x="564"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82" name="Rectangle 17">
                  <a:extLst>
                    <a:ext uri="{FF2B5EF4-FFF2-40B4-BE49-F238E27FC236}">
                      <a16:creationId xmlns:a16="http://schemas.microsoft.com/office/drawing/2014/main" id="{D5A2E8DF-AC18-4FB1-B65E-B9874E7B16EA}"/>
                    </a:ext>
                  </a:extLst>
                </p:cNvPr>
                <p:cNvSpPr>
                  <a:spLocks noChangeArrowheads="1"/>
                </p:cNvSpPr>
                <p:nvPr/>
              </p:nvSpPr>
              <p:spPr bwMode="auto">
                <a:xfrm>
                  <a:off x="1545"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83" name="Rectangle 18">
                  <a:extLst>
                    <a:ext uri="{FF2B5EF4-FFF2-40B4-BE49-F238E27FC236}">
                      <a16:creationId xmlns:a16="http://schemas.microsoft.com/office/drawing/2014/main" id="{5C39548A-6F81-46A1-8251-25DA693A8139}"/>
                    </a:ext>
                  </a:extLst>
                </p:cNvPr>
                <p:cNvSpPr>
                  <a:spLocks noChangeArrowheads="1"/>
                </p:cNvSpPr>
                <p:nvPr/>
              </p:nvSpPr>
              <p:spPr bwMode="auto">
                <a:xfrm>
                  <a:off x="1218"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84" name="Rectangle 19">
                  <a:extLst>
                    <a:ext uri="{FF2B5EF4-FFF2-40B4-BE49-F238E27FC236}">
                      <a16:creationId xmlns:a16="http://schemas.microsoft.com/office/drawing/2014/main" id="{65723670-3DFF-404B-A59F-85E17C33AB0C}"/>
                    </a:ext>
                  </a:extLst>
                </p:cNvPr>
                <p:cNvSpPr>
                  <a:spLocks noChangeArrowheads="1"/>
                </p:cNvSpPr>
                <p:nvPr/>
              </p:nvSpPr>
              <p:spPr bwMode="auto">
                <a:xfrm>
                  <a:off x="891"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85" name="Rectangle 20">
                  <a:extLst>
                    <a:ext uri="{FF2B5EF4-FFF2-40B4-BE49-F238E27FC236}">
                      <a16:creationId xmlns:a16="http://schemas.microsoft.com/office/drawing/2014/main" id="{936C9642-A1E0-4988-BFD7-9AB7BAF4F5F9}"/>
                    </a:ext>
                  </a:extLst>
                </p:cNvPr>
                <p:cNvSpPr>
                  <a:spLocks noChangeArrowheads="1"/>
                </p:cNvSpPr>
                <p:nvPr/>
              </p:nvSpPr>
              <p:spPr bwMode="auto">
                <a:xfrm>
                  <a:off x="564"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86" name="Rectangle 21">
                  <a:extLst>
                    <a:ext uri="{FF2B5EF4-FFF2-40B4-BE49-F238E27FC236}">
                      <a16:creationId xmlns:a16="http://schemas.microsoft.com/office/drawing/2014/main" id="{8E1C542F-C88D-468E-8FAD-0A63DD2DDFBF}"/>
                    </a:ext>
                  </a:extLst>
                </p:cNvPr>
                <p:cNvSpPr>
                  <a:spLocks noChangeArrowheads="1"/>
                </p:cNvSpPr>
                <p:nvPr/>
              </p:nvSpPr>
              <p:spPr bwMode="auto">
                <a:xfrm>
                  <a:off x="1545"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87" name="Rectangle 22">
                  <a:extLst>
                    <a:ext uri="{FF2B5EF4-FFF2-40B4-BE49-F238E27FC236}">
                      <a16:creationId xmlns:a16="http://schemas.microsoft.com/office/drawing/2014/main" id="{42FF3127-D3F0-4094-A12E-0BD21BB6B5EA}"/>
                    </a:ext>
                  </a:extLst>
                </p:cNvPr>
                <p:cNvSpPr>
                  <a:spLocks noChangeArrowheads="1"/>
                </p:cNvSpPr>
                <p:nvPr/>
              </p:nvSpPr>
              <p:spPr bwMode="auto">
                <a:xfrm>
                  <a:off x="1545"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88" name="Rectangle 23">
                  <a:extLst>
                    <a:ext uri="{FF2B5EF4-FFF2-40B4-BE49-F238E27FC236}">
                      <a16:creationId xmlns:a16="http://schemas.microsoft.com/office/drawing/2014/main" id="{A493EDC9-1C9A-40A3-A204-4E666D0ADC2F}"/>
                    </a:ext>
                  </a:extLst>
                </p:cNvPr>
                <p:cNvSpPr>
                  <a:spLocks noChangeArrowheads="1"/>
                </p:cNvSpPr>
                <p:nvPr/>
              </p:nvSpPr>
              <p:spPr bwMode="auto">
                <a:xfrm>
                  <a:off x="1218"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89" name="Rectangle 24">
                  <a:extLst>
                    <a:ext uri="{FF2B5EF4-FFF2-40B4-BE49-F238E27FC236}">
                      <a16:creationId xmlns:a16="http://schemas.microsoft.com/office/drawing/2014/main" id="{9A51BACF-5E43-44C5-99BF-49E921DD0866}"/>
                    </a:ext>
                  </a:extLst>
                </p:cNvPr>
                <p:cNvSpPr>
                  <a:spLocks noChangeArrowheads="1"/>
                </p:cNvSpPr>
                <p:nvPr/>
              </p:nvSpPr>
              <p:spPr bwMode="auto">
                <a:xfrm>
                  <a:off x="1218"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a:solidFill>
                      <a:srgbClr val="FF3300"/>
                    </a:solidFill>
                    <a:latin typeface="Times New Roman" panose="02020603050405020304" pitchFamily="18" charset="0"/>
                  </a:endParaRPr>
                </a:p>
              </p:txBody>
            </p:sp>
            <p:sp>
              <p:nvSpPr>
                <p:cNvPr id="95390" name="Rectangle 25">
                  <a:extLst>
                    <a:ext uri="{FF2B5EF4-FFF2-40B4-BE49-F238E27FC236}">
                      <a16:creationId xmlns:a16="http://schemas.microsoft.com/office/drawing/2014/main" id="{199DCEEA-3E46-4468-A0C7-F4C2E9F48B21}"/>
                    </a:ext>
                  </a:extLst>
                </p:cNvPr>
                <p:cNvSpPr>
                  <a:spLocks noChangeArrowheads="1"/>
                </p:cNvSpPr>
                <p:nvPr/>
              </p:nvSpPr>
              <p:spPr bwMode="auto">
                <a:xfrm>
                  <a:off x="891"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5391" name="Rectangle 26">
                  <a:extLst>
                    <a:ext uri="{FF2B5EF4-FFF2-40B4-BE49-F238E27FC236}">
                      <a16:creationId xmlns:a16="http://schemas.microsoft.com/office/drawing/2014/main" id="{9764B65F-45FF-4652-9758-66E712776A59}"/>
                    </a:ext>
                  </a:extLst>
                </p:cNvPr>
                <p:cNvSpPr>
                  <a:spLocks noChangeArrowheads="1"/>
                </p:cNvSpPr>
                <p:nvPr/>
              </p:nvSpPr>
              <p:spPr bwMode="auto">
                <a:xfrm>
                  <a:off x="564"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5392" name="Rectangle 27">
                  <a:extLst>
                    <a:ext uri="{FF2B5EF4-FFF2-40B4-BE49-F238E27FC236}">
                      <a16:creationId xmlns:a16="http://schemas.microsoft.com/office/drawing/2014/main" id="{061D48F3-3845-45C5-BF67-2F362F6A28C9}"/>
                    </a:ext>
                  </a:extLst>
                </p:cNvPr>
                <p:cNvSpPr>
                  <a:spLocks noChangeArrowheads="1"/>
                </p:cNvSpPr>
                <p:nvPr/>
              </p:nvSpPr>
              <p:spPr bwMode="auto">
                <a:xfrm>
                  <a:off x="891"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93" name="Rectangle 28">
                  <a:extLst>
                    <a:ext uri="{FF2B5EF4-FFF2-40B4-BE49-F238E27FC236}">
                      <a16:creationId xmlns:a16="http://schemas.microsoft.com/office/drawing/2014/main" id="{30607F68-24A6-444A-849E-CAE5119B6238}"/>
                    </a:ext>
                  </a:extLst>
                </p:cNvPr>
                <p:cNvSpPr>
                  <a:spLocks noChangeArrowheads="1"/>
                </p:cNvSpPr>
                <p:nvPr/>
              </p:nvSpPr>
              <p:spPr bwMode="auto">
                <a:xfrm>
                  <a:off x="564"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5394" name="Line 29">
                  <a:extLst>
                    <a:ext uri="{FF2B5EF4-FFF2-40B4-BE49-F238E27FC236}">
                      <a16:creationId xmlns:a16="http://schemas.microsoft.com/office/drawing/2014/main" id="{1E7FA8C9-B1C1-4EEA-9943-E639FE9823FB}"/>
                    </a:ext>
                  </a:extLst>
                </p:cNvPr>
                <p:cNvSpPr>
                  <a:spLocks noChangeShapeType="1"/>
                </p:cNvSpPr>
                <p:nvPr/>
              </p:nvSpPr>
              <p:spPr bwMode="auto">
                <a:xfrm>
                  <a:off x="564" y="2007"/>
                  <a:ext cx="130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5" name="Line 30">
                  <a:extLst>
                    <a:ext uri="{FF2B5EF4-FFF2-40B4-BE49-F238E27FC236}">
                      <a16:creationId xmlns:a16="http://schemas.microsoft.com/office/drawing/2014/main" id="{7FC4104C-68A4-4375-949C-DB669BAB83FC}"/>
                    </a:ext>
                  </a:extLst>
                </p:cNvPr>
                <p:cNvSpPr>
                  <a:spLocks noChangeShapeType="1"/>
                </p:cNvSpPr>
                <p:nvPr/>
              </p:nvSpPr>
              <p:spPr bwMode="auto">
                <a:xfrm>
                  <a:off x="564" y="2276"/>
                  <a:ext cx="13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6" name="Line 31">
                  <a:extLst>
                    <a:ext uri="{FF2B5EF4-FFF2-40B4-BE49-F238E27FC236}">
                      <a16:creationId xmlns:a16="http://schemas.microsoft.com/office/drawing/2014/main" id="{962070E9-67C7-45CC-99BD-6FE2A6D59B89}"/>
                    </a:ext>
                  </a:extLst>
                </p:cNvPr>
                <p:cNvSpPr>
                  <a:spLocks noChangeShapeType="1"/>
                </p:cNvSpPr>
                <p:nvPr/>
              </p:nvSpPr>
              <p:spPr bwMode="auto">
                <a:xfrm>
                  <a:off x="564" y="3083"/>
                  <a:ext cx="130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7" name="Line 32">
                  <a:extLst>
                    <a:ext uri="{FF2B5EF4-FFF2-40B4-BE49-F238E27FC236}">
                      <a16:creationId xmlns:a16="http://schemas.microsoft.com/office/drawing/2014/main" id="{86CA7F8A-2581-43A2-BC3A-F4990586CF7C}"/>
                    </a:ext>
                  </a:extLst>
                </p:cNvPr>
                <p:cNvSpPr>
                  <a:spLocks noChangeShapeType="1"/>
                </p:cNvSpPr>
                <p:nvPr/>
              </p:nvSpPr>
              <p:spPr bwMode="auto">
                <a:xfrm>
                  <a:off x="564" y="2007"/>
                  <a:ext cx="0" cy="107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8" name="Line 33">
                  <a:extLst>
                    <a:ext uri="{FF2B5EF4-FFF2-40B4-BE49-F238E27FC236}">
                      <a16:creationId xmlns:a16="http://schemas.microsoft.com/office/drawing/2014/main" id="{54E46D36-61E3-4209-9FB1-CBA1D3CB7E9F}"/>
                    </a:ext>
                  </a:extLst>
                </p:cNvPr>
                <p:cNvSpPr>
                  <a:spLocks noChangeShapeType="1"/>
                </p:cNvSpPr>
                <p:nvPr/>
              </p:nvSpPr>
              <p:spPr bwMode="auto">
                <a:xfrm>
                  <a:off x="891" y="2007"/>
                  <a:ext cx="0" cy="10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9" name="Line 34">
                  <a:extLst>
                    <a:ext uri="{FF2B5EF4-FFF2-40B4-BE49-F238E27FC236}">
                      <a16:creationId xmlns:a16="http://schemas.microsoft.com/office/drawing/2014/main" id="{F237BC5E-84A5-46AF-AD38-F59B1627FCEA}"/>
                    </a:ext>
                  </a:extLst>
                </p:cNvPr>
                <p:cNvSpPr>
                  <a:spLocks noChangeShapeType="1"/>
                </p:cNvSpPr>
                <p:nvPr/>
              </p:nvSpPr>
              <p:spPr bwMode="auto">
                <a:xfrm>
                  <a:off x="1872" y="2007"/>
                  <a:ext cx="0" cy="107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0" name="Line 35">
                  <a:extLst>
                    <a:ext uri="{FF2B5EF4-FFF2-40B4-BE49-F238E27FC236}">
                      <a16:creationId xmlns:a16="http://schemas.microsoft.com/office/drawing/2014/main" id="{7C55F90E-B077-4E2B-A805-491EE570B2F8}"/>
                    </a:ext>
                  </a:extLst>
                </p:cNvPr>
                <p:cNvSpPr>
                  <a:spLocks noChangeShapeType="1"/>
                </p:cNvSpPr>
                <p:nvPr/>
              </p:nvSpPr>
              <p:spPr bwMode="auto">
                <a:xfrm>
                  <a:off x="1218" y="2007"/>
                  <a:ext cx="0" cy="10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1" name="Line 36">
                  <a:extLst>
                    <a:ext uri="{FF2B5EF4-FFF2-40B4-BE49-F238E27FC236}">
                      <a16:creationId xmlns:a16="http://schemas.microsoft.com/office/drawing/2014/main" id="{34FD04C6-F5B9-4769-AA72-3B8E2DACE9EE}"/>
                    </a:ext>
                  </a:extLst>
                </p:cNvPr>
                <p:cNvSpPr>
                  <a:spLocks noChangeShapeType="1"/>
                </p:cNvSpPr>
                <p:nvPr/>
              </p:nvSpPr>
              <p:spPr bwMode="auto">
                <a:xfrm>
                  <a:off x="1545" y="2007"/>
                  <a:ext cx="0" cy="10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2" name="Line 37">
                  <a:extLst>
                    <a:ext uri="{FF2B5EF4-FFF2-40B4-BE49-F238E27FC236}">
                      <a16:creationId xmlns:a16="http://schemas.microsoft.com/office/drawing/2014/main" id="{6C64A95D-3ED7-4BF2-B6E8-40FD3965AB92}"/>
                    </a:ext>
                  </a:extLst>
                </p:cNvPr>
                <p:cNvSpPr>
                  <a:spLocks noChangeShapeType="1"/>
                </p:cNvSpPr>
                <p:nvPr/>
              </p:nvSpPr>
              <p:spPr bwMode="auto">
                <a:xfrm>
                  <a:off x="564" y="2545"/>
                  <a:ext cx="13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3" name="Line 38">
                  <a:extLst>
                    <a:ext uri="{FF2B5EF4-FFF2-40B4-BE49-F238E27FC236}">
                      <a16:creationId xmlns:a16="http://schemas.microsoft.com/office/drawing/2014/main" id="{C893B469-8998-417B-8BE6-585A554AE259}"/>
                    </a:ext>
                  </a:extLst>
                </p:cNvPr>
                <p:cNvSpPr>
                  <a:spLocks noChangeShapeType="1"/>
                </p:cNvSpPr>
                <p:nvPr/>
              </p:nvSpPr>
              <p:spPr bwMode="auto">
                <a:xfrm>
                  <a:off x="564" y="2814"/>
                  <a:ext cx="13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4" name="Text Box 39">
                  <a:extLst>
                    <a:ext uri="{FF2B5EF4-FFF2-40B4-BE49-F238E27FC236}">
                      <a16:creationId xmlns:a16="http://schemas.microsoft.com/office/drawing/2014/main" id="{C53AAD14-6B20-4087-81FF-B9BDE5CA7D6F}"/>
                    </a:ext>
                  </a:extLst>
                </p:cNvPr>
                <p:cNvSpPr txBox="1">
                  <a:spLocks noChangeArrowheads="1"/>
                </p:cNvSpPr>
                <p:nvPr/>
              </p:nvSpPr>
              <p:spPr bwMode="auto">
                <a:xfrm>
                  <a:off x="336" y="1584"/>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5405" name="Text Box 40">
                  <a:extLst>
                    <a:ext uri="{FF2B5EF4-FFF2-40B4-BE49-F238E27FC236}">
                      <a16:creationId xmlns:a16="http://schemas.microsoft.com/office/drawing/2014/main" id="{5D96A1CA-6A50-4A4D-A0BC-17625B425DAF}"/>
                    </a:ext>
                  </a:extLst>
                </p:cNvPr>
                <p:cNvSpPr txBox="1">
                  <a:spLocks noChangeArrowheads="1"/>
                </p:cNvSpPr>
                <p:nvPr/>
              </p:nvSpPr>
              <p:spPr bwMode="auto">
                <a:xfrm>
                  <a:off x="192" y="2016"/>
                  <a:ext cx="4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00</a:t>
                  </a:r>
                </a:p>
              </p:txBody>
            </p:sp>
            <p:sp>
              <p:nvSpPr>
                <p:cNvPr id="95406" name="Text Box 41">
                  <a:extLst>
                    <a:ext uri="{FF2B5EF4-FFF2-40B4-BE49-F238E27FC236}">
                      <a16:creationId xmlns:a16="http://schemas.microsoft.com/office/drawing/2014/main" id="{7879D761-CF55-48F4-AE3E-241EA7DE00F3}"/>
                    </a:ext>
                  </a:extLst>
                </p:cNvPr>
                <p:cNvSpPr txBox="1">
                  <a:spLocks noChangeArrowheads="1"/>
                </p:cNvSpPr>
                <p:nvPr/>
              </p:nvSpPr>
              <p:spPr bwMode="auto">
                <a:xfrm>
                  <a:off x="192" y="2256"/>
                  <a:ext cx="4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01</a:t>
                  </a:r>
                </a:p>
              </p:txBody>
            </p:sp>
            <p:sp>
              <p:nvSpPr>
                <p:cNvPr id="95407" name="Text Box 42">
                  <a:extLst>
                    <a:ext uri="{FF2B5EF4-FFF2-40B4-BE49-F238E27FC236}">
                      <a16:creationId xmlns:a16="http://schemas.microsoft.com/office/drawing/2014/main" id="{B8934785-2D4D-4CCD-B02B-F9ADE222A44B}"/>
                    </a:ext>
                  </a:extLst>
                </p:cNvPr>
                <p:cNvSpPr txBox="1">
                  <a:spLocks noChangeArrowheads="1"/>
                </p:cNvSpPr>
                <p:nvPr/>
              </p:nvSpPr>
              <p:spPr bwMode="auto">
                <a:xfrm>
                  <a:off x="240" y="2544"/>
                  <a:ext cx="3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11</a:t>
                  </a:r>
                </a:p>
              </p:txBody>
            </p:sp>
            <p:sp>
              <p:nvSpPr>
                <p:cNvPr id="95408" name="Text Box 43">
                  <a:extLst>
                    <a:ext uri="{FF2B5EF4-FFF2-40B4-BE49-F238E27FC236}">
                      <a16:creationId xmlns:a16="http://schemas.microsoft.com/office/drawing/2014/main" id="{AD76DD80-401C-4A59-9107-0643C71E5DB3}"/>
                    </a:ext>
                  </a:extLst>
                </p:cNvPr>
                <p:cNvSpPr txBox="1">
                  <a:spLocks noChangeArrowheads="1"/>
                </p:cNvSpPr>
                <p:nvPr/>
              </p:nvSpPr>
              <p:spPr bwMode="auto">
                <a:xfrm>
                  <a:off x="192" y="27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10</a:t>
                  </a:r>
                </a:p>
              </p:txBody>
            </p:sp>
            <p:sp>
              <p:nvSpPr>
                <p:cNvPr id="95409" name="Line 44">
                  <a:extLst>
                    <a:ext uri="{FF2B5EF4-FFF2-40B4-BE49-F238E27FC236}">
                      <a16:creationId xmlns:a16="http://schemas.microsoft.com/office/drawing/2014/main" id="{407C643A-03CB-4C56-9668-43672ED299CA}"/>
                    </a:ext>
                  </a:extLst>
                </p:cNvPr>
                <p:cNvSpPr>
                  <a:spLocks noChangeShapeType="1"/>
                </p:cNvSpPr>
                <p:nvPr/>
              </p:nvSpPr>
              <p:spPr bwMode="auto">
                <a:xfrm flipH="1" flipV="1">
                  <a:off x="384" y="18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5349" name="Group 45">
                <a:extLst>
                  <a:ext uri="{FF2B5EF4-FFF2-40B4-BE49-F238E27FC236}">
                    <a16:creationId xmlns:a16="http://schemas.microsoft.com/office/drawing/2014/main" id="{4E7F2546-A427-4BD8-B063-1A91237ACD45}"/>
                  </a:ext>
                </a:extLst>
              </p:cNvPr>
              <p:cNvGrpSpPr>
                <a:grpSpLocks/>
              </p:cNvGrpSpPr>
              <p:nvPr/>
            </p:nvGrpSpPr>
            <p:grpSpPr bwMode="auto">
              <a:xfrm>
                <a:off x="612" y="2726"/>
                <a:ext cx="240" cy="240"/>
                <a:chOff x="816" y="3216"/>
                <a:chExt cx="240" cy="240"/>
              </a:xfrm>
            </p:grpSpPr>
            <p:sp>
              <p:nvSpPr>
                <p:cNvPr id="95370" name="Arc 46">
                  <a:extLst>
                    <a:ext uri="{FF2B5EF4-FFF2-40B4-BE49-F238E27FC236}">
                      <a16:creationId xmlns:a16="http://schemas.microsoft.com/office/drawing/2014/main" id="{4FEB3BD4-33AF-4866-B2DE-61B9817B3E91}"/>
                    </a:ext>
                  </a:extLst>
                </p:cNvPr>
                <p:cNvSpPr>
                  <a:spLocks/>
                </p:cNvSpPr>
                <p:nvPr/>
              </p:nvSpPr>
              <p:spPr bwMode="auto">
                <a:xfrm>
                  <a:off x="912" y="3216"/>
                  <a:ext cx="144"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1" name="Line 47">
                  <a:extLst>
                    <a:ext uri="{FF2B5EF4-FFF2-40B4-BE49-F238E27FC236}">
                      <a16:creationId xmlns:a16="http://schemas.microsoft.com/office/drawing/2014/main" id="{957BEC02-2A15-4F95-8913-E6582D29085F}"/>
                    </a:ext>
                  </a:extLst>
                </p:cNvPr>
                <p:cNvSpPr>
                  <a:spLocks noChangeShapeType="1"/>
                </p:cNvSpPr>
                <p:nvPr/>
              </p:nvSpPr>
              <p:spPr bwMode="auto">
                <a:xfrm flipH="1">
                  <a:off x="816" y="3216"/>
                  <a:ext cx="9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72" name="Line 48">
                  <a:extLst>
                    <a:ext uri="{FF2B5EF4-FFF2-40B4-BE49-F238E27FC236}">
                      <a16:creationId xmlns:a16="http://schemas.microsoft.com/office/drawing/2014/main" id="{D5961914-76D0-4CC1-92C1-CEE746F54D3D}"/>
                    </a:ext>
                  </a:extLst>
                </p:cNvPr>
                <p:cNvSpPr>
                  <a:spLocks noChangeShapeType="1"/>
                </p:cNvSpPr>
                <p:nvPr/>
              </p:nvSpPr>
              <p:spPr bwMode="auto">
                <a:xfrm>
                  <a:off x="1056" y="331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50" name="Group 49">
                <a:extLst>
                  <a:ext uri="{FF2B5EF4-FFF2-40B4-BE49-F238E27FC236}">
                    <a16:creationId xmlns:a16="http://schemas.microsoft.com/office/drawing/2014/main" id="{3784C7D8-4FDA-4337-9527-03B83C4FD5BD}"/>
                  </a:ext>
                </a:extLst>
              </p:cNvPr>
              <p:cNvGrpSpPr>
                <a:grpSpLocks/>
              </p:cNvGrpSpPr>
              <p:nvPr/>
            </p:nvGrpSpPr>
            <p:grpSpPr bwMode="auto">
              <a:xfrm>
                <a:off x="1643" y="1886"/>
                <a:ext cx="288" cy="240"/>
                <a:chOff x="1823" y="2400"/>
                <a:chExt cx="288" cy="240"/>
              </a:xfrm>
            </p:grpSpPr>
            <p:sp>
              <p:nvSpPr>
                <p:cNvPr id="95367" name="Arc 50">
                  <a:extLst>
                    <a:ext uri="{FF2B5EF4-FFF2-40B4-BE49-F238E27FC236}">
                      <a16:creationId xmlns:a16="http://schemas.microsoft.com/office/drawing/2014/main" id="{D64EFD96-6989-44E6-8738-1A1AA90A7778}"/>
                    </a:ext>
                  </a:extLst>
                </p:cNvPr>
                <p:cNvSpPr>
                  <a:spLocks/>
                </p:cNvSpPr>
                <p:nvPr/>
              </p:nvSpPr>
              <p:spPr bwMode="auto">
                <a:xfrm rot="-10757923">
                  <a:off x="1823" y="2543"/>
                  <a:ext cx="144"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8" name="Line 51">
                  <a:extLst>
                    <a:ext uri="{FF2B5EF4-FFF2-40B4-BE49-F238E27FC236}">
                      <a16:creationId xmlns:a16="http://schemas.microsoft.com/office/drawing/2014/main" id="{465C2460-740C-43A3-AEC9-3454A3135248}"/>
                    </a:ext>
                  </a:extLst>
                </p:cNvPr>
                <p:cNvSpPr>
                  <a:spLocks noChangeShapeType="1"/>
                </p:cNvSpPr>
                <p:nvPr/>
              </p:nvSpPr>
              <p:spPr bwMode="auto">
                <a:xfrm rot="10842077" flipH="1">
                  <a:off x="1965" y="2640"/>
                  <a:ext cx="14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9" name="Line 52">
                  <a:extLst>
                    <a:ext uri="{FF2B5EF4-FFF2-40B4-BE49-F238E27FC236}">
                      <a16:creationId xmlns:a16="http://schemas.microsoft.com/office/drawing/2014/main" id="{922DEFE6-7DC2-4B0B-88DF-6B85C711A7FB}"/>
                    </a:ext>
                  </a:extLst>
                </p:cNvPr>
                <p:cNvSpPr>
                  <a:spLocks noChangeShapeType="1"/>
                </p:cNvSpPr>
                <p:nvPr/>
              </p:nvSpPr>
              <p:spPr bwMode="auto">
                <a:xfrm rot="-10757923">
                  <a:off x="1824" y="2400"/>
                  <a:ext cx="0" cy="14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51" name="Group 53">
                <a:extLst>
                  <a:ext uri="{FF2B5EF4-FFF2-40B4-BE49-F238E27FC236}">
                    <a16:creationId xmlns:a16="http://schemas.microsoft.com/office/drawing/2014/main" id="{95CD4F94-C8F1-4749-9C7B-7187EC28450F}"/>
                  </a:ext>
                </a:extLst>
              </p:cNvPr>
              <p:cNvGrpSpPr>
                <a:grpSpLocks/>
              </p:cNvGrpSpPr>
              <p:nvPr/>
            </p:nvGrpSpPr>
            <p:grpSpPr bwMode="auto">
              <a:xfrm>
                <a:off x="1667" y="2724"/>
                <a:ext cx="264" cy="242"/>
                <a:chOff x="1847" y="3214"/>
                <a:chExt cx="264" cy="242"/>
              </a:xfrm>
            </p:grpSpPr>
            <p:sp>
              <p:nvSpPr>
                <p:cNvPr id="95364" name="Arc 54">
                  <a:extLst>
                    <a:ext uri="{FF2B5EF4-FFF2-40B4-BE49-F238E27FC236}">
                      <a16:creationId xmlns:a16="http://schemas.microsoft.com/office/drawing/2014/main" id="{C50A0B1C-04ED-4E49-84FD-EA26D2D456E1}"/>
                    </a:ext>
                  </a:extLst>
                </p:cNvPr>
                <p:cNvSpPr>
                  <a:spLocks/>
                </p:cNvSpPr>
                <p:nvPr/>
              </p:nvSpPr>
              <p:spPr bwMode="auto">
                <a:xfrm rot="-5435242">
                  <a:off x="1823" y="3241"/>
                  <a:ext cx="144"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5" name="Line 55">
                  <a:extLst>
                    <a:ext uri="{FF2B5EF4-FFF2-40B4-BE49-F238E27FC236}">
                      <a16:creationId xmlns:a16="http://schemas.microsoft.com/office/drawing/2014/main" id="{1A963C27-A4BA-4125-9D66-DCCE4A5E1BAE}"/>
                    </a:ext>
                  </a:extLst>
                </p:cNvPr>
                <p:cNvSpPr>
                  <a:spLocks noChangeShapeType="1"/>
                </p:cNvSpPr>
                <p:nvPr/>
              </p:nvSpPr>
              <p:spPr bwMode="auto">
                <a:xfrm rot="16164758" flipH="1">
                  <a:off x="1800" y="3408"/>
                  <a:ext cx="9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6" name="Line 56">
                  <a:extLst>
                    <a:ext uri="{FF2B5EF4-FFF2-40B4-BE49-F238E27FC236}">
                      <a16:creationId xmlns:a16="http://schemas.microsoft.com/office/drawing/2014/main" id="{D23A450A-CF70-48C2-8B26-62116879EAF0}"/>
                    </a:ext>
                  </a:extLst>
                </p:cNvPr>
                <p:cNvSpPr>
                  <a:spLocks noChangeShapeType="1"/>
                </p:cNvSpPr>
                <p:nvPr/>
              </p:nvSpPr>
              <p:spPr bwMode="auto">
                <a:xfrm rot="-5435242">
                  <a:off x="2026" y="3129"/>
                  <a:ext cx="0" cy="17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52" name="Group 57">
                <a:extLst>
                  <a:ext uri="{FF2B5EF4-FFF2-40B4-BE49-F238E27FC236}">
                    <a16:creationId xmlns:a16="http://schemas.microsoft.com/office/drawing/2014/main" id="{B70A59A3-E92D-4599-8239-5C25BE4038BB}"/>
                  </a:ext>
                </a:extLst>
              </p:cNvPr>
              <p:cNvGrpSpPr>
                <a:grpSpLocks/>
              </p:cNvGrpSpPr>
              <p:nvPr/>
            </p:nvGrpSpPr>
            <p:grpSpPr bwMode="auto">
              <a:xfrm rot="5400000">
                <a:off x="612" y="1886"/>
                <a:ext cx="240" cy="240"/>
                <a:chOff x="816" y="3216"/>
                <a:chExt cx="240" cy="240"/>
              </a:xfrm>
            </p:grpSpPr>
            <p:sp>
              <p:nvSpPr>
                <p:cNvPr id="95361" name="Arc 58">
                  <a:extLst>
                    <a:ext uri="{FF2B5EF4-FFF2-40B4-BE49-F238E27FC236}">
                      <a16:creationId xmlns:a16="http://schemas.microsoft.com/office/drawing/2014/main" id="{BBA04B23-1ED6-452C-A166-1730C7B782EB}"/>
                    </a:ext>
                  </a:extLst>
                </p:cNvPr>
                <p:cNvSpPr>
                  <a:spLocks/>
                </p:cNvSpPr>
                <p:nvPr/>
              </p:nvSpPr>
              <p:spPr bwMode="auto">
                <a:xfrm>
                  <a:off x="912" y="3216"/>
                  <a:ext cx="144"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Line 59">
                  <a:extLst>
                    <a:ext uri="{FF2B5EF4-FFF2-40B4-BE49-F238E27FC236}">
                      <a16:creationId xmlns:a16="http://schemas.microsoft.com/office/drawing/2014/main" id="{C2EB4109-0D99-4B1C-9A7A-598B6EA13606}"/>
                    </a:ext>
                  </a:extLst>
                </p:cNvPr>
                <p:cNvSpPr>
                  <a:spLocks noChangeShapeType="1"/>
                </p:cNvSpPr>
                <p:nvPr/>
              </p:nvSpPr>
              <p:spPr bwMode="auto">
                <a:xfrm flipH="1">
                  <a:off x="816" y="3216"/>
                  <a:ext cx="9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3" name="Line 60">
                  <a:extLst>
                    <a:ext uri="{FF2B5EF4-FFF2-40B4-BE49-F238E27FC236}">
                      <a16:creationId xmlns:a16="http://schemas.microsoft.com/office/drawing/2014/main" id="{4D204DD7-DD53-49E0-970C-5E0BBD7B05A1}"/>
                    </a:ext>
                  </a:extLst>
                </p:cNvPr>
                <p:cNvSpPr>
                  <a:spLocks noChangeShapeType="1"/>
                </p:cNvSpPr>
                <p:nvPr/>
              </p:nvSpPr>
              <p:spPr bwMode="auto">
                <a:xfrm>
                  <a:off x="1056" y="331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5353" name="AutoShape 61">
                <a:extLst>
                  <a:ext uri="{FF2B5EF4-FFF2-40B4-BE49-F238E27FC236}">
                    <a16:creationId xmlns:a16="http://schemas.microsoft.com/office/drawing/2014/main" id="{13FDA22A-53D0-439B-BF5A-2B4807AD88D5}"/>
                  </a:ext>
                </a:extLst>
              </p:cNvPr>
              <p:cNvSpPr>
                <a:spLocks noChangeArrowheads="1"/>
              </p:cNvSpPr>
              <p:nvPr/>
            </p:nvSpPr>
            <p:spPr bwMode="auto">
              <a:xfrm>
                <a:off x="1008" y="2186"/>
                <a:ext cx="528" cy="480"/>
              </a:xfrm>
              <a:prstGeom prst="roundRect">
                <a:avLst>
                  <a:gd name="adj" fmla="val 16667"/>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354" name="Line 62">
                <a:extLst>
                  <a:ext uri="{FF2B5EF4-FFF2-40B4-BE49-F238E27FC236}">
                    <a16:creationId xmlns:a16="http://schemas.microsoft.com/office/drawing/2014/main" id="{7E39BB5A-4AE2-4700-BC47-78EC2C262A39}"/>
                  </a:ext>
                </a:extLst>
              </p:cNvPr>
              <p:cNvSpPr>
                <a:spLocks noChangeShapeType="1"/>
              </p:cNvSpPr>
              <p:nvPr/>
            </p:nvSpPr>
            <p:spPr bwMode="auto">
              <a:xfrm flipV="1">
                <a:off x="864" y="1344"/>
                <a:ext cx="415" cy="72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5" name="Line 63">
                <a:extLst>
                  <a:ext uri="{FF2B5EF4-FFF2-40B4-BE49-F238E27FC236}">
                    <a16:creationId xmlns:a16="http://schemas.microsoft.com/office/drawing/2014/main" id="{843BE48A-6B8E-4EFD-8691-CB3B9B965641}"/>
                  </a:ext>
                </a:extLst>
              </p:cNvPr>
              <p:cNvSpPr>
                <a:spLocks noChangeShapeType="1"/>
              </p:cNvSpPr>
              <p:nvPr/>
            </p:nvSpPr>
            <p:spPr bwMode="auto">
              <a:xfrm flipV="1">
                <a:off x="1296" y="1344"/>
                <a:ext cx="471" cy="816"/>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356" name="Group 64">
                <a:extLst>
                  <a:ext uri="{FF2B5EF4-FFF2-40B4-BE49-F238E27FC236}">
                    <a16:creationId xmlns:a16="http://schemas.microsoft.com/office/drawing/2014/main" id="{68D03DD6-BCB1-45C4-9058-4EC86356D1FE}"/>
                  </a:ext>
                </a:extLst>
              </p:cNvPr>
              <p:cNvGrpSpPr>
                <a:grpSpLocks/>
              </p:cNvGrpSpPr>
              <p:nvPr/>
            </p:nvGrpSpPr>
            <p:grpSpPr bwMode="auto">
              <a:xfrm>
                <a:off x="1153" y="1056"/>
                <a:ext cx="383" cy="288"/>
                <a:chOff x="1201" y="1296"/>
                <a:chExt cx="383" cy="288"/>
              </a:xfrm>
            </p:grpSpPr>
            <p:sp>
              <p:nvSpPr>
                <p:cNvPr id="95358" name="Text Box 65">
                  <a:extLst>
                    <a:ext uri="{FF2B5EF4-FFF2-40B4-BE49-F238E27FC236}">
                      <a16:creationId xmlns:a16="http://schemas.microsoft.com/office/drawing/2014/main" id="{05194CC0-DDB1-4BDD-A235-58D2C8C707EE}"/>
                    </a:ext>
                  </a:extLst>
                </p:cNvPr>
                <p:cNvSpPr txBox="1">
                  <a:spLocks noChangeArrowheads="1"/>
                </p:cNvSpPr>
                <p:nvPr/>
              </p:nvSpPr>
              <p:spPr bwMode="auto">
                <a:xfrm>
                  <a:off x="1201" y="129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BD</a:t>
                  </a:r>
                </a:p>
              </p:txBody>
            </p:sp>
            <p:sp>
              <p:nvSpPr>
                <p:cNvPr id="95359" name="Line 66">
                  <a:extLst>
                    <a:ext uri="{FF2B5EF4-FFF2-40B4-BE49-F238E27FC236}">
                      <a16:creationId xmlns:a16="http://schemas.microsoft.com/office/drawing/2014/main" id="{72FA5C21-ABFD-4C6D-8BEB-7550455AD900}"/>
                    </a:ext>
                  </a:extLst>
                </p:cNvPr>
                <p:cNvSpPr>
                  <a:spLocks noChangeShapeType="1"/>
                </p:cNvSpPr>
                <p:nvPr/>
              </p:nvSpPr>
              <p:spPr bwMode="auto">
                <a:xfrm>
                  <a:off x="1248" y="1344"/>
                  <a:ext cx="96" cy="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0" name="Line 67">
                  <a:extLst>
                    <a:ext uri="{FF2B5EF4-FFF2-40B4-BE49-F238E27FC236}">
                      <a16:creationId xmlns:a16="http://schemas.microsoft.com/office/drawing/2014/main" id="{158410D3-3729-4DFE-B7C9-DBD99156DE8E}"/>
                    </a:ext>
                  </a:extLst>
                </p:cNvPr>
                <p:cNvSpPr>
                  <a:spLocks noChangeShapeType="1"/>
                </p:cNvSpPr>
                <p:nvPr/>
              </p:nvSpPr>
              <p:spPr bwMode="auto">
                <a:xfrm>
                  <a:off x="1392" y="1344"/>
                  <a:ext cx="96" cy="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5357" name="Text Box 68">
                <a:extLst>
                  <a:ext uri="{FF2B5EF4-FFF2-40B4-BE49-F238E27FC236}">
                    <a16:creationId xmlns:a16="http://schemas.microsoft.com/office/drawing/2014/main" id="{0DAE69B7-CDDA-47F5-BAE2-5CE2AC0CCAF4}"/>
                  </a:ext>
                </a:extLst>
              </p:cNvPr>
              <p:cNvSpPr txBox="1">
                <a:spLocks noChangeArrowheads="1"/>
              </p:cNvSpPr>
              <p:nvPr/>
            </p:nvSpPr>
            <p:spPr bwMode="auto">
              <a:xfrm>
                <a:off x="1585" y="105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BD</a:t>
                </a:r>
              </a:p>
            </p:txBody>
          </p:sp>
        </p:grpSp>
        <p:grpSp>
          <p:nvGrpSpPr>
            <p:cNvPr id="95238" name="Group 69">
              <a:extLst>
                <a:ext uri="{FF2B5EF4-FFF2-40B4-BE49-F238E27FC236}">
                  <a16:creationId xmlns:a16="http://schemas.microsoft.com/office/drawing/2014/main" id="{10FAB0FE-2463-4CE8-847F-95DB03089DDD}"/>
                </a:ext>
              </a:extLst>
            </p:cNvPr>
            <p:cNvGrpSpPr>
              <a:grpSpLocks/>
            </p:cNvGrpSpPr>
            <p:nvPr/>
          </p:nvGrpSpPr>
          <p:grpSpPr bwMode="auto">
            <a:xfrm>
              <a:off x="1968" y="1056"/>
              <a:ext cx="1776" cy="1933"/>
              <a:chOff x="1968" y="1056"/>
              <a:chExt cx="1776" cy="1933"/>
            </a:xfrm>
          </p:grpSpPr>
          <p:grpSp>
            <p:nvGrpSpPr>
              <p:cNvPr id="95286" name="Group 70">
                <a:extLst>
                  <a:ext uri="{FF2B5EF4-FFF2-40B4-BE49-F238E27FC236}">
                    <a16:creationId xmlns:a16="http://schemas.microsoft.com/office/drawing/2014/main" id="{260F781D-0E87-4617-88C9-D110E091E4E7}"/>
                  </a:ext>
                </a:extLst>
              </p:cNvPr>
              <p:cNvGrpSpPr>
                <a:grpSpLocks/>
              </p:cNvGrpSpPr>
              <p:nvPr/>
            </p:nvGrpSpPr>
            <p:grpSpPr bwMode="auto">
              <a:xfrm>
                <a:off x="1968" y="1477"/>
                <a:ext cx="1776" cy="1499"/>
                <a:chOff x="96" y="1584"/>
                <a:chExt cx="1776" cy="1499"/>
              </a:xfrm>
            </p:grpSpPr>
            <p:sp>
              <p:nvSpPr>
                <p:cNvPr id="95311" name="Text Box 71">
                  <a:extLst>
                    <a:ext uri="{FF2B5EF4-FFF2-40B4-BE49-F238E27FC236}">
                      <a16:creationId xmlns:a16="http://schemas.microsoft.com/office/drawing/2014/main" id="{35100219-1F1B-470B-AF67-188AF5D155FB}"/>
                    </a:ext>
                  </a:extLst>
                </p:cNvPr>
                <p:cNvSpPr txBox="1">
                  <a:spLocks noChangeArrowheads="1"/>
                </p:cNvSpPr>
                <p:nvPr/>
              </p:nvSpPr>
              <p:spPr bwMode="auto">
                <a:xfrm>
                  <a:off x="576" y="17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5312" name="Text Box 72">
                  <a:extLst>
                    <a:ext uri="{FF2B5EF4-FFF2-40B4-BE49-F238E27FC236}">
                      <a16:creationId xmlns:a16="http://schemas.microsoft.com/office/drawing/2014/main" id="{BD7B7BB0-199B-47EA-BB2F-AB1A68331985}"/>
                    </a:ext>
                  </a:extLst>
                </p:cNvPr>
                <p:cNvSpPr txBox="1">
                  <a:spLocks noChangeArrowheads="1"/>
                </p:cNvSpPr>
                <p:nvPr/>
              </p:nvSpPr>
              <p:spPr bwMode="auto">
                <a:xfrm>
                  <a:off x="912" y="1773"/>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5313" name="Text Box 73">
                  <a:extLst>
                    <a:ext uri="{FF2B5EF4-FFF2-40B4-BE49-F238E27FC236}">
                      <a16:creationId xmlns:a16="http://schemas.microsoft.com/office/drawing/2014/main" id="{976D12CF-A9D1-414D-9962-6BFD8A5E251F}"/>
                    </a:ext>
                  </a:extLst>
                </p:cNvPr>
                <p:cNvSpPr txBox="1">
                  <a:spLocks noChangeArrowheads="1"/>
                </p:cNvSpPr>
                <p:nvPr/>
              </p:nvSpPr>
              <p:spPr bwMode="auto">
                <a:xfrm>
                  <a:off x="1228" y="17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5314" name="Text Box 74">
                  <a:extLst>
                    <a:ext uri="{FF2B5EF4-FFF2-40B4-BE49-F238E27FC236}">
                      <a16:creationId xmlns:a16="http://schemas.microsoft.com/office/drawing/2014/main" id="{A104EE9F-3CCB-4181-AA23-E1A3F8324D39}"/>
                    </a:ext>
                  </a:extLst>
                </p:cNvPr>
                <p:cNvSpPr txBox="1">
                  <a:spLocks noChangeArrowheads="1"/>
                </p:cNvSpPr>
                <p:nvPr/>
              </p:nvSpPr>
              <p:spPr bwMode="auto">
                <a:xfrm>
                  <a:off x="1536"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5315" name="Text Box 75">
                  <a:extLst>
                    <a:ext uri="{FF2B5EF4-FFF2-40B4-BE49-F238E27FC236}">
                      <a16:creationId xmlns:a16="http://schemas.microsoft.com/office/drawing/2014/main" id="{6AEA35E5-23C2-4170-A75C-EF71AAEA1C4C}"/>
                    </a:ext>
                  </a:extLst>
                </p:cNvPr>
                <p:cNvSpPr txBox="1">
                  <a:spLocks noChangeArrowheads="1"/>
                </p:cNvSpPr>
                <p:nvPr/>
              </p:nvSpPr>
              <p:spPr bwMode="auto">
                <a:xfrm>
                  <a:off x="96" y="1776"/>
                  <a:ext cx="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95316" name="Rectangle 76">
                  <a:extLst>
                    <a:ext uri="{FF2B5EF4-FFF2-40B4-BE49-F238E27FC236}">
                      <a16:creationId xmlns:a16="http://schemas.microsoft.com/office/drawing/2014/main" id="{D838E4EF-31B1-4E50-B2DB-EB22ACA32C0D}"/>
                    </a:ext>
                  </a:extLst>
                </p:cNvPr>
                <p:cNvSpPr>
                  <a:spLocks noChangeArrowheads="1"/>
                </p:cNvSpPr>
                <p:nvPr/>
              </p:nvSpPr>
              <p:spPr bwMode="auto">
                <a:xfrm>
                  <a:off x="1545"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17" name="Rectangle 77">
                  <a:extLst>
                    <a:ext uri="{FF2B5EF4-FFF2-40B4-BE49-F238E27FC236}">
                      <a16:creationId xmlns:a16="http://schemas.microsoft.com/office/drawing/2014/main" id="{06833828-F605-4136-886C-DBDEB9BBAE09}"/>
                    </a:ext>
                  </a:extLst>
                </p:cNvPr>
                <p:cNvSpPr>
                  <a:spLocks noChangeArrowheads="1"/>
                </p:cNvSpPr>
                <p:nvPr/>
              </p:nvSpPr>
              <p:spPr bwMode="auto">
                <a:xfrm>
                  <a:off x="1218"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18" name="Rectangle 78">
                  <a:extLst>
                    <a:ext uri="{FF2B5EF4-FFF2-40B4-BE49-F238E27FC236}">
                      <a16:creationId xmlns:a16="http://schemas.microsoft.com/office/drawing/2014/main" id="{A255ADEB-C748-4245-9465-D4CFD0908876}"/>
                    </a:ext>
                  </a:extLst>
                </p:cNvPr>
                <p:cNvSpPr>
                  <a:spLocks noChangeArrowheads="1"/>
                </p:cNvSpPr>
                <p:nvPr/>
              </p:nvSpPr>
              <p:spPr bwMode="auto">
                <a:xfrm>
                  <a:off x="891"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19" name="Rectangle 79">
                  <a:extLst>
                    <a:ext uri="{FF2B5EF4-FFF2-40B4-BE49-F238E27FC236}">
                      <a16:creationId xmlns:a16="http://schemas.microsoft.com/office/drawing/2014/main" id="{C2C1E9BD-89E3-420E-9CCE-DDE2CD3DE307}"/>
                    </a:ext>
                  </a:extLst>
                </p:cNvPr>
                <p:cNvSpPr>
                  <a:spLocks noChangeArrowheads="1"/>
                </p:cNvSpPr>
                <p:nvPr/>
              </p:nvSpPr>
              <p:spPr bwMode="auto">
                <a:xfrm>
                  <a:off x="564"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20" name="Rectangle 80">
                  <a:extLst>
                    <a:ext uri="{FF2B5EF4-FFF2-40B4-BE49-F238E27FC236}">
                      <a16:creationId xmlns:a16="http://schemas.microsoft.com/office/drawing/2014/main" id="{ECE05B19-71C6-4827-AB65-1932ADC15809}"/>
                    </a:ext>
                  </a:extLst>
                </p:cNvPr>
                <p:cNvSpPr>
                  <a:spLocks noChangeArrowheads="1"/>
                </p:cNvSpPr>
                <p:nvPr/>
              </p:nvSpPr>
              <p:spPr bwMode="auto">
                <a:xfrm>
                  <a:off x="1545"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21" name="Rectangle 81">
                  <a:extLst>
                    <a:ext uri="{FF2B5EF4-FFF2-40B4-BE49-F238E27FC236}">
                      <a16:creationId xmlns:a16="http://schemas.microsoft.com/office/drawing/2014/main" id="{F91619E2-B6CB-453F-8FA5-8B3C541CCD86}"/>
                    </a:ext>
                  </a:extLst>
                </p:cNvPr>
                <p:cNvSpPr>
                  <a:spLocks noChangeArrowheads="1"/>
                </p:cNvSpPr>
                <p:nvPr/>
              </p:nvSpPr>
              <p:spPr bwMode="auto">
                <a:xfrm>
                  <a:off x="1218"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22" name="Rectangle 82">
                  <a:extLst>
                    <a:ext uri="{FF2B5EF4-FFF2-40B4-BE49-F238E27FC236}">
                      <a16:creationId xmlns:a16="http://schemas.microsoft.com/office/drawing/2014/main" id="{5B78A5AA-8CAB-4CAC-BC32-A7EA8436DBAC}"/>
                    </a:ext>
                  </a:extLst>
                </p:cNvPr>
                <p:cNvSpPr>
                  <a:spLocks noChangeArrowheads="1"/>
                </p:cNvSpPr>
                <p:nvPr/>
              </p:nvSpPr>
              <p:spPr bwMode="auto">
                <a:xfrm>
                  <a:off x="891"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23" name="Rectangle 83">
                  <a:extLst>
                    <a:ext uri="{FF2B5EF4-FFF2-40B4-BE49-F238E27FC236}">
                      <a16:creationId xmlns:a16="http://schemas.microsoft.com/office/drawing/2014/main" id="{9BAEE610-7044-4DBB-9C46-0242716351FE}"/>
                    </a:ext>
                  </a:extLst>
                </p:cNvPr>
                <p:cNvSpPr>
                  <a:spLocks noChangeArrowheads="1"/>
                </p:cNvSpPr>
                <p:nvPr/>
              </p:nvSpPr>
              <p:spPr bwMode="auto">
                <a:xfrm>
                  <a:off x="564"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24" name="Rectangle 84">
                  <a:extLst>
                    <a:ext uri="{FF2B5EF4-FFF2-40B4-BE49-F238E27FC236}">
                      <a16:creationId xmlns:a16="http://schemas.microsoft.com/office/drawing/2014/main" id="{2AB74F2B-B8C9-47E0-9F34-160C75F8DE96}"/>
                    </a:ext>
                  </a:extLst>
                </p:cNvPr>
                <p:cNvSpPr>
                  <a:spLocks noChangeArrowheads="1"/>
                </p:cNvSpPr>
                <p:nvPr/>
              </p:nvSpPr>
              <p:spPr bwMode="auto">
                <a:xfrm>
                  <a:off x="1545"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25" name="Rectangle 85">
                  <a:extLst>
                    <a:ext uri="{FF2B5EF4-FFF2-40B4-BE49-F238E27FC236}">
                      <a16:creationId xmlns:a16="http://schemas.microsoft.com/office/drawing/2014/main" id="{605BB9AF-CDBA-4A0C-B8B8-EA7C0D4E9A3C}"/>
                    </a:ext>
                  </a:extLst>
                </p:cNvPr>
                <p:cNvSpPr>
                  <a:spLocks noChangeArrowheads="1"/>
                </p:cNvSpPr>
                <p:nvPr/>
              </p:nvSpPr>
              <p:spPr bwMode="auto">
                <a:xfrm>
                  <a:off x="1545"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26" name="Rectangle 86">
                  <a:extLst>
                    <a:ext uri="{FF2B5EF4-FFF2-40B4-BE49-F238E27FC236}">
                      <a16:creationId xmlns:a16="http://schemas.microsoft.com/office/drawing/2014/main" id="{D6D66047-7B1B-4E94-9A2B-B8C87B90631C}"/>
                    </a:ext>
                  </a:extLst>
                </p:cNvPr>
                <p:cNvSpPr>
                  <a:spLocks noChangeArrowheads="1"/>
                </p:cNvSpPr>
                <p:nvPr/>
              </p:nvSpPr>
              <p:spPr bwMode="auto">
                <a:xfrm>
                  <a:off x="1218"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327" name="Rectangle 87">
                  <a:extLst>
                    <a:ext uri="{FF2B5EF4-FFF2-40B4-BE49-F238E27FC236}">
                      <a16:creationId xmlns:a16="http://schemas.microsoft.com/office/drawing/2014/main" id="{ADFFE34D-E75F-4725-AE19-813B0DA2FC6A}"/>
                    </a:ext>
                  </a:extLst>
                </p:cNvPr>
                <p:cNvSpPr>
                  <a:spLocks noChangeArrowheads="1"/>
                </p:cNvSpPr>
                <p:nvPr/>
              </p:nvSpPr>
              <p:spPr bwMode="auto">
                <a:xfrm>
                  <a:off x="1218"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a:solidFill>
                      <a:srgbClr val="FF3300"/>
                    </a:solidFill>
                    <a:latin typeface="Times New Roman" panose="02020603050405020304" pitchFamily="18" charset="0"/>
                  </a:endParaRPr>
                </a:p>
              </p:txBody>
            </p:sp>
            <p:sp>
              <p:nvSpPr>
                <p:cNvPr id="95328" name="Rectangle 88">
                  <a:extLst>
                    <a:ext uri="{FF2B5EF4-FFF2-40B4-BE49-F238E27FC236}">
                      <a16:creationId xmlns:a16="http://schemas.microsoft.com/office/drawing/2014/main" id="{2ECAB053-8B76-4647-B005-86EB890A831E}"/>
                    </a:ext>
                  </a:extLst>
                </p:cNvPr>
                <p:cNvSpPr>
                  <a:spLocks noChangeArrowheads="1"/>
                </p:cNvSpPr>
                <p:nvPr/>
              </p:nvSpPr>
              <p:spPr bwMode="auto">
                <a:xfrm>
                  <a:off x="891"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5329" name="Rectangle 89">
                  <a:extLst>
                    <a:ext uri="{FF2B5EF4-FFF2-40B4-BE49-F238E27FC236}">
                      <a16:creationId xmlns:a16="http://schemas.microsoft.com/office/drawing/2014/main" id="{B6BA4537-D494-4CC5-9082-C5B777F1BFF2}"/>
                    </a:ext>
                  </a:extLst>
                </p:cNvPr>
                <p:cNvSpPr>
                  <a:spLocks noChangeArrowheads="1"/>
                </p:cNvSpPr>
                <p:nvPr/>
              </p:nvSpPr>
              <p:spPr bwMode="auto">
                <a:xfrm>
                  <a:off x="564"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5330" name="Rectangle 90">
                  <a:extLst>
                    <a:ext uri="{FF2B5EF4-FFF2-40B4-BE49-F238E27FC236}">
                      <a16:creationId xmlns:a16="http://schemas.microsoft.com/office/drawing/2014/main" id="{50BB7D90-74CA-44C2-BF60-711F40F0D39B}"/>
                    </a:ext>
                  </a:extLst>
                </p:cNvPr>
                <p:cNvSpPr>
                  <a:spLocks noChangeArrowheads="1"/>
                </p:cNvSpPr>
                <p:nvPr/>
              </p:nvSpPr>
              <p:spPr bwMode="auto">
                <a:xfrm>
                  <a:off x="891"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331" name="Rectangle 91">
                  <a:extLst>
                    <a:ext uri="{FF2B5EF4-FFF2-40B4-BE49-F238E27FC236}">
                      <a16:creationId xmlns:a16="http://schemas.microsoft.com/office/drawing/2014/main" id="{FCAE0CF1-CCDE-48B3-AA4F-22EDD756786B}"/>
                    </a:ext>
                  </a:extLst>
                </p:cNvPr>
                <p:cNvSpPr>
                  <a:spLocks noChangeArrowheads="1"/>
                </p:cNvSpPr>
                <p:nvPr/>
              </p:nvSpPr>
              <p:spPr bwMode="auto">
                <a:xfrm>
                  <a:off x="564"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5332" name="Line 92">
                  <a:extLst>
                    <a:ext uri="{FF2B5EF4-FFF2-40B4-BE49-F238E27FC236}">
                      <a16:creationId xmlns:a16="http://schemas.microsoft.com/office/drawing/2014/main" id="{1647A302-A8B0-4A59-BAC8-F2F419BA949F}"/>
                    </a:ext>
                  </a:extLst>
                </p:cNvPr>
                <p:cNvSpPr>
                  <a:spLocks noChangeShapeType="1"/>
                </p:cNvSpPr>
                <p:nvPr/>
              </p:nvSpPr>
              <p:spPr bwMode="auto">
                <a:xfrm>
                  <a:off x="564" y="2007"/>
                  <a:ext cx="130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3" name="Line 93">
                  <a:extLst>
                    <a:ext uri="{FF2B5EF4-FFF2-40B4-BE49-F238E27FC236}">
                      <a16:creationId xmlns:a16="http://schemas.microsoft.com/office/drawing/2014/main" id="{2B9B3030-3A60-4B26-96B2-AE6F93057FCB}"/>
                    </a:ext>
                  </a:extLst>
                </p:cNvPr>
                <p:cNvSpPr>
                  <a:spLocks noChangeShapeType="1"/>
                </p:cNvSpPr>
                <p:nvPr/>
              </p:nvSpPr>
              <p:spPr bwMode="auto">
                <a:xfrm>
                  <a:off x="564" y="2276"/>
                  <a:ext cx="13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4" name="Line 94">
                  <a:extLst>
                    <a:ext uri="{FF2B5EF4-FFF2-40B4-BE49-F238E27FC236}">
                      <a16:creationId xmlns:a16="http://schemas.microsoft.com/office/drawing/2014/main" id="{3FB067FA-61A7-45C9-9755-EC55F653D597}"/>
                    </a:ext>
                  </a:extLst>
                </p:cNvPr>
                <p:cNvSpPr>
                  <a:spLocks noChangeShapeType="1"/>
                </p:cNvSpPr>
                <p:nvPr/>
              </p:nvSpPr>
              <p:spPr bwMode="auto">
                <a:xfrm>
                  <a:off x="564" y="3083"/>
                  <a:ext cx="130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5" name="Line 95">
                  <a:extLst>
                    <a:ext uri="{FF2B5EF4-FFF2-40B4-BE49-F238E27FC236}">
                      <a16:creationId xmlns:a16="http://schemas.microsoft.com/office/drawing/2014/main" id="{4387EA2B-B782-4053-ACB6-915BB0D3B243}"/>
                    </a:ext>
                  </a:extLst>
                </p:cNvPr>
                <p:cNvSpPr>
                  <a:spLocks noChangeShapeType="1"/>
                </p:cNvSpPr>
                <p:nvPr/>
              </p:nvSpPr>
              <p:spPr bwMode="auto">
                <a:xfrm>
                  <a:off x="564" y="2007"/>
                  <a:ext cx="0" cy="107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6" name="Line 96">
                  <a:extLst>
                    <a:ext uri="{FF2B5EF4-FFF2-40B4-BE49-F238E27FC236}">
                      <a16:creationId xmlns:a16="http://schemas.microsoft.com/office/drawing/2014/main" id="{938441DF-4CB6-4BAD-9406-F1C7101A2631}"/>
                    </a:ext>
                  </a:extLst>
                </p:cNvPr>
                <p:cNvSpPr>
                  <a:spLocks noChangeShapeType="1"/>
                </p:cNvSpPr>
                <p:nvPr/>
              </p:nvSpPr>
              <p:spPr bwMode="auto">
                <a:xfrm>
                  <a:off x="891" y="2007"/>
                  <a:ext cx="0" cy="10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7" name="Line 97">
                  <a:extLst>
                    <a:ext uri="{FF2B5EF4-FFF2-40B4-BE49-F238E27FC236}">
                      <a16:creationId xmlns:a16="http://schemas.microsoft.com/office/drawing/2014/main" id="{612265B1-980D-4A3E-A0A1-E8E24CBB8484}"/>
                    </a:ext>
                  </a:extLst>
                </p:cNvPr>
                <p:cNvSpPr>
                  <a:spLocks noChangeShapeType="1"/>
                </p:cNvSpPr>
                <p:nvPr/>
              </p:nvSpPr>
              <p:spPr bwMode="auto">
                <a:xfrm>
                  <a:off x="1872" y="2007"/>
                  <a:ext cx="0" cy="107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8" name="Line 98">
                  <a:extLst>
                    <a:ext uri="{FF2B5EF4-FFF2-40B4-BE49-F238E27FC236}">
                      <a16:creationId xmlns:a16="http://schemas.microsoft.com/office/drawing/2014/main" id="{5ED49176-DAC5-45F6-9575-5CB1AB99BDBE}"/>
                    </a:ext>
                  </a:extLst>
                </p:cNvPr>
                <p:cNvSpPr>
                  <a:spLocks noChangeShapeType="1"/>
                </p:cNvSpPr>
                <p:nvPr/>
              </p:nvSpPr>
              <p:spPr bwMode="auto">
                <a:xfrm>
                  <a:off x="1218" y="2007"/>
                  <a:ext cx="0" cy="10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9" name="Line 99">
                  <a:extLst>
                    <a:ext uri="{FF2B5EF4-FFF2-40B4-BE49-F238E27FC236}">
                      <a16:creationId xmlns:a16="http://schemas.microsoft.com/office/drawing/2014/main" id="{AB91FA2E-4ECD-4AF9-BD8D-0EADABFCCA9F}"/>
                    </a:ext>
                  </a:extLst>
                </p:cNvPr>
                <p:cNvSpPr>
                  <a:spLocks noChangeShapeType="1"/>
                </p:cNvSpPr>
                <p:nvPr/>
              </p:nvSpPr>
              <p:spPr bwMode="auto">
                <a:xfrm>
                  <a:off x="1545" y="2007"/>
                  <a:ext cx="0" cy="10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40" name="Line 100">
                  <a:extLst>
                    <a:ext uri="{FF2B5EF4-FFF2-40B4-BE49-F238E27FC236}">
                      <a16:creationId xmlns:a16="http://schemas.microsoft.com/office/drawing/2014/main" id="{B401997D-1AC2-4320-8540-ED992B813BCC}"/>
                    </a:ext>
                  </a:extLst>
                </p:cNvPr>
                <p:cNvSpPr>
                  <a:spLocks noChangeShapeType="1"/>
                </p:cNvSpPr>
                <p:nvPr/>
              </p:nvSpPr>
              <p:spPr bwMode="auto">
                <a:xfrm>
                  <a:off x="564" y="2545"/>
                  <a:ext cx="13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41" name="Line 101">
                  <a:extLst>
                    <a:ext uri="{FF2B5EF4-FFF2-40B4-BE49-F238E27FC236}">
                      <a16:creationId xmlns:a16="http://schemas.microsoft.com/office/drawing/2014/main" id="{07B5D172-469D-417D-9059-8BA7453A9F40}"/>
                    </a:ext>
                  </a:extLst>
                </p:cNvPr>
                <p:cNvSpPr>
                  <a:spLocks noChangeShapeType="1"/>
                </p:cNvSpPr>
                <p:nvPr/>
              </p:nvSpPr>
              <p:spPr bwMode="auto">
                <a:xfrm>
                  <a:off x="564" y="2814"/>
                  <a:ext cx="13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42" name="Text Box 102">
                  <a:extLst>
                    <a:ext uri="{FF2B5EF4-FFF2-40B4-BE49-F238E27FC236}">
                      <a16:creationId xmlns:a16="http://schemas.microsoft.com/office/drawing/2014/main" id="{B2FD0BB5-1C1D-4FC5-BAA5-A74416D425CD}"/>
                    </a:ext>
                  </a:extLst>
                </p:cNvPr>
                <p:cNvSpPr txBox="1">
                  <a:spLocks noChangeArrowheads="1"/>
                </p:cNvSpPr>
                <p:nvPr/>
              </p:nvSpPr>
              <p:spPr bwMode="auto">
                <a:xfrm>
                  <a:off x="336" y="1584"/>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5343" name="Text Box 103">
                  <a:extLst>
                    <a:ext uri="{FF2B5EF4-FFF2-40B4-BE49-F238E27FC236}">
                      <a16:creationId xmlns:a16="http://schemas.microsoft.com/office/drawing/2014/main" id="{DA32266D-17C9-4D01-99FE-09FE4A218180}"/>
                    </a:ext>
                  </a:extLst>
                </p:cNvPr>
                <p:cNvSpPr txBox="1">
                  <a:spLocks noChangeArrowheads="1"/>
                </p:cNvSpPr>
                <p:nvPr/>
              </p:nvSpPr>
              <p:spPr bwMode="auto">
                <a:xfrm>
                  <a:off x="192" y="2016"/>
                  <a:ext cx="4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00</a:t>
                  </a:r>
                </a:p>
              </p:txBody>
            </p:sp>
            <p:sp>
              <p:nvSpPr>
                <p:cNvPr id="95344" name="Text Box 104">
                  <a:extLst>
                    <a:ext uri="{FF2B5EF4-FFF2-40B4-BE49-F238E27FC236}">
                      <a16:creationId xmlns:a16="http://schemas.microsoft.com/office/drawing/2014/main" id="{24D1F415-9B13-4B5B-9EDD-EBC19360CA64}"/>
                    </a:ext>
                  </a:extLst>
                </p:cNvPr>
                <p:cNvSpPr txBox="1">
                  <a:spLocks noChangeArrowheads="1"/>
                </p:cNvSpPr>
                <p:nvPr/>
              </p:nvSpPr>
              <p:spPr bwMode="auto">
                <a:xfrm>
                  <a:off x="192" y="2256"/>
                  <a:ext cx="4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01</a:t>
                  </a:r>
                </a:p>
              </p:txBody>
            </p:sp>
            <p:sp>
              <p:nvSpPr>
                <p:cNvPr id="95345" name="Text Box 105">
                  <a:extLst>
                    <a:ext uri="{FF2B5EF4-FFF2-40B4-BE49-F238E27FC236}">
                      <a16:creationId xmlns:a16="http://schemas.microsoft.com/office/drawing/2014/main" id="{88B2D4FB-38C4-4FA2-A1AA-74D5B4898A4E}"/>
                    </a:ext>
                  </a:extLst>
                </p:cNvPr>
                <p:cNvSpPr txBox="1">
                  <a:spLocks noChangeArrowheads="1"/>
                </p:cNvSpPr>
                <p:nvPr/>
              </p:nvSpPr>
              <p:spPr bwMode="auto">
                <a:xfrm>
                  <a:off x="240" y="2544"/>
                  <a:ext cx="3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11</a:t>
                  </a:r>
                </a:p>
              </p:txBody>
            </p:sp>
            <p:sp>
              <p:nvSpPr>
                <p:cNvPr id="95346" name="Text Box 106">
                  <a:extLst>
                    <a:ext uri="{FF2B5EF4-FFF2-40B4-BE49-F238E27FC236}">
                      <a16:creationId xmlns:a16="http://schemas.microsoft.com/office/drawing/2014/main" id="{58001515-F470-454A-B62A-D7E888A0B734}"/>
                    </a:ext>
                  </a:extLst>
                </p:cNvPr>
                <p:cNvSpPr txBox="1">
                  <a:spLocks noChangeArrowheads="1"/>
                </p:cNvSpPr>
                <p:nvPr/>
              </p:nvSpPr>
              <p:spPr bwMode="auto">
                <a:xfrm>
                  <a:off x="192" y="27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10</a:t>
                  </a:r>
                </a:p>
              </p:txBody>
            </p:sp>
            <p:sp>
              <p:nvSpPr>
                <p:cNvPr id="95347" name="Line 107">
                  <a:extLst>
                    <a:ext uri="{FF2B5EF4-FFF2-40B4-BE49-F238E27FC236}">
                      <a16:creationId xmlns:a16="http://schemas.microsoft.com/office/drawing/2014/main" id="{2CFF8A43-4DEF-4050-ABB2-A70A6D0B1DA2}"/>
                    </a:ext>
                  </a:extLst>
                </p:cNvPr>
                <p:cNvSpPr>
                  <a:spLocks noChangeShapeType="1"/>
                </p:cNvSpPr>
                <p:nvPr/>
              </p:nvSpPr>
              <p:spPr bwMode="auto">
                <a:xfrm flipH="1" flipV="1">
                  <a:off x="384" y="18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5287" name="Group 108">
                <a:extLst>
                  <a:ext uri="{FF2B5EF4-FFF2-40B4-BE49-F238E27FC236}">
                    <a16:creationId xmlns:a16="http://schemas.microsoft.com/office/drawing/2014/main" id="{47E78C65-B3AB-4667-BC31-358DC9C059DF}"/>
                  </a:ext>
                </a:extLst>
              </p:cNvPr>
              <p:cNvGrpSpPr>
                <a:grpSpLocks/>
              </p:cNvGrpSpPr>
              <p:nvPr/>
            </p:nvGrpSpPr>
            <p:grpSpPr bwMode="auto">
              <a:xfrm>
                <a:off x="2436" y="2197"/>
                <a:ext cx="240" cy="480"/>
                <a:chOff x="2448" y="2496"/>
                <a:chExt cx="240" cy="480"/>
              </a:xfrm>
            </p:grpSpPr>
            <p:sp>
              <p:nvSpPr>
                <p:cNvPr id="95308" name="AutoShape 109">
                  <a:extLst>
                    <a:ext uri="{FF2B5EF4-FFF2-40B4-BE49-F238E27FC236}">
                      <a16:creationId xmlns:a16="http://schemas.microsoft.com/office/drawing/2014/main" id="{902827F7-B20B-4D6A-9B3E-00787CDD73F4}"/>
                    </a:ext>
                  </a:extLst>
                </p:cNvPr>
                <p:cNvSpPr>
                  <a:spLocks/>
                </p:cNvSpPr>
                <p:nvPr/>
              </p:nvSpPr>
              <p:spPr bwMode="auto">
                <a:xfrm>
                  <a:off x="2592" y="2496"/>
                  <a:ext cx="96" cy="480"/>
                </a:xfrm>
                <a:prstGeom prst="rightBracket">
                  <a:avLst>
                    <a:gd name="adj" fmla="val 41667"/>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309" name="Line 110">
                  <a:extLst>
                    <a:ext uri="{FF2B5EF4-FFF2-40B4-BE49-F238E27FC236}">
                      <a16:creationId xmlns:a16="http://schemas.microsoft.com/office/drawing/2014/main" id="{E1DBE5DC-228F-4E27-B5DC-AE207923CCC4}"/>
                    </a:ext>
                  </a:extLst>
                </p:cNvPr>
                <p:cNvSpPr>
                  <a:spLocks noChangeShapeType="1"/>
                </p:cNvSpPr>
                <p:nvPr/>
              </p:nvSpPr>
              <p:spPr bwMode="auto">
                <a:xfrm flipH="1">
                  <a:off x="2448" y="2976"/>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310" name="Line 111">
                  <a:extLst>
                    <a:ext uri="{FF2B5EF4-FFF2-40B4-BE49-F238E27FC236}">
                      <a16:creationId xmlns:a16="http://schemas.microsoft.com/office/drawing/2014/main" id="{ADF1FCA5-57DD-4AA4-A6A2-1369A2FEBAF5}"/>
                    </a:ext>
                  </a:extLst>
                </p:cNvPr>
                <p:cNvSpPr>
                  <a:spLocks noChangeShapeType="1"/>
                </p:cNvSpPr>
                <p:nvPr/>
              </p:nvSpPr>
              <p:spPr bwMode="auto">
                <a:xfrm flipH="1">
                  <a:off x="2448" y="2496"/>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5288" name="Group 112">
                <a:extLst>
                  <a:ext uri="{FF2B5EF4-FFF2-40B4-BE49-F238E27FC236}">
                    <a16:creationId xmlns:a16="http://schemas.microsoft.com/office/drawing/2014/main" id="{71CEFB4F-F882-4416-BF6C-269FFAEB5DE1}"/>
                  </a:ext>
                </a:extLst>
              </p:cNvPr>
              <p:cNvGrpSpPr>
                <a:grpSpLocks/>
              </p:cNvGrpSpPr>
              <p:nvPr/>
            </p:nvGrpSpPr>
            <p:grpSpPr bwMode="auto">
              <a:xfrm rot="5400000">
                <a:off x="2952" y="1765"/>
                <a:ext cx="240" cy="480"/>
                <a:chOff x="2448" y="2496"/>
                <a:chExt cx="240" cy="480"/>
              </a:xfrm>
            </p:grpSpPr>
            <p:sp>
              <p:nvSpPr>
                <p:cNvPr id="95305" name="AutoShape 113">
                  <a:extLst>
                    <a:ext uri="{FF2B5EF4-FFF2-40B4-BE49-F238E27FC236}">
                      <a16:creationId xmlns:a16="http://schemas.microsoft.com/office/drawing/2014/main" id="{E3DA60C3-289C-4817-8394-CEDDFFA5168C}"/>
                    </a:ext>
                  </a:extLst>
                </p:cNvPr>
                <p:cNvSpPr>
                  <a:spLocks/>
                </p:cNvSpPr>
                <p:nvPr/>
              </p:nvSpPr>
              <p:spPr bwMode="auto">
                <a:xfrm>
                  <a:off x="2592" y="2496"/>
                  <a:ext cx="96" cy="480"/>
                </a:xfrm>
                <a:prstGeom prst="rightBracket">
                  <a:avLst>
                    <a:gd name="adj" fmla="val 41667"/>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306" name="Line 114">
                  <a:extLst>
                    <a:ext uri="{FF2B5EF4-FFF2-40B4-BE49-F238E27FC236}">
                      <a16:creationId xmlns:a16="http://schemas.microsoft.com/office/drawing/2014/main" id="{1DF6BBB5-0019-49A4-8888-6C9A8AD79A1D}"/>
                    </a:ext>
                  </a:extLst>
                </p:cNvPr>
                <p:cNvSpPr>
                  <a:spLocks noChangeShapeType="1"/>
                </p:cNvSpPr>
                <p:nvPr/>
              </p:nvSpPr>
              <p:spPr bwMode="auto">
                <a:xfrm flipH="1">
                  <a:off x="2448" y="2976"/>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307" name="Line 115">
                  <a:extLst>
                    <a:ext uri="{FF2B5EF4-FFF2-40B4-BE49-F238E27FC236}">
                      <a16:creationId xmlns:a16="http://schemas.microsoft.com/office/drawing/2014/main" id="{9F62B417-AAAC-4F80-9AC4-A0C4A14C3958}"/>
                    </a:ext>
                  </a:extLst>
                </p:cNvPr>
                <p:cNvSpPr>
                  <a:spLocks noChangeShapeType="1"/>
                </p:cNvSpPr>
                <p:nvPr/>
              </p:nvSpPr>
              <p:spPr bwMode="auto">
                <a:xfrm flipH="1">
                  <a:off x="2448" y="2496"/>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5289" name="Group 116">
                <a:extLst>
                  <a:ext uri="{FF2B5EF4-FFF2-40B4-BE49-F238E27FC236}">
                    <a16:creationId xmlns:a16="http://schemas.microsoft.com/office/drawing/2014/main" id="{AD681ED8-012F-4ED1-AA2A-81CC61F4F232}"/>
                  </a:ext>
                </a:extLst>
              </p:cNvPr>
              <p:cNvGrpSpPr>
                <a:grpSpLocks/>
              </p:cNvGrpSpPr>
              <p:nvPr/>
            </p:nvGrpSpPr>
            <p:grpSpPr bwMode="auto">
              <a:xfrm rot="-5440038">
                <a:off x="2952" y="2629"/>
                <a:ext cx="240" cy="480"/>
                <a:chOff x="2448" y="2496"/>
                <a:chExt cx="240" cy="480"/>
              </a:xfrm>
            </p:grpSpPr>
            <p:sp>
              <p:nvSpPr>
                <p:cNvPr id="95302" name="AutoShape 117">
                  <a:extLst>
                    <a:ext uri="{FF2B5EF4-FFF2-40B4-BE49-F238E27FC236}">
                      <a16:creationId xmlns:a16="http://schemas.microsoft.com/office/drawing/2014/main" id="{F8FD3E49-BC5B-4D1D-8829-D523F4EF05C0}"/>
                    </a:ext>
                  </a:extLst>
                </p:cNvPr>
                <p:cNvSpPr>
                  <a:spLocks/>
                </p:cNvSpPr>
                <p:nvPr/>
              </p:nvSpPr>
              <p:spPr bwMode="auto">
                <a:xfrm>
                  <a:off x="2592" y="2496"/>
                  <a:ext cx="96" cy="480"/>
                </a:xfrm>
                <a:prstGeom prst="rightBracket">
                  <a:avLst>
                    <a:gd name="adj" fmla="val 41667"/>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303" name="Line 118">
                  <a:extLst>
                    <a:ext uri="{FF2B5EF4-FFF2-40B4-BE49-F238E27FC236}">
                      <a16:creationId xmlns:a16="http://schemas.microsoft.com/office/drawing/2014/main" id="{95CC8E74-361A-4844-991E-970701B36B6A}"/>
                    </a:ext>
                  </a:extLst>
                </p:cNvPr>
                <p:cNvSpPr>
                  <a:spLocks noChangeShapeType="1"/>
                </p:cNvSpPr>
                <p:nvPr/>
              </p:nvSpPr>
              <p:spPr bwMode="auto">
                <a:xfrm flipH="1">
                  <a:off x="2448" y="2976"/>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304" name="Line 119">
                  <a:extLst>
                    <a:ext uri="{FF2B5EF4-FFF2-40B4-BE49-F238E27FC236}">
                      <a16:creationId xmlns:a16="http://schemas.microsoft.com/office/drawing/2014/main" id="{C58A765F-5A60-4A83-B68B-767AF5997A2D}"/>
                    </a:ext>
                  </a:extLst>
                </p:cNvPr>
                <p:cNvSpPr>
                  <a:spLocks noChangeShapeType="1"/>
                </p:cNvSpPr>
                <p:nvPr/>
              </p:nvSpPr>
              <p:spPr bwMode="auto">
                <a:xfrm flipH="1">
                  <a:off x="2448" y="2496"/>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5290" name="Group 120">
                <a:extLst>
                  <a:ext uri="{FF2B5EF4-FFF2-40B4-BE49-F238E27FC236}">
                    <a16:creationId xmlns:a16="http://schemas.microsoft.com/office/drawing/2014/main" id="{893B4C95-17C9-4C21-8D86-3041FBA0FB71}"/>
                  </a:ext>
                </a:extLst>
              </p:cNvPr>
              <p:cNvGrpSpPr>
                <a:grpSpLocks/>
              </p:cNvGrpSpPr>
              <p:nvPr/>
            </p:nvGrpSpPr>
            <p:grpSpPr bwMode="auto">
              <a:xfrm rot="10800000">
                <a:off x="3504" y="2197"/>
                <a:ext cx="240" cy="480"/>
                <a:chOff x="2448" y="2496"/>
                <a:chExt cx="240" cy="480"/>
              </a:xfrm>
            </p:grpSpPr>
            <p:sp>
              <p:nvSpPr>
                <p:cNvPr id="95299" name="AutoShape 121">
                  <a:extLst>
                    <a:ext uri="{FF2B5EF4-FFF2-40B4-BE49-F238E27FC236}">
                      <a16:creationId xmlns:a16="http://schemas.microsoft.com/office/drawing/2014/main" id="{5AF780EF-9151-48E2-98B6-949C44705B5D}"/>
                    </a:ext>
                  </a:extLst>
                </p:cNvPr>
                <p:cNvSpPr>
                  <a:spLocks/>
                </p:cNvSpPr>
                <p:nvPr/>
              </p:nvSpPr>
              <p:spPr bwMode="auto">
                <a:xfrm>
                  <a:off x="2592" y="2496"/>
                  <a:ext cx="96" cy="480"/>
                </a:xfrm>
                <a:prstGeom prst="rightBracket">
                  <a:avLst>
                    <a:gd name="adj" fmla="val 41667"/>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300" name="Line 122">
                  <a:extLst>
                    <a:ext uri="{FF2B5EF4-FFF2-40B4-BE49-F238E27FC236}">
                      <a16:creationId xmlns:a16="http://schemas.microsoft.com/office/drawing/2014/main" id="{00036B70-A43D-4039-A34F-45CEA39E0E8C}"/>
                    </a:ext>
                  </a:extLst>
                </p:cNvPr>
                <p:cNvSpPr>
                  <a:spLocks noChangeShapeType="1"/>
                </p:cNvSpPr>
                <p:nvPr/>
              </p:nvSpPr>
              <p:spPr bwMode="auto">
                <a:xfrm flipH="1">
                  <a:off x="2448" y="2976"/>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301" name="Line 123">
                  <a:extLst>
                    <a:ext uri="{FF2B5EF4-FFF2-40B4-BE49-F238E27FC236}">
                      <a16:creationId xmlns:a16="http://schemas.microsoft.com/office/drawing/2014/main" id="{65D22A5C-F431-44CD-A961-538A4647D6E6}"/>
                    </a:ext>
                  </a:extLst>
                </p:cNvPr>
                <p:cNvSpPr>
                  <a:spLocks noChangeShapeType="1"/>
                </p:cNvSpPr>
                <p:nvPr/>
              </p:nvSpPr>
              <p:spPr bwMode="auto">
                <a:xfrm flipH="1">
                  <a:off x="2448" y="2496"/>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95291" name="Line 124">
                <a:extLst>
                  <a:ext uri="{FF2B5EF4-FFF2-40B4-BE49-F238E27FC236}">
                    <a16:creationId xmlns:a16="http://schemas.microsoft.com/office/drawing/2014/main" id="{624C61DB-C42A-4C5A-9927-AE92856E2F7D}"/>
                  </a:ext>
                </a:extLst>
              </p:cNvPr>
              <p:cNvSpPr>
                <a:spLocks noChangeShapeType="1"/>
              </p:cNvSpPr>
              <p:nvPr/>
            </p:nvSpPr>
            <p:spPr bwMode="auto">
              <a:xfrm flipV="1">
                <a:off x="2496" y="1344"/>
                <a:ext cx="231" cy="864"/>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92" name="Group 125">
                <a:extLst>
                  <a:ext uri="{FF2B5EF4-FFF2-40B4-BE49-F238E27FC236}">
                    <a16:creationId xmlns:a16="http://schemas.microsoft.com/office/drawing/2014/main" id="{2562778C-897D-4AFA-AF24-0FD221779B50}"/>
                  </a:ext>
                </a:extLst>
              </p:cNvPr>
              <p:cNvGrpSpPr>
                <a:grpSpLocks/>
              </p:cNvGrpSpPr>
              <p:nvPr/>
            </p:nvGrpSpPr>
            <p:grpSpPr bwMode="auto">
              <a:xfrm>
                <a:off x="2545" y="1056"/>
                <a:ext cx="383" cy="288"/>
                <a:chOff x="2593" y="1296"/>
                <a:chExt cx="383" cy="288"/>
              </a:xfrm>
            </p:grpSpPr>
            <p:sp>
              <p:nvSpPr>
                <p:cNvPr id="95297" name="Text Box 126">
                  <a:extLst>
                    <a:ext uri="{FF2B5EF4-FFF2-40B4-BE49-F238E27FC236}">
                      <a16:creationId xmlns:a16="http://schemas.microsoft.com/office/drawing/2014/main" id="{F752FA65-A75A-4851-A096-619F328FAB87}"/>
                    </a:ext>
                  </a:extLst>
                </p:cNvPr>
                <p:cNvSpPr txBox="1">
                  <a:spLocks noChangeArrowheads="1"/>
                </p:cNvSpPr>
                <p:nvPr/>
              </p:nvSpPr>
              <p:spPr bwMode="auto">
                <a:xfrm>
                  <a:off x="2593" y="129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BD</a:t>
                  </a:r>
                </a:p>
              </p:txBody>
            </p:sp>
            <p:sp>
              <p:nvSpPr>
                <p:cNvPr id="95298" name="Line 127">
                  <a:extLst>
                    <a:ext uri="{FF2B5EF4-FFF2-40B4-BE49-F238E27FC236}">
                      <a16:creationId xmlns:a16="http://schemas.microsoft.com/office/drawing/2014/main" id="{CA61915C-8110-48AE-9A54-AAFEEE712542}"/>
                    </a:ext>
                  </a:extLst>
                </p:cNvPr>
                <p:cNvSpPr>
                  <a:spLocks noChangeShapeType="1"/>
                </p:cNvSpPr>
                <p:nvPr/>
              </p:nvSpPr>
              <p:spPr bwMode="auto">
                <a:xfrm>
                  <a:off x="2640" y="1344"/>
                  <a:ext cx="96" cy="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93" name="Group 128">
                <a:extLst>
                  <a:ext uri="{FF2B5EF4-FFF2-40B4-BE49-F238E27FC236}">
                    <a16:creationId xmlns:a16="http://schemas.microsoft.com/office/drawing/2014/main" id="{88769FD8-8AA6-4C24-8CD5-E27F31ED0E66}"/>
                  </a:ext>
                </a:extLst>
              </p:cNvPr>
              <p:cNvGrpSpPr>
                <a:grpSpLocks/>
              </p:cNvGrpSpPr>
              <p:nvPr/>
            </p:nvGrpSpPr>
            <p:grpSpPr bwMode="auto">
              <a:xfrm>
                <a:off x="3216" y="1056"/>
                <a:ext cx="383" cy="288"/>
                <a:chOff x="3264" y="1296"/>
                <a:chExt cx="383" cy="288"/>
              </a:xfrm>
            </p:grpSpPr>
            <p:sp>
              <p:nvSpPr>
                <p:cNvPr id="95295" name="Text Box 129">
                  <a:extLst>
                    <a:ext uri="{FF2B5EF4-FFF2-40B4-BE49-F238E27FC236}">
                      <a16:creationId xmlns:a16="http://schemas.microsoft.com/office/drawing/2014/main" id="{1F0A1167-15B6-4229-BEAA-6DE547811814}"/>
                    </a:ext>
                  </a:extLst>
                </p:cNvPr>
                <p:cNvSpPr txBox="1">
                  <a:spLocks noChangeArrowheads="1"/>
                </p:cNvSpPr>
                <p:nvPr/>
              </p:nvSpPr>
              <p:spPr bwMode="auto">
                <a:xfrm>
                  <a:off x="3264" y="129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BD</a:t>
                  </a:r>
                </a:p>
              </p:txBody>
            </p:sp>
            <p:sp>
              <p:nvSpPr>
                <p:cNvPr id="95296" name="Line 130">
                  <a:extLst>
                    <a:ext uri="{FF2B5EF4-FFF2-40B4-BE49-F238E27FC236}">
                      <a16:creationId xmlns:a16="http://schemas.microsoft.com/office/drawing/2014/main" id="{F45294F4-41DA-45C6-88FB-E65934A70A2C}"/>
                    </a:ext>
                  </a:extLst>
                </p:cNvPr>
                <p:cNvSpPr>
                  <a:spLocks noChangeShapeType="1"/>
                </p:cNvSpPr>
                <p:nvPr/>
              </p:nvSpPr>
              <p:spPr bwMode="auto">
                <a:xfrm>
                  <a:off x="3456" y="1344"/>
                  <a:ext cx="96" cy="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5294" name="Line 131">
                <a:extLst>
                  <a:ext uri="{FF2B5EF4-FFF2-40B4-BE49-F238E27FC236}">
                    <a16:creationId xmlns:a16="http://schemas.microsoft.com/office/drawing/2014/main" id="{94602F09-9D4E-43D2-9349-F729EAA91762}"/>
                  </a:ext>
                </a:extLst>
              </p:cNvPr>
              <p:cNvSpPr>
                <a:spLocks noChangeShapeType="1"/>
              </p:cNvSpPr>
              <p:nvPr/>
            </p:nvSpPr>
            <p:spPr bwMode="auto">
              <a:xfrm flipV="1">
                <a:off x="3072" y="1344"/>
                <a:ext cx="219" cy="816"/>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239" name="Group 132">
              <a:extLst>
                <a:ext uri="{FF2B5EF4-FFF2-40B4-BE49-F238E27FC236}">
                  <a16:creationId xmlns:a16="http://schemas.microsoft.com/office/drawing/2014/main" id="{ED99E04D-58F9-4D99-BF87-4B89D2E30829}"/>
                </a:ext>
              </a:extLst>
            </p:cNvPr>
            <p:cNvGrpSpPr>
              <a:grpSpLocks/>
            </p:cNvGrpSpPr>
            <p:nvPr/>
          </p:nvGrpSpPr>
          <p:grpSpPr bwMode="auto">
            <a:xfrm>
              <a:off x="3792" y="1056"/>
              <a:ext cx="1776" cy="1920"/>
              <a:chOff x="3792" y="1056"/>
              <a:chExt cx="1776" cy="1920"/>
            </a:xfrm>
          </p:grpSpPr>
          <p:grpSp>
            <p:nvGrpSpPr>
              <p:cNvPr id="95240" name="Group 133">
                <a:extLst>
                  <a:ext uri="{FF2B5EF4-FFF2-40B4-BE49-F238E27FC236}">
                    <a16:creationId xmlns:a16="http://schemas.microsoft.com/office/drawing/2014/main" id="{270D056F-C17E-4716-AFEE-99C5ED1386C6}"/>
                  </a:ext>
                </a:extLst>
              </p:cNvPr>
              <p:cNvGrpSpPr>
                <a:grpSpLocks/>
              </p:cNvGrpSpPr>
              <p:nvPr/>
            </p:nvGrpSpPr>
            <p:grpSpPr bwMode="auto">
              <a:xfrm>
                <a:off x="3792" y="1477"/>
                <a:ext cx="1776" cy="1499"/>
                <a:chOff x="96" y="1584"/>
                <a:chExt cx="1776" cy="1499"/>
              </a:xfrm>
            </p:grpSpPr>
            <p:sp>
              <p:nvSpPr>
                <p:cNvPr id="95249" name="Text Box 134">
                  <a:extLst>
                    <a:ext uri="{FF2B5EF4-FFF2-40B4-BE49-F238E27FC236}">
                      <a16:creationId xmlns:a16="http://schemas.microsoft.com/office/drawing/2014/main" id="{A603ABC6-B646-458D-B813-8F360090EF3C}"/>
                    </a:ext>
                  </a:extLst>
                </p:cNvPr>
                <p:cNvSpPr txBox="1">
                  <a:spLocks noChangeArrowheads="1"/>
                </p:cNvSpPr>
                <p:nvPr/>
              </p:nvSpPr>
              <p:spPr bwMode="auto">
                <a:xfrm>
                  <a:off x="576" y="17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5250" name="Text Box 135">
                  <a:extLst>
                    <a:ext uri="{FF2B5EF4-FFF2-40B4-BE49-F238E27FC236}">
                      <a16:creationId xmlns:a16="http://schemas.microsoft.com/office/drawing/2014/main" id="{AF7B872F-AF70-471F-8BD6-DFEDDB2A92D8}"/>
                    </a:ext>
                  </a:extLst>
                </p:cNvPr>
                <p:cNvSpPr txBox="1">
                  <a:spLocks noChangeArrowheads="1"/>
                </p:cNvSpPr>
                <p:nvPr/>
              </p:nvSpPr>
              <p:spPr bwMode="auto">
                <a:xfrm>
                  <a:off x="912" y="1773"/>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5251" name="Text Box 136">
                  <a:extLst>
                    <a:ext uri="{FF2B5EF4-FFF2-40B4-BE49-F238E27FC236}">
                      <a16:creationId xmlns:a16="http://schemas.microsoft.com/office/drawing/2014/main" id="{4625810B-7C64-4A3E-9CEE-EF81E02456E2}"/>
                    </a:ext>
                  </a:extLst>
                </p:cNvPr>
                <p:cNvSpPr txBox="1">
                  <a:spLocks noChangeArrowheads="1"/>
                </p:cNvSpPr>
                <p:nvPr/>
              </p:nvSpPr>
              <p:spPr bwMode="auto">
                <a:xfrm>
                  <a:off x="1228" y="17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5252" name="Text Box 137">
                  <a:extLst>
                    <a:ext uri="{FF2B5EF4-FFF2-40B4-BE49-F238E27FC236}">
                      <a16:creationId xmlns:a16="http://schemas.microsoft.com/office/drawing/2014/main" id="{A2BEA9B6-D003-46DA-8930-9521A93C578A}"/>
                    </a:ext>
                  </a:extLst>
                </p:cNvPr>
                <p:cNvSpPr txBox="1">
                  <a:spLocks noChangeArrowheads="1"/>
                </p:cNvSpPr>
                <p:nvPr/>
              </p:nvSpPr>
              <p:spPr bwMode="auto">
                <a:xfrm>
                  <a:off x="1536"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5253" name="Text Box 138">
                  <a:extLst>
                    <a:ext uri="{FF2B5EF4-FFF2-40B4-BE49-F238E27FC236}">
                      <a16:creationId xmlns:a16="http://schemas.microsoft.com/office/drawing/2014/main" id="{01A56F81-EE3A-4187-B1B6-ACC943255AAC}"/>
                    </a:ext>
                  </a:extLst>
                </p:cNvPr>
                <p:cNvSpPr txBox="1">
                  <a:spLocks noChangeArrowheads="1"/>
                </p:cNvSpPr>
                <p:nvPr/>
              </p:nvSpPr>
              <p:spPr bwMode="auto">
                <a:xfrm>
                  <a:off x="96" y="1776"/>
                  <a:ext cx="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95254" name="Rectangle 139">
                  <a:extLst>
                    <a:ext uri="{FF2B5EF4-FFF2-40B4-BE49-F238E27FC236}">
                      <a16:creationId xmlns:a16="http://schemas.microsoft.com/office/drawing/2014/main" id="{8C30CA33-E2A5-4541-B064-FEA37D2628CF}"/>
                    </a:ext>
                  </a:extLst>
                </p:cNvPr>
                <p:cNvSpPr>
                  <a:spLocks noChangeArrowheads="1"/>
                </p:cNvSpPr>
                <p:nvPr/>
              </p:nvSpPr>
              <p:spPr bwMode="auto">
                <a:xfrm>
                  <a:off x="1545"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255" name="Rectangle 140">
                  <a:extLst>
                    <a:ext uri="{FF2B5EF4-FFF2-40B4-BE49-F238E27FC236}">
                      <a16:creationId xmlns:a16="http://schemas.microsoft.com/office/drawing/2014/main" id="{74D433E5-5460-4A86-8EF6-C6786D7DB063}"/>
                    </a:ext>
                  </a:extLst>
                </p:cNvPr>
                <p:cNvSpPr>
                  <a:spLocks noChangeArrowheads="1"/>
                </p:cNvSpPr>
                <p:nvPr/>
              </p:nvSpPr>
              <p:spPr bwMode="auto">
                <a:xfrm>
                  <a:off x="1218"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256" name="Rectangle 141">
                  <a:extLst>
                    <a:ext uri="{FF2B5EF4-FFF2-40B4-BE49-F238E27FC236}">
                      <a16:creationId xmlns:a16="http://schemas.microsoft.com/office/drawing/2014/main" id="{0583F637-3188-42DA-A183-6FB1293C47D5}"/>
                    </a:ext>
                  </a:extLst>
                </p:cNvPr>
                <p:cNvSpPr>
                  <a:spLocks noChangeArrowheads="1"/>
                </p:cNvSpPr>
                <p:nvPr/>
              </p:nvSpPr>
              <p:spPr bwMode="auto">
                <a:xfrm>
                  <a:off x="891"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257" name="Rectangle 142">
                  <a:extLst>
                    <a:ext uri="{FF2B5EF4-FFF2-40B4-BE49-F238E27FC236}">
                      <a16:creationId xmlns:a16="http://schemas.microsoft.com/office/drawing/2014/main" id="{EA6B8423-7F77-4C4D-A1AA-950151C58213}"/>
                    </a:ext>
                  </a:extLst>
                </p:cNvPr>
                <p:cNvSpPr>
                  <a:spLocks noChangeArrowheads="1"/>
                </p:cNvSpPr>
                <p:nvPr/>
              </p:nvSpPr>
              <p:spPr bwMode="auto">
                <a:xfrm>
                  <a:off x="564" y="2814"/>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258" name="Rectangle 143">
                  <a:extLst>
                    <a:ext uri="{FF2B5EF4-FFF2-40B4-BE49-F238E27FC236}">
                      <a16:creationId xmlns:a16="http://schemas.microsoft.com/office/drawing/2014/main" id="{DD74DD6E-2EC3-4CE7-BFD8-C6F9C39ECA25}"/>
                    </a:ext>
                  </a:extLst>
                </p:cNvPr>
                <p:cNvSpPr>
                  <a:spLocks noChangeArrowheads="1"/>
                </p:cNvSpPr>
                <p:nvPr/>
              </p:nvSpPr>
              <p:spPr bwMode="auto">
                <a:xfrm>
                  <a:off x="1545"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259" name="Rectangle 144">
                  <a:extLst>
                    <a:ext uri="{FF2B5EF4-FFF2-40B4-BE49-F238E27FC236}">
                      <a16:creationId xmlns:a16="http://schemas.microsoft.com/office/drawing/2014/main" id="{A680A832-A02E-48E6-9059-0E65349B03C6}"/>
                    </a:ext>
                  </a:extLst>
                </p:cNvPr>
                <p:cNvSpPr>
                  <a:spLocks noChangeArrowheads="1"/>
                </p:cNvSpPr>
                <p:nvPr/>
              </p:nvSpPr>
              <p:spPr bwMode="auto">
                <a:xfrm>
                  <a:off x="1218"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260" name="Rectangle 145">
                  <a:extLst>
                    <a:ext uri="{FF2B5EF4-FFF2-40B4-BE49-F238E27FC236}">
                      <a16:creationId xmlns:a16="http://schemas.microsoft.com/office/drawing/2014/main" id="{7506C34C-CB3B-4D88-9892-1D4EDE05A9D8}"/>
                    </a:ext>
                  </a:extLst>
                </p:cNvPr>
                <p:cNvSpPr>
                  <a:spLocks noChangeArrowheads="1"/>
                </p:cNvSpPr>
                <p:nvPr/>
              </p:nvSpPr>
              <p:spPr bwMode="auto">
                <a:xfrm>
                  <a:off x="891"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261" name="Rectangle 146">
                  <a:extLst>
                    <a:ext uri="{FF2B5EF4-FFF2-40B4-BE49-F238E27FC236}">
                      <a16:creationId xmlns:a16="http://schemas.microsoft.com/office/drawing/2014/main" id="{EC7FB7FE-5B72-4D5D-B7D8-5C37C519A165}"/>
                    </a:ext>
                  </a:extLst>
                </p:cNvPr>
                <p:cNvSpPr>
                  <a:spLocks noChangeArrowheads="1"/>
                </p:cNvSpPr>
                <p:nvPr/>
              </p:nvSpPr>
              <p:spPr bwMode="auto">
                <a:xfrm>
                  <a:off x="564" y="2545"/>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262" name="Rectangle 147">
                  <a:extLst>
                    <a:ext uri="{FF2B5EF4-FFF2-40B4-BE49-F238E27FC236}">
                      <a16:creationId xmlns:a16="http://schemas.microsoft.com/office/drawing/2014/main" id="{1197EB3F-91DB-41FD-8465-28BBB4710D2D}"/>
                    </a:ext>
                  </a:extLst>
                </p:cNvPr>
                <p:cNvSpPr>
                  <a:spLocks noChangeArrowheads="1"/>
                </p:cNvSpPr>
                <p:nvPr/>
              </p:nvSpPr>
              <p:spPr bwMode="auto">
                <a:xfrm>
                  <a:off x="1545"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263" name="Rectangle 148">
                  <a:extLst>
                    <a:ext uri="{FF2B5EF4-FFF2-40B4-BE49-F238E27FC236}">
                      <a16:creationId xmlns:a16="http://schemas.microsoft.com/office/drawing/2014/main" id="{465B80AE-48D7-46B9-A381-95845F285781}"/>
                    </a:ext>
                  </a:extLst>
                </p:cNvPr>
                <p:cNvSpPr>
                  <a:spLocks noChangeArrowheads="1"/>
                </p:cNvSpPr>
                <p:nvPr/>
              </p:nvSpPr>
              <p:spPr bwMode="auto">
                <a:xfrm>
                  <a:off x="1545"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264" name="Rectangle 149">
                  <a:extLst>
                    <a:ext uri="{FF2B5EF4-FFF2-40B4-BE49-F238E27FC236}">
                      <a16:creationId xmlns:a16="http://schemas.microsoft.com/office/drawing/2014/main" id="{C2F45544-A790-4233-BECD-8914B3BDD6ED}"/>
                    </a:ext>
                  </a:extLst>
                </p:cNvPr>
                <p:cNvSpPr>
                  <a:spLocks noChangeArrowheads="1"/>
                </p:cNvSpPr>
                <p:nvPr/>
              </p:nvSpPr>
              <p:spPr bwMode="auto">
                <a:xfrm>
                  <a:off x="1218"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5265" name="Rectangle 150">
                  <a:extLst>
                    <a:ext uri="{FF2B5EF4-FFF2-40B4-BE49-F238E27FC236}">
                      <a16:creationId xmlns:a16="http://schemas.microsoft.com/office/drawing/2014/main" id="{55F7797C-53EF-42B9-8203-44D6DC6D80B9}"/>
                    </a:ext>
                  </a:extLst>
                </p:cNvPr>
                <p:cNvSpPr>
                  <a:spLocks noChangeArrowheads="1"/>
                </p:cNvSpPr>
                <p:nvPr/>
              </p:nvSpPr>
              <p:spPr bwMode="auto">
                <a:xfrm>
                  <a:off x="1218"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a:solidFill>
                      <a:srgbClr val="FF3300"/>
                    </a:solidFill>
                    <a:latin typeface="Times New Roman" panose="02020603050405020304" pitchFamily="18" charset="0"/>
                  </a:endParaRPr>
                </a:p>
              </p:txBody>
            </p:sp>
            <p:sp>
              <p:nvSpPr>
                <p:cNvPr id="95266" name="Rectangle 151">
                  <a:extLst>
                    <a:ext uri="{FF2B5EF4-FFF2-40B4-BE49-F238E27FC236}">
                      <a16:creationId xmlns:a16="http://schemas.microsoft.com/office/drawing/2014/main" id="{C5CBD042-47DF-45E6-9921-F484B0DF1255}"/>
                    </a:ext>
                  </a:extLst>
                </p:cNvPr>
                <p:cNvSpPr>
                  <a:spLocks noChangeArrowheads="1"/>
                </p:cNvSpPr>
                <p:nvPr/>
              </p:nvSpPr>
              <p:spPr bwMode="auto">
                <a:xfrm>
                  <a:off x="891"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5267" name="Rectangle 152">
                  <a:extLst>
                    <a:ext uri="{FF2B5EF4-FFF2-40B4-BE49-F238E27FC236}">
                      <a16:creationId xmlns:a16="http://schemas.microsoft.com/office/drawing/2014/main" id="{200A9592-BB6F-43CA-A772-93CD74CD074E}"/>
                    </a:ext>
                  </a:extLst>
                </p:cNvPr>
                <p:cNvSpPr>
                  <a:spLocks noChangeArrowheads="1"/>
                </p:cNvSpPr>
                <p:nvPr/>
              </p:nvSpPr>
              <p:spPr bwMode="auto">
                <a:xfrm>
                  <a:off x="564" y="2276"/>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5268" name="Rectangle 153">
                  <a:extLst>
                    <a:ext uri="{FF2B5EF4-FFF2-40B4-BE49-F238E27FC236}">
                      <a16:creationId xmlns:a16="http://schemas.microsoft.com/office/drawing/2014/main" id="{46C02006-C24E-4985-B5CC-ED05973800C3}"/>
                    </a:ext>
                  </a:extLst>
                </p:cNvPr>
                <p:cNvSpPr>
                  <a:spLocks noChangeArrowheads="1"/>
                </p:cNvSpPr>
                <p:nvPr/>
              </p:nvSpPr>
              <p:spPr bwMode="auto">
                <a:xfrm>
                  <a:off x="891"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5269" name="Rectangle 154">
                  <a:extLst>
                    <a:ext uri="{FF2B5EF4-FFF2-40B4-BE49-F238E27FC236}">
                      <a16:creationId xmlns:a16="http://schemas.microsoft.com/office/drawing/2014/main" id="{138B39D8-5014-428F-A569-8751D81F4012}"/>
                    </a:ext>
                  </a:extLst>
                </p:cNvPr>
                <p:cNvSpPr>
                  <a:spLocks noChangeArrowheads="1"/>
                </p:cNvSpPr>
                <p:nvPr/>
              </p:nvSpPr>
              <p:spPr bwMode="auto">
                <a:xfrm>
                  <a:off x="564" y="2007"/>
                  <a:ext cx="3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p>
              </p:txBody>
            </p:sp>
            <p:sp>
              <p:nvSpPr>
                <p:cNvPr id="95270" name="Line 155">
                  <a:extLst>
                    <a:ext uri="{FF2B5EF4-FFF2-40B4-BE49-F238E27FC236}">
                      <a16:creationId xmlns:a16="http://schemas.microsoft.com/office/drawing/2014/main" id="{9BA3C1EC-40A4-47AB-9D0C-AD7822F940CB}"/>
                    </a:ext>
                  </a:extLst>
                </p:cNvPr>
                <p:cNvSpPr>
                  <a:spLocks noChangeShapeType="1"/>
                </p:cNvSpPr>
                <p:nvPr/>
              </p:nvSpPr>
              <p:spPr bwMode="auto">
                <a:xfrm>
                  <a:off x="564" y="2007"/>
                  <a:ext cx="130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1" name="Line 156">
                  <a:extLst>
                    <a:ext uri="{FF2B5EF4-FFF2-40B4-BE49-F238E27FC236}">
                      <a16:creationId xmlns:a16="http://schemas.microsoft.com/office/drawing/2014/main" id="{BF1F8814-45FF-4B02-B10D-4C3D3B6FB01A}"/>
                    </a:ext>
                  </a:extLst>
                </p:cNvPr>
                <p:cNvSpPr>
                  <a:spLocks noChangeShapeType="1"/>
                </p:cNvSpPr>
                <p:nvPr/>
              </p:nvSpPr>
              <p:spPr bwMode="auto">
                <a:xfrm>
                  <a:off x="564" y="2276"/>
                  <a:ext cx="13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2" name="Line 157">
                  <a:extLst>
                    <a:ext uri="{FF2B5EF4-FFF2-40B4-BE49-F238E27FC236}">
                      <a16:creationId xmlns:a16="http://schemas.microsoft.com/office/drawing/2014/main" id="{59482D70-62D5-4998-AD75-6A8B4C677166}"/>
                    </a:ext>
                  </a:extLst>
                </p:cNvPr>
                <p:cNvSpPr>
                  <a:spLocks noChangeShapeType="1"/>
                </p:cNvSpPr>
                <p:nvPr/>
              </p:nvSpPr>
              <p:spPr bwMode="auto">
                <a:xfrm>
                  <a:off x="564" y="3083"/>
                  <a:ext cx="130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3" name="Line 158">
                  <a:extLst>
                    <a:ext uri="{FF2B5EF4-FFF2-40B4-BE49-F238E27FC236}">
                      <a16:creationId xmlns:a16="http://schemas.microsoft.com/office/drawing/2014/main" id="{A9AA3ABE-C452-400C-88A5-88C567AA2DE7}"/>
                    </a:ext>
                  </a:extLst>
                </p:cNvPr>
                <p:cNvSpPr>
                  <a:spLocks noChangeShapeType="1"/>
                </p:cNvSpPr>
                <p:nvPr/>
              </p:nvSpPr>
              <p:spPr bwMode="auto">
                <a:xfrm>
                  <a:off x="564" y="2007"/>
                  <a:ext cx="0" cy="107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4" name="Line 159">
                  <a:extLst>
                    <a:ext uri="{FF2B5EF4-FFF2-40B4-BE49-F238E27FC236}">
                      <a16:creationId xmlns:a16="http://schemas.microsoft.com/office/drawing/2014/main" id="{DB181FDC-4587-4BBD-B1D8-CA294E6607C3}"/>
                    </a:ext>
                  </a:extLst>
                </p:cNvPr>
                <p:cNvSpPr>
                  <a:spLocks noChangeShapeType="1"/>
                </p:cNvSpPr>
                <p:nvPr/>
              </p:nvSpPr>
              <p:spPr bwMode="auto">
                <a:xfrm>
                  <a:off x="891" y="2007"/>
                  <a:ext cx="0" cy="10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5" name="Line 160">
                  <a:extLst>
                    <a:ext uri="{FF2B5EF4-FFF2-40B4-BE49-F238E27FC236}">
                      <a16:creationId xmlns:a16="http://schemas.microsoft.com/office/drawing/2014/main" id="{5DE56BB2-2300-48B4-912C-7CC8C3960BB5}"/>
                    </a:ext>
                  </a:extLst>
                </p:cNvPr>
                <p:cNvSpPr>
                  <a:spLocks noChangeShapeType="1"/>
                </p:cNvSpPr>
                <p:nvPr/>
              </p:nvSpPr>
              <p:spPr bwMode="auto">
                <a:xfrm>
                  <a:off x="1872" y="2007"/>
                  <a:ext cx="0" cy="107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6" name="Line 161">
                  <a:extLst>
                    <a:ext uri="{FF2B5EF4-FFF2-40B4-BE49-F238E27FC236}">
                      <a16:creationId xmlns:a16="http://schemas.microsoft.com/office/drawing/2014/main" id="{F231537D-E7D2-4132-97D4-AAF389759A4B}"/>
                    </a:ext>
                  </a:extLst>
                </p:cNvPr>
                <p:cNvSpPr>
                  <a:spLocks noChangeShapeType="1"/>
                </p:cNvSpPr>
                <p:nvPr/>
              </p:nvSpPr>
              <p:spPr bwMode="auto">
                <a:xfrm>
                  <a:off x="1218" y="2007"/>
                  <a:ext cx="0" cy="10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7" name="Line 162">
                  <a:extLst>
                    <a:ext uri="{FF2B5EF4-FFF2-40B4-BE49-F238E27FC236}">
                      <a16:creationId xmlns:a16="http://schemas.microsoft.com/office/drawing/2014/main" id="{3DC660F5-625D-44C0-89EA-8AC983546D2A}"/>
                    </a:ext>
                  </a:extLst>
                </p:cNvPr>
                <p:cNvSpPr>
                  <a:spLocks noChangeShapeType="1"/>
                </p:cNvSpPr>
                <p:nvPr/>
              </p:nvSpPr>
              <p:spPr bwMode="auto">
                <a:xfrm>
                  <a:off x="1545" y="2007"/>
                  <a:ext cx="0" cy="10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8" name="Line 163">
                  <a:extLst>
                    <a:ext uri="{FF2B5EF4-FFF2-40B4-BE49-F238E27FC236}">
                      <a16:creationId xmlns:a16="http://schemas.microsoft.com/office/drawing/2014/main" id="{A3CC9156-8321-4E02-BB4E-FB873F8CF2F4}"/>
                    </a:ext>
                  </a:extLst>
                </p:cNvPr>
                <p:cNvSpPr>
                  <a:spLocks noChangeShapeType="1"/>
                </p:cNvSpPr>
                <p:nvPr/>
              </p:nvSpPr>
              <p:spPr bwMode="auto">
                <a:xfrm>
                  <a:off x="564" y="2545"/>
                  <a:ext cx="13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9" name="Line 164">
                  <a:extLst>
                    <a:ext uri="{FF2B5EF4-FFF2-40B4-BE49-F238E27FC236}">
                      <a16:creationId xmlns:a16="http://schemas.microsoft.com/office/drawing/2014/main" id="{36F2CABE-1FDE-4BE0-8604-BC42FE730BE4}"/>
                    </a:ext>
                  </a:extLst>
                </p:cNvPr>
                <p:cNvSpPr>
                  <a:spLocks noChangeShapeType="1"/>
                </p:cNvSpPr>
                <p:nvPr/>
              </p:nvSpPr>
              <p:spPr bwMode="auto">
                <a:xfrm>
                  <a:off x="564" y="2814"/>
                  <a:ext cx="13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0" name="Text Box 165">
                  <a:extLst>
                    <a:ext uri="{FF2B5EF4-FFF2-40B4-BE49-F238E27FC236}">
                      <a16:creationId xmlns:a16="http://schemas.microsoft.com/office/drawing/2014/main" id="{1A2251F1-394F-483E-B7F2-56345DB2EAE9}"/>
                    </a:ext>
                  </a:extLst>
                </p:cNvPr>
                <p:cNvSpPr txBox="1">
                  <a:spLocks noChangeArrowheads="1"/>
                </p:cNvSpPr>
                <p:nvPr/>
              </p:nvSpPr>
              <p:spPr bwMode="auto">
                <a:xfrm>
                  <a:off x="336" y="1584"/>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5281" name="Text Box 166">
                  <a:extLst>
                    <a:ext uri="{FF2B5EF4-FFF2-40B4-BE49-F238E27FC236}">
                      <a16:creationId xmlns:a16="http://schemas.microsoft.com/office/drawing/2014/main" id="{6F3BFAF7-251C-400B-BFB3-EEAA43C7E02C}"/>
                    </a:ext>
                  </a:extLst>
                </p:cNvPr>
                <p:cNvSpPr txBox="1">
                  <a:spLocks noChangeArrowheads="1"/>
                </p:cNvSpPr>
                <p:nvPr/>
              </p:nvSpPr>
              <p:spPr bwMode="auto">
                <a:xfrm>
                  <a:off x="192" y="2016"/>
                  <a:ext cx="4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00</a:t>
                  </a:r>
                </a:p>
              </p:txBody>
            </p:sp>
            <p:sp>
              <p:nvSpPr>
                <p:cNvPr id="95282" name="Text Box 167">
                  <a:extLst>
                    <a:ext uri="{FF2B5EF4-FFF2-40B4-BE49-F238E27FC236}">
                      <a16:creationId xmlns:a16="http://schemas.microsoft.com/office/drawing/2014/main" id="{AC80ABE7-BD75-4C8F-BB12-2C342B7F9651}"/>
                    </a:ext>
                  </a:extLst>
                </p:cNvPr>
                <p:cNvSpPr txBox="1">
                  <a:spLocks noChangeArrowheads="1"/>
                </p:cNvSpPr>
                <p:nvPr/>
              </p:nvSpPr>
              <p:spPr bwMode="auto">
                <a:xfrm>
                  <a:off x="192" y="2256"/>
                  <a:ext cx="4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01</a:t>
                  </a:r>
                </a:p>
              </p:txBody>
            </p:sp>
            <p:sp>
              <p:nvSpPr>
                <p:cNvPr id="95283" name="Text Box 168">
                  <a:extLst>
                    <a:ext uri="{FF2B5EF4-FFF2-40B4-BE49-F238E27FC236}">
                      <a16:creationId xmlns:a16="http://schemas.microsoft.com/office/drawing/2014/main" id="{F5BE2E7B-A5A7-4ABC-A5B1-D847AF155B4F}"/>
                    </a:ext>
                  </a:extLst>
                </p:cNvPr>
                <p:cNvSpPr txBox="1">
                  <a:spLocks noChangeArrowheads="1"/>
                </p:cNvSpPr>
                <p:nvPr/>
              </p:nvSpPr>
              <p:spPr bwMode="auto">
                <a:xfrm>
                  <a:off x="240" y="2544"/>
                  <a:ext cx="3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11</a:t>
                  </a:r>
                </a:p>
              </p:txBody>
            </p:sp>
            <p:sp>
              <p:nvSpPr>
                <p:cNvPr id="95284" name="Text Box 169">
                  <a:extLst>
                    <a:ext uri="{FF2B5EF4-FFF2-40B4-BE49-F238E27FC236}">
                      <a16:creationId xmlns:a16="http://schemas.microsoft.com/office/drawing/2014/main" id="{B8E7CC45-D41E-4A71-8420-7965FA374618}"/>
                    </a:ext>
                  </a:extLst>
                </p:cNvPr>
                <p:cNvSpPr txBox="1">
                  <a:spLocks noChangeArrowheads="1"/>
                </p:cNvSpPr>
                <p:nvPr/>
              </p:nvSpPr>
              <p:spPr bwMode="auto">
                <a:xfrm>
                  <a:off x="192" y="27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latin typeface="Times New Roman" panose="02020603050405020304" pitchFamily="18" charset="0"/>
                    </a:rPr>
                    <a:t>10</a:t>
                  </a:r>
                </a:p>
              </p:txBody>
            </p:sp>
            <p:sp>
              <p:nvSpPr>
                <p:cNvPr id="95285" name="Line 170">
                  <a:extLst>
                    <a:ext uri="{FF2B5EF4-FFF2-40B4-BE49-F238E27FC236}">
                      <a16:creationId xmlns:a16="http://schemas.microsoft.com/office/drawing/2014/main" id="{07F6E77B-95A5-4D09-92C7-4485A80AF82B}"/>
                    </a:ext>
                  </a:extLst>
                </p:cNvPr>
                <p:cNvSpPr>
                  <a:spLocks noChangeShapeType="1"/>
                </p:cNvSpPr>
                <p:nvPr/>
              </p:nvSpPr>
              <p:spPr bwMode="auto">
                <a:xfrm flipH="1" flipV="1">
                  <a:off x="384" y="18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95241" name="AutoShape 171">
                <a:extLst>
                  <a:ext uri="{FF2B5EF4-FFF2-40B4-BE49-F238E27FC236}">
                    <a16:creationId xmlns:a16="http://schemas.microsoft.com/office/drawing/2014/main" id="{36523026-BD80-47C9-A092-2D16B8D3C7D7}"/>
                  </a:ext>
                </a:extLst>
              </p:cNvPr>
              <p:cNvSpPr>
                <a:spLocks noChangeArrowheads="1"/>
              </p:cNvSpPr>
              <p:nvPr/>
            </p:nvSpPr>
            <p:spPr bwMode="auto">
              <a:xfrm>
                <a:off x="4320" y="2485"/>
                <a:ext cx="1200" cy="192"/>
              </a:xfrm>
              <a:prstGeom prst="flowChartTerminator">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242" name="AutoShape 172">
                <a:extLst>
                  <a:ext uri="{FF2B5EF4-FFF2-40B4-BE49-F238E27FC236}">
                    <a16:creationId xmlns:a16="http://schemas.microsoft.com/office/drawing/2014/main" id="{B8D45780-3054-4D62-A08D-88E55EC1E9E9}"/>
                  </a:ext>
                </a:extLst>
              </p:cNvPr>
              <p:cNvSpPr>
                <a:spLocks noChangeArrowheads="1"/>
              </p:cNvSpPr>
              <p:nvPr/>
            </p:nvSpPr>
            <p:spPr bwMode="auto">
              <a:xfrm rot="-5400000">
                <a:off x="4224" y="2341"/>
                <a:ext cx="1056" cy="192"/>
              </a:xfrm>
              <a:prstGeom prst="flowChartTerminator">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243" name="Line 173">
                <a:extLst>
                  <a:ext uri="{FF2B5EF4-FFF2-40B4-BE49-F238E27FC236}">
                    <a16:creationId xmlns:a16="http://schemas.microsoft.com/office/drawing/2014/main" id="{F7CC75B5-30F9-4D04-BBE9-2AD30D94E80C}"/>
                  </a:ext>
                </a:extLst>
              </p:cNvPr>
              <p:cNvSpPr>
                <a:spLocks noChangeShapeType="1"/>
              </p:cNvSpPr>
              <p:nvPr/>
            </p:nvSpPr>
            <p:spPr bwMode="auto">
              <a:xfrm flipH="1" flipV="1">
                <a:off x="4368" y="1344"/>
                <a:ext cx="384" cy="576"/>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4" name="Line 174">
                <a:extLst>
                  <a:ext uri="{FF2B5EF4-FFF2-40B4-BE49-F238E27FC236}">
                    <a16:creationId xmlns:a16="http://schemas.microsoft.com/office/drawing/2014/main" id="{D0D679BD-A6D2-4589-958B-3A82E5BCEB93}"/>
                  </a:ext>
                </a:extLst>
              </p:cNvPr>
              <p:cNvSpPr>
                <a:spLocks noChangeShapeType="1"/>
              </p:cNvSpPr>
              <p:nvPr/>
            </p:nvSpPr>
            <p:spPr bwMode="auto">
              <a:xfrm flipH="1" flipV="1">
                <a:off x="4896" y="1344"/>
                <a:ext cx="288" cy="115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5" name="Text Box 175">
                <a:extLst>
                  <a:ext uri="{FF2B5EF4-FFF2-40B4-BE49-F238E27FC236}">
                    <a16:creationId xmlns:a16="http://schemas.microsoft.com/office/drawing/2014/main" id="{D9AE71E6-187C-4BA1-A924-E1B0E264829E}"/>
                  </a:ext>
                </a:extLst>
              </p:cNvPr>
              <p:cNvSpPr txBox="1">
                <a:spLocks noChangeArrowheads="1"/>
              </p:cNvSpPr>
              <p:nvPr/>
            </p:nvSpPr>
            <p:spPr bwMode="auto">
              <a:xfrm>
                <a:off x="4657" y="105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CD</a:t>
                </a:r>
              </a:p>
            </p:txBody>
          </p:sp>
          <p:grpSp>
            <p:nvGrpSpPr>
              <p:cNvPr id="95246" name="Group 176">
                <a:extLst>
                  <a:ext uri="{FF2B5EF4-FFF2-40B4-BE49-F238E27FC236}">
                    <a16:creationId xmlns:a16="http://schemas.microsoft.com/office/drawing/2014/main" id="{A4BC45A3-7FE7-46D8-A10A-AC5915365D0D}"/>
                  </a:ext>
                </a:extLst>
              </p:cNvPr>
              <p:cNvGrpSpPr>
                <a:grpSpLocks/>
              </p:cNvGrpSpPr>
              <p:nvPr/>
            </p:nvGrpSpPr>
            <p:grpSpPr bwMode="auto">
              <a:xfrm>
                <a:off x="4080" y="1056"/>
                <a:ext cx="384" cy="288"/>
                <a:chOff x="4080" y="1056"/>
                <a:chExt cx="384" cy="288"/>
              </a:xfrm>
            </p:grpSpPr>
            <p:sp>
              <p:nvSpPr>
                <p:cNvPr id="95247" name="Text Box 177">
                  <a:extLst>
                    <a:ext uri="{FF2B5EF4-FFF2-40B4-BE49-F238E27FC236}">
                      <a16:creationId xmlns:a16="http://schemas.microsoft.com/office/drawing/2014/main" id="{09652823-9BF0-4A44-8647-E80DF74D4E43}"/>
                    </a:ext>
                  </a:extLst>
                </p:cNvPr>
                <p:cNvSpPr txBox="1">
                  <a:spLocks noChangeArrowheads="1"/>
                </p:cNvSpPr>
                <p:nvPr/>
              </p:nvSpPr>
              <p:spPr bwMode="auto">
                <a:xfrm>
                  <a:off x="4080" y="10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AB</a:t>
                  </a:r>
                </a:p>
              </p:txBody>
            </p:sp>
            <p:sp>
              <p:nvSpPr>
                <p:cNvPr id="95248" name="Line 178">
                  <a:extLst>
                    <a:ext uri="{FF2B5EF4-FFF2-40B4-BE49-F238E27FC236}">
                      <a16:creationId xmlns:a16="http://schemas.microsoft.com/office/drawing/2014/main" id="{901A46A3-6E55-42D4-A5C7-8D61A570C6A0}"/>
                    </a:ext>
                  </a:extLst>
                </p:cNvPr>
                <p:cNvSpPr>
                  <a:spLocks noChangeShapeType="1"/>
                </p:cNvSpPr>
                <p:nvPr/>
              </p:nvSpPr>
              <p:spPr bwMode="auto">
                <a:xfrm>
                  <a:off x="4152" y="1104"/>
                  <a:ext cx="9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89269" name="Text Box 181">
            <a:extLst>
              <a:ext uri="{FF2B5EF4-FFF2-40B4-BE49-F238E27FC236}">
                <a16:creationId xmlns:a16="http://schemas.microsoft.com/office/drawing/2014/main" id="{DDA32491-2E25-42D5-9455-D5D64A8C89B3}"/>
              </a:ext>
            </a:extLst>
          </p:cNvPr>
          <p:cNvSpPr txBox="1">
            <a:spLocks noChangeArrowheads="1"/>
          </p:cNvSpPr>
          <p:nvPr/>
        </p:nvSpPr>
        <p:spPr bwMode="auto">
          <a:xfrm>
            <a:off x="533400" y="990600"/>
            <a:ext cx="7351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a:solidFill>
                  <a:srgbClr val="0033CC"/>
                </a:solidFill>
                <a:latin typeface="宋体" panose="02010600030101010101" pitchFamily="2" charset="-122"/>
              </a:rPr>
              <a:t>4</a:t>
            </a:r>
            <a:r>
              <a:rPr kumimoji="1" lang="zh-CN" altLang="en-US" sz="2400" b="1">
                <a:solidFill>
                  <a:srgbClr val="0033CC"/>
                </a:solidFill>
                <a:latin typeface="宋体" panose="02010600030101010101" pitchFamily="2" charset="-122"/>
              </a:rPr>
              <a:t>变量卡诺图上四个相邻最小项合并的典型情况：</a:t>
            </a:r>
            <a:endParaRPr kumimoji="1" lang="zh-CN" altLang="en-US" sz="2000" b="1">
              <a:solidFill>
                <a:srgbClr val="0033CC"/>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269"/>
                                        </p:tgtEl>
                                        <p:attrNameLst>
                                          <p:attrName>style.visibility</p:attrName>
                                        </p:attrNameLst>
                                      </p:cBhvr>
                                      <p:to>
                                        <p:strVal val="visible"/>
                                      </p:to>
                                    </p:set>
                                    <p:anim calcmode="lin" valueType="num">
                                      <p:cBhvr additive="base">
                                        <p:cTn id="7" dur="500" fill="hold"/>
                                        <p:tgtEl>
                                          <p:spTgt spid="89269"/>
                                        </p:tgtEl>
                                        <p:attrNameLst>
                                          <p:attrName>ppt_x</p:attrName>
                                        </p:attrNameLst>
                                      </p:cBhvr>
                                      <p:tavLst>
                                        <p:tav tm="0">
                                          <p:val>
                                            <p:strVal val="#ppt_x"/>
                                          </p:val>
                                        </p:tav>
                                        <p:tav tm="100000">
                                          <p:val>
                                            <p:strVal val="#ppt_x"/>
                                          </p:val>
                                        </p:tav>
                                      </p:tavLst>
                                    </p:anim>
                                    <p:anim calcmode="lin" valueType="num">
                                      <p:cBhvr additive="base">
                                        <p:cTn id="8" dur="500" fill="hold"/>
                                        <p:tgtEl>
                                          <p:spTgt spid="8926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par>
                          <p:cTn id="9" fill="hold" nodeType="afterGroup">
                            <p:stCondLst>
                              <p:cond delay="500"/>
                            </p:stCondLst>
                            <p:childTnLst>
                              <p:par>
                                <p:cTn id="10" presetID="16" presetClass="entr" presetSubtype="42" fill="hold" nodeType="after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barn(outHorizontal)">
                                      <p:cBhvr>
                                        <p:cTn id="12" dur="500"/>
                                        <p:tgtEl>
                                          <p:spTgt spid="89092"/>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69"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5" name="Text Box 3">
            <a:extLst>
              <a:ext uri="{FF2B5EF4-FFF2-40B4-BE49-F238E27FC236}">
                <a16:creationId xmlns:a16="http://schemas.microsoft.com/office/drawing/2014/main" id="{8D6A2FF0-672A-48E6-8168-B47A17FB4F30}"/>
              </a:ext>
            </a:extLst>
          </p:cNvPr>
          <p:cNvSpPr txBox="1">
            <a:spLocks noChangeArrowheads="1"/>
          </p:cNvSpPr>
          <p:nvPr/>
        </p:nvSpPr>
        <p:spPr bwMode="auto">
          <a:xfrm>
            <a:off x="482600" y="812800"/>
            <a:ext cx="8077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6600"/>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3</a:t>
            </a:r>
            <a:r>
              <a:rPr kumimoji="1" lang="zh-CN" altLang="en-US" sz="2400" b="1">
                <a:solidFill>
                  <a:srgbClr val="0033CC"/>
                </a:solidFill>
                <a:latin typeface="Times New Roman" panose="02020603050405020304" pitchFamily="18" charset="0"/>
              </a:rPr>
              <a:t>．八个小方格组成一个大方格、或组成相邻的两行</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列</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、或处于两个边行</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列</a:t>
            </a:r>
            <a:r>
              <a:rPr kumimoji="1" lang="en-US" altLang="zh-CN" sz="2400" b="1">
                <a:solidFill>
                  <a:srgbClr val="0033CC"/>
                </a:solidFill>
                <a:latin typeface="Times New Roman" panose="02020603050405020304" pitchFamily="18" charset="0"/>
              </a:rPr>
              <a:t>)</a:t>
            </a:r>
            <a:r>
              <a:rPr kumimoji="1" lang="zh-CN" altLang="en-US" sz="2400" b="1">
                <a:solidFill>
                  <a:srgbClr val="0033CC"/>
                </a:solidFill>
                <a:latin typeface="Times New Roman" panose="02020603050405020304" pitchFamily="18" charset="0"/>
              </a:rPr>
              <a:t>时，所代表的最小项可以合并，合并后可消去三个变量。</a:t>
            </a:r>
            <a:r>
              <a:rPr kumimoji="1" lang="zh-CN" altLang="en-US" sz="2400">
                <a:solidFill>
                  <a:srgbClr val="0033CC"/>
                </a:solidFill>
                <a:latin typeface="Times New Roman" panose="02020603050405020304" pitchFamily="18" charset="0"/>
              </a:rPr>
              <a:t> </a:t>
            </a:r>
          </a:p>
        </p:txBody>
      </p:sp>
      <p:sp>
        <p:nvSpPr>
          <p:cNvPr id="90116" name="Text Box 4">
            <a:extLst>
              <a:ext uri="{FF2B5EF4-FFF2-40B4-BE49-F238E27FC236}">
                <a16:creationId xmlns:a16="http://schemas.microsoft.com/office/drawing/2014/main" id="{6E952C76-DC31-4703-A60A-051BA05E2561}"/>
              </a:ext>
            </a:extLst>
          </p:cNvPr>
          <p:cNvSpPr txBox="1">
            <a:spLocks noChangeArrowheads="1"/>
          </p:cNvSpPr>
          <p:nvPr/>
        </p:nvSpPr>
        <p:spPr bwMode="auto">
          <a:xfrm>
            <a:off x="609600" y="20955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例如，下图给出了</a:t>
            </a:r>
            <a:r>
              <a:rPr kumimoji="1" lang="en-US" altLang="zh-CN" sz="2400">
                <a:latin typeface="Times New Roman" panose="02020603050405020304" pitchFamily="18" charset="0"/>
              </a:rPr>
              <a:t>3</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4</a:t>
            </a:r>
            <a:r>
              <a:rPr kumimoji="1" lang="zh-CN" altLang="en-US" sz="2400">
                <a:latin typeface="Times New Roman" panose="02020603050405020304" pitchFamily="18" charset="0"/>
              </a:rPr>
              <a:t>变量卡诺图上八个相邻最小项合并的典型情况的。 </a:t>
            </a:r>
          </a:p>
        </p:txBody>
      </p:sp>
      <p:grpSp>
        <p:nvGrpSpPr>
          <p:cNvPr id="90118" name="Group 6">
            <a:extLst>
              <a:ext uri="{FF2B5EF4-FFF2-40B4-BE49-F238E27FC236}">
                <a16:creationId xmlns:a16="http://schemas.microsoft.com/office/drawing/2014/main" id="{5EEBAAB0-EFCF-4B69-86BB-22EA8CBF847F}"/>
              </a:ext>
            </a:extLst>
          </p:cNvPr>
          <p:cNvGrpSpPr>
            <a:grpSpLocks/>
          </p:cNvGrpSpPr>
          <p:nvPr/>
        </p:nvGrpSpPr>
        <p:grpSpPr bwMode="auto">
          <a:xfrm>
            <a:off x="1033463" y="2573338"/>
            <a:ext cx="8002587" cy="3886200"/>
            <a:chOff x="288" y="1584"/>
            <a:chExt cx="5041" cy="2448"/>
          </a:xfrm>
        </p:grpSpPr>
        <p:sp>
          <p:nvSpPr>
            <p:cNvPr id="96261" name="Text Box 7">
              <a:extLst>
                <a:ext uri="{FF2B5EF4-FFF2-40B4-BE49-F238E27FC236}">
                  <a16:creationId xmlns:a16="http://schemas.microsoft.com/office/drawing/2014/main" id="{180F923F-48E2-4F08-8FC5-28D73C2783B9}"/>
                </a:ext>
              </a:extLst>
            </p:cNvPr>
            <p:cNvSpPr txBox="1">
              <a:spLocks noChangeArrowheads="1"/>
            </p:cNvSpPr>
            <p:nvPr/>
          </p:nvSpPr>
          <p:spPr bwMode="auto">
            <a:xfrm>
              <a:off x="1056" y="3744"/>
              <a:ext cx="36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tx2"/>
                  </a:solidFill>
                  <a:latin typeface="Times New Roman" panose="02020603050405020304" pitchFamily="18" charset="0"/>
                </a:rPr>
                <a:t>8</a:t>
              </a:r>
              <a:r>
                <a:rPr kumimoji="1" lang="zh-CN" altLang="en-US" sz="2400" b="1">
                  <a:solidFill>
                    <a:schemeClr val="tx2"/>
                  </a:solidFill>
                  <a:latin typeface="Times New Roman" panose="02020603050405020304" pitchFamily="18" charset="0"/>
                </a:rPr>
                <a:t>个相邻最小项合并的两种情况</a:t>
              </a:r>
            </a:p>
          </p:txBody>
        </p:sp>
        <p:grpSp>
          <p:nvGrpSpPr>
            <p:cNvPr id="96262" name="Group 8">
              <a:extLst>
                <a:ext uri="{FF2B5EF4-FFF2-40B4-BE49-F238E27FC236}">
                  <a16:creationId xmlns:a16="http://schemas.microsoft.com/office/drawing/2014/main" id="{941D2C89-C5A6-4ED5-84B8-5836F8D4811A}"/>
                </a:ext>
              </a:extLst>
            </p:cNvPr>
            <p:cNvGrpSpPr>
              <a:grpSpLocks/>
            </p:cNvGrpSpPr>
            <p:nvPr/>
          </p:nvGrpSpPr>
          <p:grpSpPr bwMode="auto">
            <a:xfrm>
              <a:off x="3024" y="1584"/>
              <a:ext cx="2305" cy="2112"/>
              <a:chOff x="3024" y="1824"/>
              <a:chExt cx="2305" cy="2112"/>
            </a:xfrm>
          </p:grpSpPr>
          <p:sp>
            <p:nvSpPr>
              <p:cNvPr id="96293" name="Rectangle 9">
                <a:extLst>
                  <a:ext uri="{FF2B5EF4-FFF2-40B4-BE49-F238E27FC236}">
                    <a16:creationId xmlns:a16="http://schemas.microsoft.com/office/drawing/2014/main" id="{6E6844A4-E122-4E25-80EC-A5A62551C8B9}"/>
                  </a:ext>
                </a:extLst>
              </p:cNvPr>
              <p:cNvSpPr>
                <a:spLocks noChangeArrowheads="1"/>
              </p:cNvSpPr>
              <p:nvPr/>
            </p:nvSpPr>
            <p:spPr bwMode="auto">
              <a:xfrm>
                <a:off x="4871" y="335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294" name="Rectangle 10">
                <a:extLst>
                  <a:ext uri="{FF2B5EF4-FFF2-40B4-BE49-F238E27FC236}">
                    <a16:creationId xmlns:a16="http://schemas.microsoft.com/office/drawing/2014/main" id="{C3BC24A7-ABCE-49D8-A6B0-875A2803342B}"/>
                  </a:ext>
                </a:extLst>
              </p:cNvPr>
              <p:cNvSpPr>
                <a:spLocks noChangeArrowheads="1"/>
              </p:cNvSpPr>
              <p:nvPr/>
            </p:nvSpPr>
            <p:spPr bwMode="auto">
              <a:xfrm>
                <a:off x="4412" y="335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295" name="Rectangle 11">
                <a:extLst>
                  <a:ext uri="{FF2B5EF4-FFF2-40B4-BE49-F238E27FC236}">
                    <a16:creationId xmlns:a16="http://schemas.microsoft.com/office/drawing/2014/main" id="{C74C72E1-A5A0-48AE-8B90-4D423D57E661}"/>
                  </a:ext>
                </a:extLst>
              </p:cNvPr>
              <p:cNvSpPr>
                <a:spLocks noChangeArrowheads="1"/>
              </p:cNvSpPr>
              <p:nvPr/>
            </p:nvSpPr>
            <p:spPr bwMode="auto">
              <a:xfrm>
                <a:off x="3954" y="335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296" name="Rectangle 12">
                <a:extLst>
                  <a:ext uri="{FF2B5EF4-FFF2-40B4-BE49-F238E27FC236}">
                    <a16:creationId xmlns:a16="http://schemas.microsoft.com/office/drawing/2014/main" id="{F15B5F5F-7765-4824-A10D-79F9E40228BD}"/>
                  </a:ext>
                </a:extLst>
              </p:cNvPr>
              <p:cNvSpPr>
                <a:spLocks noChangeArrowheads="1"/>
              </p:cNvSpPr>
              <p:nvPr/>
            </p:nvSpPr>
            <p:spPr bwMode="auto">
              <a:xfrm>
                <a:off x="3495" y="335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297" name="Rectangle 13">
                <a:extLst>
                  <a:ext uri="{FF2B5EF4-FFF2-40B4-BE49-F238E27FC236}">
                    <a16:creationId xmlns:a16="http://schemas.microsoft.com/office/drawing/2014/main" id="{9541B61E-AD10-4BDD-B9F1-789275CC5D04}"/>
                  </a:ext>
                </a:extLst>
              </p:cNvPr>
              <p:cNvSpPr>
                <a:spLocks noChangeArrowheads="1"/>
              </p:cNvSpPr>
              <p:nvPr/>
            </p:nvSpPr>
            <p:spPr bwMode="auto">
              <a:xfrm>
                <a:off x="4871" y="3026"/>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6298" name="Rectangle 14">
                <a:extLst>
                  <a:ext uri="{FF2B5EF4-FFF2-40B4-BE49-F238E27FC236}">
                    <a16:creationId xmlns:a16="http://schemas.microsoft.com/office/drawing/2014/main" id="{003E472F-DD3A-4542-9905-D471BE728A2D}"/>
                  </a:ext>
                </a:extLst>
              </p:cNvPr>
              <p:cNvSpPr>
                <a:spLocks noChangeArrowheads="1"/>
              </p:cNvSpPr>
              <p:nvPr/>
            </p:nvSpPr>
            <p:spPr bwMode="auto">
              <a:xfrm>
                <a:off x="4412" y="3026"/>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299" name="Rectangle 15">
                <a:extLst>
                  <a:ext uri="{FF2B5EF4-FFF2-40B4-BE49-F238E27FC236}">
                    <a16:creationId xmlns:a16="http://schemas.microsoft.com/office/drawing/2014/main" id="{D99C835A-D316-413B-A356-B8EF50D113A6}"/>
                  </a:ext>
                </a:extLst>
              </p:cNvPr>
              <p:cNvSpPr>
                <a:spLocks noChangeArrowheads="1"/>
              </p:cNvSpPr>
              <p:nvPr/>
            </p:nvSpPr>
            <p:spPr bwMode="auto">
              <a:xfrm>
                <a:off x="3954" y="3026"/>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300" name="Rectangle 16">
                <a:extLst>
                  <a:ext uri="{FF2B5EF4-FFF2-40B4-BE49-F238E27FC236}">
                    <a16:creationId xmlns:a16="http://schemas.microsoft.com/office/drawing/2014/main" id="{68D557B9-BD0B-446D-9DC7-2E61ECAE8588}"/>
                  </a:ext>
                </a:extLst>
              </p:cNvPr>
              <p:cNvSpPr>
                <a:spLocks noChangeArrowheads="1"/>
              </p:cNvSpPr>
              <p:nvPr/>
            </p:nvSpPr>
            <p:spPr bwMode="auto">
              <a:xfrm>
                <a:off x="3495" y="3026"/>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6301" name="Rectangle 17">
                <a:extLst>
                  <a:ext uri="{FF2B5EF4-FFF2-40B4-BE49-F238E27FC236}">
                    <a16:creationId xmlns:a16="http://schemas.microsoft.com/office/drawing/2014/main" id="{1D681DDF-B873-437B-BF1B-F3EE0F9FB7E0}"/>
                  </a:ext>
                </a:extLst>
              </p:cNvPr>
              <p:cNvSpPr>
                <a:spLocks noChangeArrowheads="1"/>
              </p:cNvSpPr>
              <p:nvPr/>
            </p:nvSpPr>
            <p:spPr bwMode="auto">
              <a:xfrm>
                <a:off x="4871" y="270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96302" name="Rectangle 18">
                <a:extLst>
                  <a:ext uri="{FF2B5EF4-FFF2-40B4-BE49-F238E27FC236}">
                    <a16:creationId xmlns:a16="http://schemas.microsoft.com/office/drawing/2014/main" id="{B036EAE3-C214-4194-B75F-4A0CE7A98453}"/>
                  </a:ext>
                </a:extLst>
              </p:cNvPr>
              <p:cNvSpPr>
                <a:spLocks noChangeArrowheads="1"/>
              </p:cNvSpPr>
              <p:nvPr/>
            </p:nvSpPr>
            <p:spPr bwMode="auto">
              <a:xfrm>
                <a:off x="4871" y="241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303" name="Rectangle 19">
                <a:extLst>
                  <a:ext uri="{FF2B5EF4-FFF2-40B4-BE49-F238E27FC236}">
                    <a16:creationId xmlns:a16="http://schemas.microsoft.com/office/drawing/2014/main" id="{F4C3939D-15C6-4DA5-BD61-ECF1AF0D1142}"/>
                  </a:ext>
                </a:extLst>
              </p:cNvPr>
              <p:cNvSpPr>
                <a:spLocks noChangeArrowheads="1"/>
              </p:cNvSpPr>
              <p:nvPr/>
            </p:nvSpPr>
            <p:spPr bwMode="auto">
              <a:xfrm>
                <a:off x="4412" y="270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304" name="Rectangle 20">
                <a:extLst>
                  <a:ext uri="{FF2B5EF4-FFF2-40B4-BE49-F238E27FC236}">
                    <a16:creationId xmlns:a16="http://schemas.microsoft.com/office/drawing/2014/main" id="{5C664DD3-BE23-477C-A2A3-30CD50B95467}"/>
                  </a:ext>
                </a:extLst>
              </p:cNvPr>
              <p:cNvSpPr>
                <a:spLocks noChangeArrowheads="1"/>
              </p:cNvSpPr>
              <p:nvPr/>
            </p:nvSpPr>
            <p:spPr bwMode="auto">
              <a:xfrm>
                <a:off x="4412" y="241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a:solidFill>
                    <a:srgbClr val="FF3300"/>
                  </a:solidFill>
                  <a:latin typeface="Times New Roman" panose="02020603050405020304" pitchFamily="18" charset="0"/>
                </a:endParaRPr>
              </a:p>
            </p:txBody>
          </p:sp>
          <p:sp>
            <p:nvSpPr>
              <p:cNvPr id="96305" name="Rectangle 21">
                <a:extLst>
                  <a:ext uri="{FF2B5EF4-FFF2-40B4-BE49-F238E27FC236}">
                    <a16:creationId xmlns:a16="http://schemas.microsoft.com/office/drawing/2014/main" id="{3B19935B-16C9-4507-8442-0FA6737335C1}"/>
                  </a:ext>
                </a:extLst>
              </p:cNvPr>
              <p:cNvSpPr>
                <a:spLocks noChangeArrowheads="1"/>
              </p:cNvSpPr>
              <p:nvPr/>
            </p:nvSpPr>
            <p:spPr bwMode="auto">
              <a:xfrm>
                <a:off x="3954" y="270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6306" name="Rectangle 22">
                <a:extLst>
                  <a:ext uri="{FF2B5EF4-FFF2-40B4-BE49-F238E27FC236}">
                    <a16:creationId xmlns:a16="http://schemas.microsoft.com/office/drawing/2014/main" id="{C5180689-E164-45A3-A72B-2FC7C29B63B9}"/>
                  </a:ext>
                </a:extLst>
              </p:cNvPr>
              <p:cNvSpPr>
                <a:spLocks noChangeArrowheads="1"/>
              </p:cNvSpPr>
              <p:nvPr/>
            </p:nvSpPr>
            <p:spPr bwMode="auto">
              <a:xfrm>
                <a:off x="3495" y="270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96307" name="Rectangle 23">
                <a:extLst>
                  <a:ext uri="{FF2B5EF4-FFF2-40B4-BE49-F238E27FC236}">
                    <a16:creationId xmlns:a16="http://schemas.microsoft.com/office/drawing/2014/main" id="{EE4C9ABF-B32C-4359-B200-C0238C1CE8E0}"/>
                  </a:ext>
                </a:extLst>
              </p:cNvPr>
              <p:cNvSpPr>
                <a:spLocks noChangeArrowheads="1"/>
              </p:cNvSpPr>
              <p:nvPr/>
            </p:nvSpPr>
            <p:spPr bwMode="auto">
              <a:xfrm>
                <a:off x="3954" y="241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308" name="Rectangle 24">
                <a:extLst>
                  <a:ext uri="{FF2B5EF4-FFF2-40B4-BE49-F238E27FC236}">
                    <a16:creationId xmlns:a16="http://schemas.microsoft.com/office/drawing/2014/main" id="{54C6B599-E059-4CED-B41B-694FC9194A02}"/>
                  </a:ext>
                </a:extLst>
              </p:cNvPr>
              <p:cNvSpPr>
                <a:spLocks noChangeArrowheads="1"/>
              </p:cNvSpPr>
              <p:nvPr/>
            </p:nvSpPr>
            <p:spPr bwMode="auto">
              <a:xfrm>
                <a:off x="3495" y="241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6309" name="Line 25">
                <a:extLst>
                  <a:ext uri="{FF2B5EF4-FFF2-40B4-BE49-F238E27FC236}">
                    <a16:creationId xmlns:a16="http://schemas.microsoft.com/office/drawing/2014/main" id="{F0E02A72-0816-4327-A524-46B52F6CA6D6}"/>
                  </a:ext>
                </a:extLst>
              </p:cNvPr>
              <p:cNvSpPr>
                <a:spLocks noChangeShapeType="1"/>
              </p:cNvSpPr>
              <p:nvPr/>
            </p:nvSpPr>
            <p:spPr bwMode="auto">
              <a:xfrm>
                <a:off x="3495" y="2374"/>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0" name="Line 26">
                <a:extLst>
                  <a:ext uri="{FF2B5EF4-FFF2-40B4-BE49-F238E27FC236}">
                    <a16:creationId xmlns:a16="http://schemas.microsoft.com/office/drawing/2014/main" id="{D2D4D08A-0A44-482D-99B8-560BE8FEED16}"/>
                  </a:ext>
                </a:extLst>
              </p:cNvPr>
              <p:cNvSpPr>
                <a:spLocks noChangeShapeType="1"/>
              </p:cNvSpPr>
              <p:nvPr/>
            </p:nvSpPr>
            <p:spPr bwMode="auto">
              <a:xfrm>
                <a:off x="3495" y="2700"/>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1" name="Line 27">
                <a:extLst>
                  <a:ext uri="{FF2B5EF4-FFF2-40B4-BE49-F238E27FC236}">
                    <a16:creationId xmlns:a16="http://schemas.microsoft.com/office/drawing/2014/main" id="{25442085-11A0-44CF-9B6B-190871861D81}"/>
                  </a:ext>
                </a:extLst>
              </p:cNvPr>
              <p:cNvSpPr>
                <a:spLocks noChangeShapeType="1"/>
              </p:cNvSpPr>
              <p:nvPr/>
            </p:nvSpPr>
            <p:spPr bwMode="auto">
              <a:xfrm>
                <a:off x="3495" y="3678"/>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2" name="Line 28">
                <a:extLst>
                  <a:ext uri="{FF2B5EF4-FFF2-40B4-BE49-F238E27FC236}">
                    <a16:creationId xmlns:a16="http://schemas.microsoft.com/office/drawing/2014/main" id="{F7B240E0-F634-405F-B85C-F5C2A7A8309C}"/>
                  </a:ext>
                </a:extLst>
              </p:cNvPr>
              <p:cNvSpPr>
                <a:spLocks noChangeShapeType="1"/>
              </p:cNvSpPr>
              <p:nvPr/>
            </p:nvSpPr>
            <p:spPr bwMode="auto">
              <a:xfrm>
                <a:off x="3495" y="2374"/>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3" name="Line 29">
                <a:extLst>
                  <a:ext uri="{FF2B5EF4-FFF2-40B4-BE49-F238E27FC236}">
                    <a16:creationId xmlns:a16="http://schemas.microsoft.com/office/drawing/2014/main" id="{DC331180-3DD7-4FDF-8B64-B3449D47AFFB}"/>
                  </a:ext>
                </a:extLst>
              </p:cNvPr>
              <p:cNvSpPr>
                <a:spLocks noChangeShapeType="1"/>
              </p:cNvSpPr>
              <p:nvPr/>
            </p:nvSpPr>
            <p:spPr bwMode="auto">
              <a:xfrm>
                <a:off x="3954" y="2374"/>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4" name="Line 30">
                <a:extLst>
                  <a:ext uri="{FF2B5EF4-FFF2-40B4-BE49-F238E27FC236}">
                    <a16:creationId xmlns:a16="http://schemas.microsoft.com/office/drawing/2014/main" id="{F0349556-BFCE-4F92-871F-084B319D0B33}"/>
                  </a:ext>
                </a:extLst>
              </p:cNvPr>
              <p:cNvSpPr>
                <a:spLocks noChangeShapeType="1"/>
              </p:cNvSpPr>
              <p:nvPr/>
            </p:nvSpPr>
            <p:spPr bwMode="auto">
              <a:xfrm>
                <a:off x="5329" y="2374"/>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5" name="Line 31">
                <a:extLst>
                  <a:ext uri="{FF2B5EF4-FFF2-40B4-BE49-F238E27FC236}">
                    <a16:creationId xmlns:a16="http://schemas.microsoft.com/office/drawing/2014/main" id="{B46714F0-90E0-4E62-A064-E1FD703F5D67}"/>
                  </a:ext>
                </a:extLst>
              </p:cNvPr>
              <p:cNvSpPr>
                <a:spLocks noChangeShapeType="1"/>
              </p:cNvSpPr>
              <p:nvPr/>
            </p:nvSpPr>
            <p:spPr bwMode="auto">
              <a:xfrm>
                <a:off x="4412" y="2374"/>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6" name="Line 32">
                <a:extLst>
                  <a:ext uri="{FF2B5EF4-FFF2-40B4-BE49-F238E27FC236}">
                    <a16:creationId xmlns:a16="http://schemas.microsoft.com/office/drawing/2014/main" id="{F7D76C18-09AA-42E3-BCBD-BBC225FF5676}"/>
                  </a:ext>
                </a:extLst>
              </p:cNvPr>
              <p:cNvSpPr>
                <a:spLocks noChangeShapeType="1"/>
              </p:cNvSpPr>
              <p:nvPr/>
            </p:nvSpPr>
            <p:spPr bwMode="auto">
              <a:xfrm>
                <a:off x="4871" y="2374"/>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7" name="Line 33">
                <a:extLst>
                  <a:ext uri="{FF2B5EF4-FFF2-40B4-BE49-F238E27FC236}">
                    <a16:creationId xmlns:a16="http://schemas.microsoft.com/office/drawing/2014/main" id="{348407F8-D3A2-4212-866F-58D12DACA97B}"/>
                  </a:ext>
                </a:extLst>
              </p:cNvPr>
              <p:cNvSpPr>
                <a:spLocks noChangeShapeType="1"/>
              </p:cNvSpPr>
              <p:nvPr/>
            </p:nvSpPr>
            <p:spPr bwMode="auto">
              <a:xfrm>
                <a:off x="3495" y="3026"/>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8" name="Line 34">
                <a:extLst>
                  <a:ext uri="{FF2B5EF4-FFF2-40B4-BE49-F238E27FC236}">
                    <a16:creationId xmlns:a16="http://schemas.microsoft.com/office/drawing/2014/main" id="{5ED282CD-C305-44F7-8DED-D38BAA7B1E7A}"/>
                  </a:ext>
                </a:extLst>
              </p:cNvPr>
              <p:cNvSpPr>
                <a:spLocks noChangeShapeType="1"/>
              </p:cNvSpPr>
              <p:nvPr/>
            </p:nvSpPr>
            <p:spPr bwMode="auto">
              <a:xfrm>
                <a:off x="3495" y="3352"/>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9" name="Line 35">
                <a:extLst>
                  <a:ext uri="{FF2B5EF4-FFF2-40B4-BE49-F238E27FC236}">
                    <a16:creationId xmlns:a16="http://schemas.microsoft.com/office/drawing/2014/main" id="{6BF5A196-CF6B-4054-98F9-AAF082C5D3EA}"/>
                  </a:ext>
                </a:extLst>
              </p:cNvPr>
              <p:cNvSpPr>
                <a:spLocks noChangeShapeType="1"/>
              </p:cNvSpPr>
              <p:nvPr/>
            </p:nvSpPr>
            <p:spPr bwMode="auto">
              <a:xfrm>
                <a:off x="3254" y="2134"/>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0" name="Text Box 36">
                <a:extLst>
                  <a:ext uri="{FF2B5EF4-FFF2-40B4-BE49-F238E27FC236}">
                    <a16:creationId xmlns:a16="http://schemas.microsoft.com/office/drawing/2014/main" id="{B6E27956-D410-4E66-8D13-8BCD614A0C2A}"/>
                  </a:ext>
                </a:extLst>
              </p:cNvPr>
              <p:cNvSpPr txBox="1">
                <a:spLocks noChangeArrowheads="1"/>
              </p:cNvSpPr>
              <p:nvPr/>
            </p:nvSpPr>
            <p:spPr bwMode="auto">
              <a:xfrm>
                <a:off x="3552" y="210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6321" name="Text Box 37">
                <a:extLst>
                  <a:ext uri="{FF2B5EF4-FFF2-40B4-BE49-F238E27FC236}">
                    <a16:creationId xmlns:a16="http://schemas.microsoft.com/office/drawing/2014/main" id="{5A0FC20E-E98E-421F-8AD9-241C4372FFAC}"/>
                  </a:ext>
                </a:extLst>
              </p:cNvPr>
              <p:cNvSpPr txBox="1">
                <a:spLocks noChangeArrowheads="1"/>
              </p:cNvSpPr>
              <p:nvPr/>
            </p:nvSpPr>
            <p:spPr bwMode="auto">
              <a:xfrm>
                <a:off x="4032" y="2091"/>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6322" name="Text Box 38">
                <a:extLst>
                  <a:ext uri="{FF2B5EF4-FFF2-40B4-BE49-F238E27FC236}">
                    <a16:creationId xmlns:a16="http://schemas.microsoft.com/office/drawing/2014/main" id="{F64FCB0D-AAE2-45E7-83A7-683D63D17896}"/>
                  </a:ext>
                </a:extLst>
              </p:cNvPr>
              <p:cNvSpPr txBox="1">
                <a:spLocks noChangeArrowheads="1"/>
              </p:cNvSpPr>
              <p:nvPr/>
            </p:nvSpPr>
            <p:spPr bwMode="auto">
              <a:xfrm>
                <a:off x="4491" y="209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6323" name="Text Box 39">
                <a:extLst>
                  <a:ext uri="{FF2B5EF4-FFF2-40B4-BE49-F238E27FC236}">
                    <a16:creationId xmlns:a16="http://schemas.microsoft.com/office/drawing/2014/main" id="{FEE8C9A5-7EFA-46E6-ADE9-2DC0D61BC30B}"/>
                  </a:ext>
                </a:extLst>
              </p:cNvPr>
              <p:cNvSpPr txBox="1">
                <a:spLocks noChangeArrowheads="1"/>
              </p:cNvSpPr>
              <p:nvPr/>
            </p:nvSpPr>
            <p:spPr bwMode="auto">
              <a:xfrm>
                <a:off x="4936" y="208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6324" name="Text Box 40">
                <a:extLst>
                  <a:ext uri="{FF2B5EF4-FFF2-40B4-BE49-F238E27FC236}">
                    <a16:creationId xmlns:a16="http://schemas.microsoft.com/office/drawing/2014/main" id="{D894C26A-F16D-4B8D-B191-759AAE23974E}"/>
                  </a:ext>
                </a:extLst>
              </p:cNvPr>
              <p:cNvSpPr txBox="1">
                <a:spLocks noChangeArrowheads="1"/>
              </p:cNvSpPr>
              <p:nvPr/>
            </p:nvSpPr>
            <p:spPr bwMode="auto">
              <a:xfrm>
                <a:off x="3265" y="1920"/>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6325" name="Text Box 41">
                <a:extLst>
                  <a:ext uri="{FF2B5EF4-FFF2-40B4-BE49-F238E27FC236}">
                    <a16:creationId xmlns:a16="http://schemas.microsoft.com/office/drawing/2014/main" id="{2F87CCB9-75FD-4D8A-84E0-EE785B0A5E1B}"/>
                  </a:ext>
                </a:extLst>
              </p:cNvPr>
              <p:cNvSpPr txBox="1">
                <a:spLocks noChangeArrowheads="1"/>
              </p:cNvSpPr>
              <p:nvPr/>
            </p:nvSpPr>
            <p:spPr bwMode="auto">
              <a:xfrm>
                <a:off x="3024" y="21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96326" name="Text Box 42">
                <a:extLst>
                  <a:ext uri="{FF2B5EF4-FFF2-40B4-BE49-F238E27FC236}">
                    <a16:creationId xmlns:a16="http://schemas.microsoft.com/office/drawing/2014/main" id="{C0ECC979-E22E-46FE-BB6F-3CE1B2602749}"/>
                  </a:ext>
                </a:extLst>
              </p:cNvPr>
              <p:cNvSpPr txBox="1">
                <a:spLocks noChangeArrowheads="1"/>
              </p:cNvSpPr>
              <p:nvPr/>
            </p:nvSpPr>
            <p:spPr bwMode="auto">
              <a:xfrm>
                <a:off x="3168" y="240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6327" name="Text Box 43">
                <a:extLst>
                  <a:ext uri="{FF2B5EF4-FFF2-40B4-BE49-F238E27FC236}">
                    <a16:creationId xmlns:a16="http://schemas.microsoft.com/office/drawing/2014/main" id="{9D11C0E0-B5CC-4DB3-BF2E-45F59C2E69CB}"/>
                  </a:ext>
                </a:extLst>
              </p:cNvPr>
              <p:cNvSpPr txBox="1">
                <a:spLocks noChangeArrowheads="1"/>
              </p:cNvSpPr>
              <p:nvPr/>
            </p:nvSpPr>
            <p:spPr bwMode="auto">
              <a:xfrm>
                <a:off x="3177"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6328" name="Text Box 44">
                <a:extLst>
                  <a:ext uri="{FF2B5EF4-FFF2-40B4-BE49-F238E27FC236}">
                    <a16:creationId xmlns:a16="http://schemas.microsoft.com/office/drawing/2014/main" id="{2E8FB8F6-BF03-4874-A392-317AD23D07E5}"/>
                  </a:ext>
                </a:extLst>
              </p:cNvPr>
              <p:cNvSpPr txBox="1">
                <a:spLocks noChangeArrowheads="1"/>
              </p:cNvSpPr>
              <p:nvPr/>
            </p:nvSpPr>
            <p:spPr bwMode="auto">
              <a:xfrm>
                <a:off x="3177" y="307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6329" name="Text Box 45">
                <a:extLst>
                  <a:ext uri="{FF2B5EF4-FFF2-40B4-BE49-F238E27FC236}">
                    <a16:creationId xmlns:a16="http://schemas.microsoft.com/office/drawing/2014/main" id="{3269D292-F45B-43FE-AC86-E8BC672B5ADF}"/>
                  </a:ext>
                </a:extLst>
              </p:cNvPr>
              <p:cNvSpPr txBox="1">
                <a:spLocks noChangeArrowheads="1"/>
              </p:cNvSpPr>
              <p:nvPr/>
            </p:nvSpPr>
            <p:spPr bwMode="auto">
              <a:xfrm>
                <a:off x="3159" y="337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grpSp>
            <p:nvGrpSpPr>
              <p:cNvPr id="96330" name="Group 46">
                <a:extLst>
                  <a:ext uri="{FF2B5EF4-FFF2-40B4-BE49-F238E27FC236}">
                    <a16:creationId xmlns:a16="http://schemas.microsoft.com/office/drawing/2014/main" id="{8702E341-3811-4B1D-84FC-C1A7033BBCE7}"/>
                  </a:ext>
                </a:extLst>
              </p:cNvPr>
              <p:cNvGrpSpPr>
                <a:grpSpLocks/>
              </p:cNvGrpSpPr>
              <p:nvPr/>
            </p:nvGrpSpPr>
            <p:grpSpPr bwMode="auto">
              <a:xfrm rot="-5400000">
                <a:off x="4272" y="2718"/>
                <a:ext cx="288" cy="1632"/>
                <a:chOff x="3552" y="2160"/>
                <a:chExt cx="384" cy="1248"/>
              </a:xfrm>
            </p:grpSpPr>
            <p:sp>
              <p:nvSpPr>
                <p:cNvPr id="96343" name="AutoShape 47">
                  <a:extLst>
                    <a:ext uri="{FF2B5EF4-FFF2-40B4-BE49-F238E27FC236}">
                      <a16:creationId xmlns:a16="http://schemas.microsoft.com/office/drawing/2014/main" id="{9203132B-C2C1-41C7-9ABD-ABE7BE98C889}"/>
                    </a:ext>
                  </a:extLst>
                </p:cNvPr>
                <p:cNvSpPr>
                  <a:spLocks/>
                </p:cNvSpPr>
                <p:nvPr/>
              </p:nvSpPr>
              <p:spPr bwMode="auto">
                <a:xfrm>
                  <a:off x="3792" y="2160"/>
                  <a:ext cx="144" cy="1248"/>
                </a:xfrm>
                <a:prstGeom prst="rightBracket">
                  <a:avLst>
                    <a:gd name="adj" fmla="val 72222"/>
                  </a:avLst>
                </a:prstGeom>
                <a:noFill/>
                <a:ln w="952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6344" name="Line 48">
                  <a:extLst>
                    <a:ext uri="{FF2B5EF4-FFF2-40B4-BE49-F238E27FC236}">
                      <a16:creationId xmlns:a16="http://schemas.microsoft.com/office/drawing/2014/main" id="{461DF1ED-7A04-4764-ADFE-9A7DDBE57F9D}"/>
                    </a:ext>
                  </a:extLst>
                </p:cNvPr>
                <p:cNvSpPr>
                  <a:spLocks noChangeShapeType="1"/>
                </p:cNvSpPr>
                <p:nvPr/>
              </p:nvSpPr>
              <p:spPr bwMode="auto">
                <a:xfrm flipH="1">
                  <a:off x="3552" y="2160"/>
                  <a:ext cx="288"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5" name="Line 49">
                  <a:extLst>
                    <a:ext uri="{FF2B5EF4-FFF2-40B4-BE49-F238E27FC236}">
                      <a16:creationId xmlns:a16="http://schemas.microsoft.com/office/drawing/2014/main" id="{9A8C8CEA-55B2-46A1-AE6A-441FF39924A1}"/>
                    </a:ext>
                  </a:extLst>
                </p:cNvPr>
                <p:cNvSpPr>
                  <a:spLocks noChangeShapeType="1"/>
                </p:cNvSpPr>
                <p:nvPr/>
              </p:nvSpPr>
              <p:spPr bwMode="auto">
                <a:xfrm flipH="1">
                  <a:off x="3552" y="3408"/>
                  <a:ext cx="288"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6331" name="Group 50">
                <a:extLst>
                  <a:ext uri="{FF2B5EF4-FFF2-40B4-BE49-F238E27FC236}">
                    <a16:creationId xmlns:a16="http://schemas.microsoft.com/office/drawing/2014/main" id="{64799E74-2BEB-4138-874A-91EA4C27F5A8}"/>
                  </a:ext>
                </a:extLst>
              </p:cNvPr>
              <p:cNvGrpSpPr>
                <a:grpSpLocks/>
              </p:cNvGrpSpPr>
              <p:nvPr/>
            </p:nvGrpSpPr>
            <p:grpSpPr bwMode="auto">
              <a:xfrm>
                <a:off x="3599" y="2375"/>
                <a:ext cx="1585" cy="276"/>
                <a:chOff x="3599" y="2387"/>
                <a:chExt cx="1585" cy="276"/>
              </a:xfrm>
            </p:grpSpPr>
            <p:sp>
              <p:nvSpPr>
                <p:cNvPr id="96340" name="AutoShape 51">
                  <a:extLst>
                    <a:ext uri="{FF2B5EF4-FFF2-40B4-BE49-F238E27FC236}">
                      <a16:creationId xmlns:a16="http://schemas.microsoft.com/office/drawing/2014/main" id="{2DF30915-54FC-4B9E-9095-A427248096D1}"/>
                    </a:ext>
                  </a:extLst>
                </p:cNvPr>
                <p:cNvSpPr>
                  <a:spLocks/>
                </p:cNvSpPr>
                <p:nvPr/>
              </p:nvSpPr>
              <p:spPr bwMode="auto">
                <a:xfrm rot="5400000">
                  <a:off x="4337" y="1817"/>
                  <a:ext cx="108" cy="1584"/>
                </a:xfrm>
                <a:prstGeom prst="rightBracket">
                  <a:avLst>
                    <a:gd name="adj" fmla="val 122222"/>
                  </a:avLst>
                </a:prstGeom>
                <a:noFill/>
                <a:ln w="952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6341" name="Line 52">
                  <a:extLst>
                    <a:ext uri="{FF2B5EF4-FFF2-40B4-BE49-F238E27FC236}">
                      <a16:creationId xmlns:a16="http://schemas.microsoft.com/office/drawing/2014/main" id="{E3C8047E-C5F5-44BD-B1C4-DE2C33F5ED77}"/>
                    </a:ext>
                  </a:extLst>
                </p:cNvPr>
                <p:cNvSpPr>
                  <a:spLocks noChangeShapeType="1"/>
                </p:cNvSpPr>
                <p:nvPr/>
              </p:nvSpPr>
              <p:spPr bwMode="auto">
                <a:xfrm rot="5400000" flipH="1">
                  <a:off x="5099" y="2471"/>
                  <a:ext cx="169" cy="1"/>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2" name="Line 53">
                  <a:extLst>
                    <a:ext uri="{FF2B5EF4-FFF2-40B4-BE49-F238E27FC236}">
                      <a16:creationId xmlns:a16="http://schemas.microsoft.com/office/drawing/2014/main" id="{C88D50B7-55F6-4BAF-ACAA-7BBF23229228}"/>
                    </a:ext>
                  </a:extLst>
                </p:cNvPr>
                <p:cNvSpPr>
                  <a:spLocks noChangeShapeType="1"/>
                </p:cNvSpPr>
                <p:nvPr/>
              </p:nvSpPr>
              <p:spPr bwMode="auto">
                <a:xfrm rot="5400000" flipH="1">
                  <a:off x="3515" y="2477"/>
                  <a:ext cx="169" cy="1"/>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6332" name="Text Box 54">
                <a:extLst>
                  <a:ext uri="{FF2B5EF4-FFF2-40B4-BE49-F238E27FC236}">
                    <a16:creationId xmlns:a16="http://schemas.microsoft.com/office/drawing/2014/main" id="{49699768-C1BD-4E3D-B54F-C292F88FA6B6}"/>
                  </a:ext>
                </a:extLst>
              </p:cNvPr>
              <p:cNvSpPr txBox="1">
                <a:spLocks noChangeArrowheads="1"/>
              </p:cNvSpPr>
              <p:nvPr/>
            </p:nvSpPr>
            <p:spPr bwMode="auto">
              <a:xfrm>
                <a:off x="4268" y="3648"/>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(b)</a:t>
                </a:r>
              </a:p>
            </p:txBody>
          </p:sp>
          <p:sp>
            <p:nvSpPr>
              <p:cNvPr id="96333" name="Line 55">
                <a:extLst>
                  <a:ext uri="{FF2B5EF4-FFF2-40B4-BE49-F238E27FC236}">
                    <a16:creationId xmlns:a16="http://schemas.microsoft.com/office/drawing/2014/main" id="{CDAC3F10-3728-42A6-B1A9-915ED8DC10C3}"/>
                  </a:ext>
                </a:extLst>
              </p:cNvPr>
              <p:cNvSpPr>
                <a:spLocks noChangeShapeType="1"/>
              </p:cNvSpPr>
              <p:nvPr/>
            </p:nvSpPr>
            <p:spPr bwMode="auto">
              <a:xfrm flipV="1">
                <a:off x="3792" y="2016"/>
                <a:ext cx="384" cy="384"/>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4" name="Text Box 56">
                <a:extLst>
                  <a:ext uri="{FF2B5EF4-FFF2-40B4-BE49-F238E27FC236}">
                    <a16:creationId xmlns:a16="http://schemas.microsoft.com/office/drawing/2014/main" id="{C471DDC1-F327-40FB-B2C3-58354A95F4D4}"/>
                  </a:ext>
                </a:extLst>
              </p:cNvPr>
              <p:cNvSpPr txBox="1">
                <a:spLocks noChangeArrowheads="1"/>
              </p:cNvSpPr>
              <p:nvPr/>
            </p:nvSpPr>
            <p:spPr bwMode="auto">
              <a:xfrm>
                <a:off x="4512" y="182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B</a:t>
                </a:r>
              </a:p>
            </p:txBody>
          </p:sp>
          <p:grpSp>
            <p:nvGrpSpPr>
              <p:cNvPr id="96335" name="Group 57">
                <a:extLst>
                  <a:ext uri="{FF2B5EF4-FFF2-40B4-BE49-F238E27FC236}">
                    <a16:creationId xmlns:a16="http://schemas.microsoft.com/office/drawing/2014/main" id="{3ACB2BFC-DB8F-443A-AD7C-A4F25436E13D}"/>
                  </a:ext>
                </a:extLst>
              </p:cNvPr>
              <p:cNvGrpSpPr>
                <a:grpSpLocks/>
              </p:cNvGrpSpPr>
              <p:nvPr/>
            </p:nvGrpSpPr>
            <p:grpSpPr bwMode="auto">
              <a:xfrm>
                <a:off x="4123" y="1824"/>
                <a:ext cx="255" cy="288"/>
                <a:chOff x="4171" y="1776"/>
                <a:chExt cx="255" cy="288"/>
              </a:xfrm>
            </p:grpSpPr>
            <p:sp>
              <p:nvSpPr>
                <p:cNvPr id="96338" name="Text Box 58">
                  <a:extLst>
                    <a:ext uri="{FF2B5EF4-FFF2-40B4-BE49-F238E27FC236}">
                      <a16:creationId xmlns:a16="http://schemas.microsoft.com/office/drawing/2014/main" id="{A0C7AF3E-2C84-40F8-AEBC-08DE18261FF7}"/>
                    </a:ext>
                  </a:extLst>
                </p:cNvPr>
                <p:cNvSpPr txBox="1">
                  <a:spLocks noChangeArrowheads="1"/>
                </p:cNvSpPr>
                <p:nvPr/>
              </p:nvSpPr>
              <p:spPr bwMode="auto">
                <a:xfrm>
                  <a:off x="4171" y="177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B000B0"/>
                      </a:solidFill>
                      <a:latin typeface="Times New Roman" panose="02020603050405020304" pitchFamily="18" charset="0"/>
                    </a:rPr>
                    <a:t>D</a:t>
                  </a:r>
                </a:p>
              </p:txBody>
            </p:sp>
            <p:sp>
              <p:nvSpPr>
                <p:cNvPr id="96339" name="Line 59">
                  <a:extLst>
                    <a:ext uri="{FF2B5EF4-FFF2-40B4-BE49-F238E27FC236}">
                      <a16:creationId xmlns:a16="http://schemas.microsoft.com/office/drawing/2014/main" id="{D0FF2FA8-2610-4DD7-8F89-45E6A6B7EDD1}"/>
                    </a:ext>
                  </a:extLst>
                </p:cNvPr>
                <p:cNvSpPr>
                  <a:spLocks noChangeShapeType="1"/>
                </p:cNvSpPr>
                <p:nvPr/>
              </p:nvSpPr>
              <p:spPr bwMode="auto">
                <a:xfrm>
                  <a:off x="4242" y="1824"/>
                  <a:ext cx="96" cy="0"/>
                </a:xfrm>
                <a:prstGeom prst="line">
                  <a:avLst/>
                </a:prstGeom>
                <a:noFill/>
                <a:ln w="9525">
                  <a:solidFill>
                    <a:srgbClr val="B000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6336" name="AutoShape 60">
                <a:extLst>
                  <a:ext uri="{FF2B5EF4-FFF2-40B4-BE49-F238E27FC236}">
                    <a16:creationId xmlns:a16="http://schemas.microsoft.com/office/drawing/2014/main" id="{1EE74A96-5BB6-4671-B4F4-52CD13B575C5}"/>
                  </a:ext>
                </a:extLst>
              </p:cNvPr>
              <p:cNvSpPr>
                <a:spLocks noChangeArrowheads="1"/>
              </p:cNvSpPr>
              <p:nvPr/>
            </p:nvSpPr>
            <p:spPr bwMode="auto">
              <a:xfrm>
                <a:off x="4044" y="2400"/>
                <a:ext cx="720" cy="1248"/>
              </a:xfrm>
              <a:prstGeom prst="flowChartAlternateProcess">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6337" name="Line 61">
                <a:extLst>
                  <a:ext uri="{FF2B5EF4-FFF2-40B4-BE49-F238E27FC236}">
                    <a16:creationId xmlns:a16="http://schemas.microsoft.com/office/drawing/2014/main" id="{2100D2B4-2465-4A7E-97F6-6D15044EC0F3}"/>
                  </a:ext>
                </a:extLst>
              </p:cNvPr>
              <p:cNvSpPr>
                <a:spLocks noChangeShapeType="1"/>
              </p:cNvSpPr>
              <p:nvPr/>
            </p:nvSpPr>
            <p:spPr bwMode="auto">
              <a:xfrm flipV="1">
                <a:off x="4176" y="2016"/>
                <a:ext cx="384" cy="38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6263" name="Group 62">
              <a:extLst>
                <a:ext uri="{FF2B5EF4-FFF2-40B4-BE49-F238E27FC236}">
                  <a16:creationId xmlns:a16="http://schemas.microsoft.com/office/drawing/2014/main" id="{CD4E9139-38D3-4EF4-AFC9-86979E9CBB4E}"/>
                </a:ext>
              </a:extLst>
            </p:cNvPr>
            <p:cNvGrpSpPr>
              <a:grpSpLocks/>
            </p:cNvGrpSpPr>
            <p:nvPr/>
          </p:nvGrpSpPr>
          <p:grpSpPr bwMode="auto">
            <a:xfrm>
              <a:off x="288" y="1872"/>
              <a:ext cx="2257" cy="1610"/>
              <a:chOff x="576" y="1968"/>
              <a:chExt cx="2257" cy="1610"/>
            </a:xfrm>
          </p:grpSpPr>
          <p:sp>
            <p:nvSpPr>
              <p:cNvPr id="96264" name="Rectangle 63">
                <a:extLst>
                  <a:ext uri="{FF2B5EF4-FFF2-40B4-BE49-F238E27FC236}">
                    <a16:creationId xmlns:a16="http://schemas.microsoft.com/office/drawing/2014/main" id="{4E255DDC-66FE-4C33-B39A-0680D236DFA7}"/>
                  </a:ext>
                </a:extLst>
              </p:cNvPr>
              <p:cNvSpPr>
                <a:spLocks noChangeArrowheads="1"/>
              </p:cNvSpPr>
              <p:nvPr/>
            </p:nvSpPr>
            <p:spPr bwMode="auto">
              <a:xfrm>
                <a:off x="2375" y="294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265" name="Rectangle 64">
                <a:extLst>
                  <a:ext uri="{FF2B5EF4-FFF2-40B4-BE49-F238E27FC236}">
                    <a16:creationId xmlns:a16="http://schemas.microsoft.com/office/drawing/2014/main" id="{B7C7C7D3-6EE9-4F97-8AC4-530F51C1DAA5}"/>
                  </a:ext>
                </a:extLst>
              </p:cNvPr>
              <p:cNvSpPr>
                <a:spLocks noChangeArrowheads="1"/>
              </p:cNvSpPr>
              <p:nvPr/>
            </p:nvSpPr>
            <p:spPr bwMode="auto">
              <a:xfrm>
                <a:off x="2375" y="265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266" name="Rectangle 65">
                <a:extLst>
                  <a:ext uri="{FF2B5EF4-FFF2-40B4-BE49-F238E27FC236}">
                    <a16:creationId xmlns:a16="http://schemas.microsoft.com/office/drawing/2014/main" id="{78699E54-974B-4BAA-BE1B-2F563CE88D0B}"/>
                  </a:ext>
                </a:extLst>
              </p:cNvPr>
              <p:cNvSpPr>
                <a:spLocks noChangeArrowheads="1"/>
              </p:cNvSpPr>
              <p:nvPr/>
            </p:nvSpPr>
            <p:spPr bwMode="auto">
              <a:xfrm>
                <a:off x="1916" y="294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267" name="Rectangle 66">
                <a:extLst>
                  <a:ext uri="{FF2B5EF4-FFF2-40B4-BE49-F238E27FC236}">
                    <a16:creationId xmlns:a16="http://schemas.microsoft.com/office/drawing/2014/main" id="{F698B126-855F-47F6-A8B3-BBC2CFBD4126}"/>
                  </a:ext>
                </a:extLst>
              </p:cNvPr>
              <p:cNvSpPr>
                <a:spLocks noChangeArrowheads="1"/>
              </p:cNvSpPr>
              <p:nvPr/>
            </p:nvSpPr>
            <p:spPr bwMode="auto">
              <a:xfrm>
                <a:off x="1916" y="265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a:solidFill>
                    <a:srgbClr val="FF3300"/>
                  </a:solidFill>
                  <a:latin typeface="Times New Roman" panose="02020603050405020304" pitchFamily="18" charset="0"/>
                </a:endParaRPr>
              </a:p>
            </p:txBody>
          </p:sp>
          <p:sp>
            <p:nvSpPr>
              <p:cNvPr id="96268" name="Rectangle 67">
                <a:extLst>
                  <a:ext uri="{FF2B5EF4-FFF2-40B4-BE49-F238E27FC236}">
                    <a16:creationId xmlns:a16="http://schemas.microsoft.com/office/drawing/2014/main" id="{F007E300-D997-418B-8863-E5329A4374DB}"/>
                  </a:ext>
                </a:extLst>
              </p:cNvPr>
              <p:cNvSpPr>
                <a:spLocks noChangeArrowheads="1"/>
              </p:cNvSpPr>
              <p:nvPr/>
            </p:nvSpPr>
            <p:spPr bwMode="auto">
              <a:xfrm>
                <a:off x="1458" y="294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6269" name="Rectangle 68">
                <a:extLst>
                  <a:ext uri="{FF2B5EF4-FFF2-40B4-BE49-F238E27FC236}">
                    <a16:creationId xmlns:a16="http://schemas.microsoft.com/office/drawing/2014/main" id="{92A94C74-E8F1-4C4A-B720-D82DE90D78B2}"/>
                  </a:ext>
                </a:extLst>
              </p:cNvPr>
              <p:cNvSpPr>
                <a:spLocks noChangeArrowheads="1"/>
              </p:cNvSpPr>
              <p:nvPr/>
            </p:nvSpPr>
            <p:spPr bwMode="auto">
              <a:xfrm>
                <a:off x="999" y="294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6270" name="Rectangle 69">
                <a:extLst>
                  <a:ext uri="{FF2B5EF4-FFF2-40B4-BE49-F238E27FC236}">
                    <a16:creationId xmlns:a16="http://schemas.microsoft.com/office/drawing/2014/main" id="{B100EADE-636C-4FF0-A47F-6FD5653AA19C}"/>
                  </a:ext>
                </a:extLst>
              </p:cNvPr>
              <p:cNvSpPr>
                <a:spLocks noChangeArrowheads="1"/>
              </p:cNvSpPr>
              <p:nvPr/>
            </p:nvSpPr>
            <p:spPr bwMode="auto">
              <a:xfrm>
                <a:off x="1458" y="2652"/>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96271" name="Rectangle 70">
                <a:extLst>
                  <a:ext uri="{FF2B5EF4-FFF2-40B4-BE49-F238E27FC236}">
                    <a16:creationId xmlns:a16="http://schemas.microsoft.com/office/drawing/2014/main" id="{1B40E0C3-42C6-4A06-8974-B8DFAB528FA9}"/>
                  </a:ext>
                </a:extLst>
              </p:cNvPr>
              <p:cNvSpPr>
                <a:spLocks noChangeArrowheads="1"/>
              </p:cNvSpPr>
              <p:nvPr/>
            </p:nvSpPr>
            <p:spPr bwMode="auto">
              <a:xfrm>
                <a:off x="999" y="2652"/>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96272" name="Line 71">
                <a:extLst>
                  <a:ext uri="{FF2B5EF4-FFF2-40B4-BE49-F238E27FC236}">
                    <a16:creationId xmlns:a16="http://schemas.microsoft.com/office/drawing/2014/main" id="{6FAE1550-3E0C-4B7E-AB65-A345C3C284C2}"/>
                  </a:ext>
                </a:extLst>
              </p:cNvPr>
              <p:cNvSpPr>
                <a:spLocks noChangeShapeType="1"/>
              </p:cNvSpPr>
              <p:nvPr/>
            </p:nvSpPr>
            <p:spPr bwMode="auto">
              <a:xfrm>
                <a:off x="999" y="2614"/>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3" name="Line 72">
                <a:extLst>
                  <a:ext uri="{FF2B5EF4-FFF2-40B4-BE49-F238E27FC236}">
                    <a16:creationId xmlns:a16="http://schemas.microsoft.com/office/drawing/2014/main" id="{42778EAD-1C74-4552-B6BD-324DE9DA1FEC}"/>
                  </a:ext>
                </a:extLst>
              </p:cNvPr>
              <p:cNvSpPr>
                <a:spLocks noChangeShapeType="1"/>
              </p:cNvSpPr>
              <p:nvPr/>
            </p:nvSpPr>
            <p:spPr bwMode="auto">
              <a:xfrm>
                <a:off x="999" y="2940"/>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4" name="Line 73">
                <a:extLst>
                  <a:ext uri="{FF2B5EF4-FFF2-40B4-BE49-F238E27FC236}">
                    <a16:creationId xmlns:a16="http://schemas.microsoft.com/office/drawing/2014/main" id="{3C13CB76-A632-4154-88BB-DD178E77EDF6}"/>
                  </a:ext>
                </a:extLst>
              </p:cNvPr>
              <p:cNvSpPr>
                <a:spLocks noChangeShapeType="1"/>
              </p:cNvSpPr>
              <p:nvPr/>
            </p:nvSpPr>
            <p:spPr bwMode="auto">
              <a:xfrm>
                <a:off x="999" y="2614"/>
                <a:ext cx="0" cy="63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5" name="Line 74">
                <a:extLst>
                  <a:ext uri="{FF2B5EF4-FFF2-40B4-BE49-F238E27FC236}">
                    <a16:creationId xmlns:a16="http://schemas.microsoft.com/office/drawing/2014/main" id="{A5788276-2C05-47C3-9E18-8CC400416BBA}"/>
                  </a:ext>
                </a:extLst>
              </p:cNvPr>
              <p:cNvSpPr>
                <a:spLocks noChangeShapeType="1"/>
              </p:cNvSpPr>
              <p:nvPr/>
            </p:nvSpPr>
            <p:spPr bwMode="auto">
              <a:xfrm>
                <a:off x="1458" y="2622"/>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6" name="Line 75">
                <a:extLst>
                  <a:ext uri="{FF2B5EF4-FFF2-40B4-BE49-F238E27FC236}">
                    <a16:creationId xmlns:a16="http://schemas.microsoft.com/office/drawing/2014/main" id="{560A4346-5FD8-4DAF-9BCF-EAC0ACBFB73B}"/>
                  </a:ext>
                </a:extLst>
              </p:cNvPr>
              <p:cNvSpPr>
                <a:spLocks noChangeShapeType="1"/>
              </p:cNvSpPr>
              <p:nvPr/>
            </p:nvSpPr>
            <p:spPr bwMode="auto">
              <a:xfrm>
                <a:off x="2833" y="2614"/>
                <a:ext cx="0" cy="63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7" name="Line 76">
                <a:extLst>
                  <a:ext uri="{FF2B5EF4-FFF2-40B4-BE49-F238E27FC236}">
                    <a16:creationId xmlns:a16="http://schemas.microsoft.com/office/drawing/2014/main" id="{AD19CBD2-5637-49A9-BADC-ECB8FED12583}"/>
                  </a:ext>
                </a:extLst>
              </p:cNvPr>
              <p:cNvSpPr>
                <a:spLocks noChangeShapeType="1"/>
              </p:cNvSpPr>
              <p:nvPr/>
            </p:nvSpPr>
            <p:spPr bwMode="auto">
              <a:xfrm>
                <a:off x="1916" y="2614"/>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8" name="Line 77">
                <a:extLst>
                  <a:ext uri="{FF2B5EF4-FFF2-40B4-BE49-F238E27FC236}">
                    <a16:creationId xmlns:a16="http://schemas.microsoft.com/office/drawing/2014/main" id="{AD664CD9-FD33-4347-B1F2-D8214CFD0FD0}"/>
                  </a:ext>
                </a:extLst>
              </p:cNvPr>
              <p:cNvSpPr>
                <a:spLocks noChangeShapeType="1"/>
              </p:cNvSpPr>
              <p:nvPr/>
            </p:nvSpPr>
            <p:spPr bwMode="auto">
              <a:xfrm>
                <a:off x="2375" y="2614"/>
                <a:ext cx="0" cy="6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9" name="Line 78">
                <a:extLst>
                  <a:ext uri="{FF2B5EF4-FFF2-40B4-BE49-F238E27FC236}">
                    <a16:creationId xmlns:a16="http://schemas.microsoft.com/office/drawing/2014/main" id="{C1D7E97F-C994-4AF2-8F6D-2D56251FAF45}"/>
                  </a:ext>
                </a:extLst>
              </p:cNvPr>
              <p:cNvSpPr>
                <a:spLocks noChangeShapeType="1"/>
              </p:cNvSpPr>
              <p:nvPr/>
            </p:nvSpPr>
            <p:spPr bwMode="auto">
              <a:xfrm>
                <a:off x="999" y="3246"/>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0" name="Line 79">
                <a:extLst>
                  <a:ext uri="{FF2B5EF4-FFF2-40B4-BE49-F238E27FC236}">
                    <a16:creationId xmlns:a16="http://schemas.microsoft.com/office/drawing/2014/main" id="{27F33143-8EDC-473F-805B-D31AE1B21EC8}"/>
                  </a:ext>
                </a:extLst>
              </p:cNvPr>
              <p:cNvSpPr>
                <a:spLocks noChangeShapeType="1"/>
              </p:cNvSpPr>
              <p:nvPr/>
            </p:nvSpPr>
            <p:spPr bwMode="auto">
              <a:xfrm>
                <a:off x="758" y="2374"/>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1" name="Text Box 80">
                <a:extLst>
                  <a:ext uri="{FF2B5EF4-FFF2-40B4-BE49-F238E27FC236}">
                    <a16:creationId xmlns:a16="http://schemas.microsoft.com/office/drawing/2014/main" id="{1C88A961-59EE-4CDC-9E49-CD92BD8C3473}"/>
                  </a:ext>
                </a:extLst>
              </p:cNvPr>
              <p:cNvSpPr txBox="1">
                <a:spLocks noChangeArrowheads="1"/>
              </p:cNvSpPr>
              <p:nvPr/>
            </p:nvSpPr>
            <p:spPr bwMode="auto">
              <a:xfrm>
                <a:off x="1056" y="23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96282" name="Text Box 81">
                <a:extLst>
                  <a:ext uri="{FF2B5EF4-FFF2-40B4-BE49-F238E27FC236}">
                    <a16:creationId xmlns:a16="http://schemas.microsoft.com/office/drawing/2014/main" id="{C9CF4944-FD90-4269-9CAC-8A2B2C743CFF}"/>
                  </a:ext>
                </a:extLst>
              </p:cNvPr>
              <p:cNvSpPr txBox="1">
                <a:spLocks noChangeArrowheads="1"/>
              </p:cNvSpPr>
              <p:nvPr/>
            </p:nvSpPr>
            <p:spPr bwMode="auto">
              <a:xfrm>
                <a:off x="1536" y="2331"/>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96283" name="Text Box 82">
                <a:extLst>
                  <a:ext uri="{FF2B5EF4-FFF2-40B4-BE49-F238E27FC236}">
                    <a16:creationId xmlns:a16="http://schemas.microsoft.com/office/drawing/2014/main" id="{D852DAFA-48BF-4924-98EC-E2C2D0DCE517}"/>
                  </a:ext>
                </a:extLst>
              </p:cNvPr>
              <p:cNvSpPr txBox="1">
                <a:spLocks noChangeArrowheads="1"/>
              </p:cNvSpPr>
              <p:nvPr/>
            </p:nvSpPr>
            <p:spPr bwMode="auto">
              <a:xfrm>
                <a:off x="1995" y="233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96284" name="Text Box 83">
                <a:extLst>
                  <a:ext uri="{FF2B5EF4-FFF2-40B4-BE49-F238E27FC236}">
                    <a16:creationId xmlns:a16="http://schemas.microsoft.com/office/drawing/2014/main" id="{E75B8AD4-103C-4681-A7F0-BE8F42509CCD}"/>
                  </a:ext>
                </a:extLst>
              </p:cNvPr>
              <p:cNvSpPr txBox="1">
                <a:spLocks noChangeArrowheads="1"/>
              </p:cNvSpPr>
              <p:nvPr/>
            </p:nvSpPr>
            <p:spPr bwMode="auto">
              <a:xfrm>
                <a:off x="2440" y="232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96285" name="Text Box 84">
                <a:extLst>
                  <a:ext uri="{FF2B5EF4-FFF2-40B4-BE49-F238E27FC236}">
                    <a16:creationId xmlns:a16="http://schemas.microsoft.com/office/drawing/2014/main" id="{28A242DC-D9D3-4EAA-AB85-C77785554142}"/>
                  </a:ext>
                </a:extLst>
              </p:cNvPr>
              <p:cNvSpPr txBox="1">
                <a:spLocks noChangeArrowheads="1"/>
              </p:cNvSpPr>
              <p:nvPr/>
            </p:nvSpPr>
            <p:spPr bwMode="auto">
              <a:xfrm>
                <a:off x="769" y="2160"/>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sp>
            <p:nvSpPr>
              <p:cNvPr id="96286" name="Text Box 85">
                <a:extLst>
                  <a:ext uri="{FF2B5EF4-FFF2-40B4-BE49-F238E27FC236}">
                    <a16:creationId xmlns:a16="http://schemas.microsoft.com/office/drawing/2014/main" id="{93CDE8E3-B29D-4811-8646-4312B39232CA}"/>
                  </a:ext>
                </a:extLst>
              </p:cNvPr>
              <p:cNvSpPr txBox="1">
                <a:spLocks noChangeArrowheads="1"/>
              </p:cNvSpPr>
              <p:nvPr/>
            </p:nvSpPr>
            <p:spPr bwMode="auto">
              <a:xfrm>
                <a:off x="576" y="240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a:t>
                </a:r>
              </a:p>
            </p:txBody>
          </p:sp>
          <p:sp>
            <p:nvSpPr>
              <p:cNvPr id="96287" name="Text Box 86">
                <a:extLst>
                  <a:ext uri="{FF2B5EF4-FFF2-40B4-BE49-F238E27FC236}">
                    <a16:creationId xmlns:a16="http://schemas.microsoft.com/office/drawing/2014/main" id="{69540147-D308-4825-B8FB-E113C2F2E38B}"/>
                  </a:ext>
                </a:extLst>
              </p:cNvPr>
              <p:cNvSpPr txBox="1">
                <a:spLocks noChangeArrowheads="1"/>
              </p:cNvSpPr>
              <p:nvPr/>
            </p:nvSpPr>
            <p:spPr bwMode="auto">
              <a:xfrm>
                <a:off x="720" y="26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a:t>
                </a:r>
              </a:p>
            </p:txBody>
          </p:sp>
          <p:sp>
            <p:nvSpPr>
              <p:cNvPr id="96288" name="Text Box 87">
                <a:extLst>
                  <a:ext uri="{FF2B5EF4-FFF2-40B4-BE49-F238E27FC236}">
                    <a16:creationId xmlns:a16="http://schemas.microsoft.com/office/drawing/2014/main" id="{6C19FE6C-F7A3-48F1-901F-72EBDF232E30}"/>
                  </a:ext>
                </a:extLst>
              </p:cNvPr>
              <p:cNvSpPr txBox="1">
                <a:spLocks noChangeArrowheads="1"/>
              </p:cNvSpPr>
              <p:nvPr/>
            </p:nvSpPr>
            <p:spPr bwMode="auto">
              <a:xfrm>
                <a:off x="720" y="297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a:t>
                </a:r>
              </a:p>
            </p:txBody>
          </p:sp>
          <p:sp>
            <p:nvSpPr>
              <p:cNvPr id="96289" name="AutoShape 88">
                <a:extLst>
                  <a:ext uri="{FF2B5EF4-FFF2-40B4-BE49-F238E27FC236}">
                    <a16:creationId xmlns:a16="http://schemas.microsoft.com/office/drawing/2014/main" id="{DB7C0079-F1D2-4B4D-B0C5-F2F81A85F8A2}"/>
                  </a:ext>
                </a:extLst>
              </p:cNvPr>
              <p:cNvSpPr>
                <a:spLocks noChangeArrowheads="1"/>
              </p:cNvSpPr>
              <p:nvPr/>
            </p:nvSpPr>
            <p:spPr bwMode="auto">
              <a:xfrm>
                <a:off x="1104" y="2688"/>
                <a:ext cx="1632" cy="480"/>
              </a:xfrm>
              <a:prstGeom prst="roundRect">
                <a:avLst>
                  <a:gd name="adj" fmla="val 12120"/>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6290" name="Line 89">
                <a:extLst>
                  <a:ext uri="{FF2B5EF4-FFF2-40B4-BE49-F238E27FC236}">
                    <a16:creationId xmlns:a16="http://schemas.microsoft.com/office/drawing/2014/main" id="{5BCE7BBB-F1CF-4053-AA06-56624AA5F98A}"/>
                  </a:ext>
                </a:extLst>
              </p:cNvPr>
              <p:cNvSpPr>
                <a:spLocks noChangeShapeType="1"/>
              </p:cNvSpPr>
              <p:nvPr/>
            </p:nvSpPr>
            <p:spPr bwMode="auto">
              <a:xfrm flipV="1">
                <a:off x="1729" y="2208"/>
                <a:ext cx="480" cy="48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1" name="Text Box 90">
                <a:extLst>
                  <a:ext uri="{FF2B5EF4-FFF2-40B4-BE49-F238E27FC236}">
                    <a16:creationId xmlns:a16="http://schemas.microsoft.com/office/drawing/2014/main" id="{930319F0-1833-403D-AC0A-B49204AEB90F}"/>
                  </a:ext>
                </a:extLst>
              </p:cNvPr>
              <p:cNvSpPr txBox="1">
                <a:spLocks noChangeArrowheads="1"/>
              </p:cNvSpPr>
              <p:nvPr/>
            </p:nvSpPr>
            <p:spPr bwMode="auto">
              <a:xfrm>
                <a:off x="2225" y="19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p>
            </p:txBody>
          </p:sp>
          <p:sp>
            <p:nvSpPr>
              <p:cNvPr id="96292" name="Text Box 91">
                <a:extLst>
                  <a:ext uri="{FF2B5EF4-FFF2-40B4-BE49-F238E27FC236}">
                    <a16:creationId xmlns:a16="http://schemas.microsoft.com/office/drawing/2014/main" id="{2168C11E-9836-4B5F-8959-33317D0CD588}"/>
                  </a:ext>
                </a:extLst>
              </p:cNvPr>
              <p:cNvSpPr txBox="1">
                <a:spLocks noChangeArrowheads="1"/>
              </p:cNvSpPr>
              <p:nvPr/>
            </p:nvSpPr>
            <p:spPr bwMode="auto">
              <a:xfrm>
                <a:off x="1670" y="329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(a)</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90115"/>
                                        </p:tgtEl>
                                        <p:attrNameLst>
                                          <p:attrName>style.visibility</p:attrName>
                                        </p:attrNameLst>
                                      </p:cBhvr>
                                      <p:to>
                                        <p:strVal val="visible"/>
                                      </p:to>
                                    </p:set>
                                    <p:animEffect transition="in" filter="slide(fromRight)">
                                      <p:cBhvr>
                                        <p:cTn id="7" dur="500"/>
                                        <p:tgtEl>
                                          <p:spTgt spid="9011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90116"/>
                                        </p:tgtEl>
                                        <p:attrNameLst>
                                          <p:attrName>style.visibility</p:attrName>
                                        </p:attrNameLst>
                                      </p:cBhvr>
                                      <p:to>
                                        <p:strVal val="visible"/>
                                      </p:to>
                                    </p:set>
                                    <p:animEffect transition="in" filter="slide(fromRight)">
                                      <p:cBhvr>
                                        <p:cTn id="12" dur="500"/>
                                        <p:tgtEl>
                                          <p:spTgt spid="90116"/>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90118"/>
                                        </p:tgtEl>
                                        <p:attrNameLst>
                                          <p:attrName>style.visibility</p:attrName>
                                        </p:attrNameLst>
                                      </p:cBhvr>
                                      <p:to>
                                        <p:strVal val="visible"/>
                                      </p:to>
                                    </p:set>
                                    <p:animEffect transition="in" filter="dissolve">
                                      <p:cBhvr>
                                        <p:cTn id="16" dur="500"/>
                                        <p:tgtEl>
                                          <p:spTgt spid="90118"/>
                                        </p:tgtEl>
                                      </p:cBhvr>
                                    </p:animEffect>
                                  </p:childTnLst>
                                  <p:subTnLst>
                                    <p:audio>
                                      <p:cMediaNode>
                                        <p:cTn display="0" masterRel="sameClick">
                                          <p:stCondLst>
                                            <p:cond evt="begin" delay="0">
                                              <p:tn val="14"/>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autoUpdateAnimBg="0"/>
      <p:bldP spid="90116"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9" name="Text Box 3">
            <a:extLst>
              <a:ext uri="{FF2B5EF4-FFF2-40B4-BE49-F238E27FC236}">
                <a16:creationId xmlns:a16="http://schemas.microsoft.com/office/drawing/2014/main" id="{14736CA5-94A8-4925-8FEB-731DB5480CA9}"/>
              </a:ext>
            </a:extLst>
          </p:cNvPr>
          <p:cNvSpPr txBox="1">
            <a:spLocks noChangeArrowheads="1"/>
          </p:cNvSpPr>
          <p:nvPr/>
        </p:nvSpPr>
        <p:spPr bwMode="auto">
          <a:xfrm>
            <a:off x="609600" y="9144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宋体" panose="02010600030101010101" pitchFamily="2" charset="-122"/>
              </a:rPr>
              <a:t>　</a:t>
            </a:r>
            <a:r>
              <a:rPr kumimoji="1" lang="en-US" altLang="zh-CN" sz="2400" b="1">
                <a:solidFill>
                  <a:srgbClr val="A60000"/>
                </a:solidFill>
                <a:latin typeface="宋体" panose="02010600030101010101" pitchFamily="2" charset="-122"/>
              </a:rPr>
              <a:t>n</a:t>
            </a:r>
            <a:r>
              <a:rPr kumimoji="1" lang="zh-CN" altLang="en-US" sz="2400" b="1">
                <a:solidFill>
                  <a:srgbClr val="A60000"/>
                </a:solidFill>
                <a:latin typeface="宋体" panose="02010600030101010101" pitchFamily="2" charset="-122"/>
              </a:rPr>
              <a:t>个变量卡诺图中最小项的合并规律归纳如下：</a:t>
            </a:r>
            <a:r>
              <a:rPr kumimoji="1" lang="zh-CN" altLang="en-US" sz="2400">
                <a:solidFill>
                  <a:srgbClr val="993300"/>
                </a:solidFill>
                <a:latin typeface="Times New Roman" panose="02020603050405020304" pitchFamily="18" charset="0"/>
              </a:rPr>
              <a:t> </a:t>
            </a:r>
          </a:p>
        </p:txBody>
      </p:sp>
      <p:sp>
        <p:nvSpPr>
          <p:cNvPr id="91140" name="Text Box 4">
            <a:extLst>
              <a:ext uri="{FF2B5EF4-FFF2-40B4-BE49-F238E27FC236}">
                <a16:creationId xmlns:a16="http://schemas.microsoft.com/office/drawing/2014/main" id="{E221A3FB-E870-4621-B869-FACD37E2468F}"/>
              </a:ext>
            </a:extLst>
          </p:cNvPr>
          <p:cNvSpPr txBox="1">
            <a:spLocks noChangeArrowheads="1"/>
          </p:cNvSpPr>
          <p:nvPr/>
        </p:nvSpPr>
        <p:spPr bwMode="auto">
          <a:xfrm>
            <a:off x="598488" y="1557338"/>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(1) </a:t>
            </a:r>
            <a:r>
              <a:rPr kumimoji="1" lang="zh-CN" altLang="en-US" sz="2400" b="1">
                <a:solidFill>
                  <a:srgbClr val="0033CC"/>
                </a:solidFill>
                <a:latin typeface="Times New Roman" panose="02020603050405020304" pitchFamily="18" charset="0"/>
              </a:rPr>
              <a:t>卡诺圈中小方格的个数必须为</a:t>
            </a:r>
            <a:r>
              <a:rPr kumimoji="1" lang="en-US" altLang="zh-CN" sz="2400" b="1">
                <a:solidFill>
                  <a:srgbClr val="0033CC"/>
                </a:solidFill>
                <a:latin typeface="Times New Roman" panose="02020603050405020304" pitchFamily="18" charset="0"/>
              </a:rPr>
              <a:t>2</a:t>
            </a:r>
            <a:r>
              <a:rPr kumimoji="1" lang="en-US" altLang="zh-CN" sz="2400" b="1" baseline="30000">
                <a:solidFill>
                  <a:srgbClr val="0033CC"/>
                </a:solidFill>
                <a:latin typeface="Times New Roman" panose="02020603050405020304" pitchFamily="18" charset="0"/>
              </a:rPr>
              <a:t>m</a:t>
            </a:r>
            <a:r>
              <a:rPr kumimoji="1" lang="zh-CN" altLang="en-US" sz="2400" b="1">
                <a:solidFill>
                  <a:srgbClr val="0033CC"/>
                </a:solidFill>
                <a:latin typeface="Times New Roman" panose="02020603050405020304" pitchFamily="18" charset="0"/>
              </a:rPr>
              <a:t>个，</a:t>
            </a:r>
            <a:r>
              <a:rPr kumimoji="1" lang="en-US" altLang="zh-CN" sz="2400" b="1">
                <a:solidFill>
                  <a:srgbClr val="0033CC"/>
                </a:solidFill>
                <a:latin typeface="Times New Roman" panose="02020603050405020304" pitchFamily="18" charset="0"/>
              </a:rPr>
              <a:t>m</a:t>
            </a:r>
            <a:r>
              <a:rPr kumimoji="1" lang="zh-CN" altLang="en-US" sz="2400" b="1">
                <a:solidFill>
                  <a:srgbClr val="0033CC"/>
                </a:solidFill>
                <a:latin typeface="Times New Roman" panose="02020603050405020304" pitchFamily="18" charset="0"/>
              </a:rPr>
              <a:t>为小于或等于</a:t>
            </a:r>
            <a:r>
              <a:rPr kumimoji="1" lang="en-US" altLang="zh-CN" sz="2400" b="1">
                <a:solidFill>
                  <a:srgbClr val="0033CC"/>
                </a:solidFill>
                <a:latin typeface="Times New Roman" panose="02020603050405020304" pitchFamily="18" charset="0"/>
              </a:rPr>
              <a:t>n</a:t>
            </a:r>
            <a:r>
              <a:rPr kumimoji="1" lang="zh-CN" altLang="en-US" sz="2400" b="1">
                <a:solidFill>
                  <a:srgbClr val="0033CC"/>
                </a:solidFill>
                <a:latin typeface="Times New Roman" panose="02020603050405020304" pitchFamily="18" charset="0"/>
              </a:rPr>
              <a:t>的整数。</a:t>
            </a:r>
            <a:r>
              <a:rPr kumimoji="1" lang="zh-CN" altLang="en-US" sz="2400">
                <a:solidFill>
                  <a:srgbClr val="0033CC"/>
                </a:solidFill>
                <a:latin typeface="Times New Roman" panose="02020603050405020304" pitchFamily="18" charset="0"/>
              </a:rPr>
              <a:t> </a:t>
            </a:r>
          </a:p>
        </p:txBody>
      </p:sp>
      <p:sp>
        <p:nvSpPr>
          <p:cNvPr id="91141" name="Text Box 5">
            <a:extLst>
              <a:ext uri="{FF2B5EF4-FFF2-40B4-BE49-F238E27FC236}">
                <a16:creationId xmlns:a16="http://schemas.microsoft.com/office/drawing/2014/main" id="{6E3E40BD-5824-4C46-97D1-59AFE69ADFDF}"/>
              </a:ext>
            </a:extLst>
          </p:cNvPr>
          <p:cNvSpPr txBox="1">
            <a:spLocks noChangeArrowheads="1"/>
          </p:cNvSpPr>
          <p:nvPr/>
        </p:nvSpPr>
        <p:spPr bwMode="auto">
          <a:xfrm>
            <a:off x="609600" y="2471738"/>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(2) </a:t>
            </a:r>
            <a:r>
              <a:rPr kumimoji="1" lang="zh-CN" altLang="en-US" sz="2400" b="1">
                <a:solidFill>
                  <a:srgbClr val="0033CC"/>
                </a:solidFill>
                <a:latin typeface="Times New Roman" panose="02020603050405020304" pitchFamily="18" charset="0"/>
              </a:rPr>
              <a:t>卡诺圈中的</a:t>
            </a:r>
            <a:r>
              <a:rPr kumimoji="1" lang="en-US" altLang="zh-CN" sz="2400" b="1">
                <a:solidFill>
                  <a:srgbClr val="0033CC"/>
                </a:solidFill>
                <a:latin typeface="Times New Roman" panose="02020603050405020304" pitchFamily="18" charset="0"/>
              </a:rPr>
              <a:t>2</a:t>
            </a:r>
            <a:r>
              <a:rPr kumimoji="1" lang="en-US" altLang="zh-CN" sz="2400" b="1" baseline="30000">
                <a:solidFill>
                  <a:srgbClr val="0033CC"/>
                </a:solidFill>
                <a:latin typeface="Times New Roman" panose="02020603050405020304" pitchFamily="18" charset="0"/>
              </a:rPr>
              <a:t>m</a:t>
            </a:r>
            <a:r>
              <a:rPr kumimoji="1" lang="zh-CN" altLang="en-US" sz="2400" b="1">
                <a:solidFill>
                  <a:srgbClr val="0033CC"/>
                </a:solidFill>
                <a:latin typeface="Times New Roman" panose="02020603050405020304" pitchFamily="18" charset="0"/>
              </a:rPr>
              <a:t>个小方格有一定的排列规律，具体地说，它们含有</a:t>
            </a:r>
            <a:r>
              <a:rPr kumimoji="1" lang="en-US" altLang="zh-CN" sz="2400" b="1">
                <a:solidFill>
                  <a:srgbClr val="0033CC"/>
                </a:solidFill>
                <a:latin typeface="Times New Roman" panose="02020603050405020304" pitchFamily="18" charset="0"/>
              </a:rPr>
              <a:t>m</a:t>
            </a:r>
            <a:r>
              <a:rPr kumimoji="1" lang="zh-CN" altLang="en-US" sz="2400" b="1">
                <a:solidFill>
                  <a:srgbClr val="0033CC"/>
                </a:solidFill>
                <a:latin typeface="Times New Roman" panose="02020603050405020304" pitchFamily="18" charset="0"/>
              </a:rPr>
              <a:t>个不同变量，</a:t>
            </a:r>
            <a:r>
              <a:rPr kumimoji="1" lang="en-US" altLang="zh-CN" sz="2400" b="1">
                <a:solidFill>
                  <a:srgbClr val="0033CC"/>
                </a:solidFill>
                <a:latin typeface="Times New Roman" panose="02020603050405020304" pitchFamily="18" charset="0"/>
              </a:rPr>
              <a:t>(n-m)</a:t>
            </a:r>
            <a:r>
              <a:rPr kumimoji="1" lang="zh-CN" altLang="en-US" sz="2400" b="1">
                <a:solidFill>
                  <a:srgbClr val="0033CC"/>
                </a:solidFill>
                <a:latin typeface="Times New Roman" panose="02020603050405020304" pitchFamily="18" charset="0"/>
              </a:rPr>
              <a:t>个相同变量。 </a:t>
            </a:r>
          </a:p>
        </p:txBody>
      </p:sp>
      <p:sp>
        <p:nvSpPr>
          <p:cNvPr id="91143" name="Text Box 7">
            <a:extLst>
              <a:ext uri="{FF2B5EF4-FFF2-40B4-BE49-F238E27FC236}">
                <a16:creationId xmlns:a16="http://schemas.microsoft.com/office/drawing/2014/main" id="{9F23E621-83A6-4C7E-865F-A1FAC13AC254}"/>
              </a:ext>
            </a:extLst>
          </p:cNvPr>
          <p:cNvSpPr txBox="1">
            <a:spLocks noChangeArrowheads="1"/>
          </p:cNvSpPr>
          <p:nvPr/>
        </p:nvSpPr>
        <p:spPr bwMode="auto">
          <a:xfrm>
            <a:off x="611188" y="3441700"/>
            <a:ext cx="8077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(3) </a:t>
            </a:r>
            <a:r>
              <a:rPr kumimoji="1" lang="zh-CN" altLang="en-US" sz="2400" b="1">
                <a:solidFill>
                  <a:srgbClr val="0033CC"/>
                </a:solidFill>
                <a:latin typeface="Times New Roman" panose="02020603050405020304" pitchFamily="18" charset="0"/>
              </a:rPr>
              <a:t>卡诺圈中的</a:t>
            </a:r>
            <a:r>
              <a:rPr kumimoji="1" lang="en-US" altLang="zh-CN" sz="2400" b="1">
                <a:solidFill>
                  <a:srgbClr val="0033CC"/>
                </a:solidFill>
                <a:latin typeface="Times New Roman" panose="02020603050405020304" pitchFamily="18" charset="0"/>
              </a:rPr>
              <a:t>2</a:t>
            </a:r>
            <a:r>
              <a:rPr kumimoji="1" lang="en-US" altLang="zh-CN" sz="2400" b="1" baseline="30000">
                <a:solidFill>
                  <a:srgbClr val="0033CC"/>
                </a:solidFill>
                <a:latin typeface="Times New Roman" panose="02020603050405020304" pitchFamily="18" charset="0"/>
              </a:rPr>
              <a:t>m</a:t>
            </a:r>
            <a:r>
              <a:rPr kumimoji="1" lang="zh-CN" altLang="en-US" sz="2400" b="1">
                <a:solidFill>
                  <a:srgbClr val="0033CC"/>
                </a:solidFill>
                <a:latin typeface="Times New Roman" panose="02020603050405020304" pitchFamily="18" charset="0"/>
              </a:rPr>
              <a:t>个小方格对应的最小项可用</a:t>
            </a:r>
            <a:r>
              <a:rPr kumimoji="1" lang="en-US" altLang="zh-CN" sz="2400" b="1">
                <a:solidFill>
                  <a:srgbClr val="0033CC"/>
                </a:solidFill>
                <a:latin typeface="Times New Roman" panose="02020603050405020304" pitchFamily="18" charset="0"/>
              </a:rPr>
              <a:t>(n-m)</a:t>
            </a:r>
            <a:r>
              <a:rPr kumimoji="1" lang="zh-CN" altLang="en-US" sz="2400" b="1">
                <a:solidFill>
                  <a:srgbClr val="0033CC"/>
                </a:solidFill>
                <a:latin typeface="Times New Roman" panose="02020603050405020304" pitchFamily="18" charset="0"/>
              </a:rPr>
              <a:t>个变量的“与”项表示，该“与”项由这些最小项中的相同变量构成。 </a:t>
            </a:r>
          </a:p>
        </p:txBody>
      </p:sp>
      <p:sp>
        <p:nvSpPr>
          <p:cNvPr id="91144" name="Text Box 8">
            <a:extLst>
              <a:ext uri="{FF2B5EF4-FFF2-40B4-BE49-F238E27FC236}">
                <a16:creationId xmlns:a16="http://schemas.microsoft.com/office/drawing/2014/main" id="{292A504E-1E90-4B4A-9AFF-B43D77DEEDB9}"/>
              </a:ext>
            </a:extLst>
          </p:cNvPr>
          <p:cNvSpPr txBox="1">
            <a:spLocks noChangeArrowheads="1"/>
          </p:cNvSpPr>
          <p:nvPr/>
        </p:nvSpPr>
        <p:spPr bwMode="auto">
          <a:xfrm>
            <a:off x="611188" y="4810125"/>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a:t>
            </a:r>
            <a:r>
              <a:rPr kumimoji="1" lang="en-US" altLang="zh-CN" sz="2400" b="1">
                <a:solidFill>
                  <a:srgbClr val="0033CC"/>
                </a:solidFill>
                <a:latin typeface="Times New Roman" panose="02020603050405020304" pitchFamily="18" charset="0"/>
              </a:rPr>
              <a:t>(4) </a:t>
            </a:r>
            <a:r>
              <a:rPr kumimoji="1" lang="zh-CN" altLang="en-US" sz="2400" b="1">
                <a:solidFill>
                  <a:srgbClr val="0033CC"/>
                </a:solidFill>
                <a:latin typeface="Times New Roman" panose="02020603050405020304" pitchFamily="18" charset="0"/>
              </a:rPr>
              <a:t>当</a:t>
            </a:r>
            <a:r>
              <a:rPr kumimoji="1" lang="en-US" altLang="zh-CN" sz="2400" b="1">
                <a:solidFill>
                  <a:srgbClr val="0033CC"/>
                </a:solidFill>
                <a:latin typeface="Times New Roman" panose="02020603050405020304" pitchFamily="18" charset="0"/>
              </a:rPr>
              <a:t>m = n </a:t>
            </a:r>
            <a:r>
              <a:rPr kumimoji="1" lang="zh-CN" altLang="en-US" sz="2400" b="1">
                <a:solidFill>
                  <a:srgbClr val="0033CC"/>
                </a:solidFill>
                <a:latin typeface="Times New Roman" panose="02020603050405020304" pitchFamily="18" charset="0"/>
              </a:rPr>
              <a:t>时，卡诺圈包围了整个卡诺图，可用</a:t>
            </a: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表示，即</a:t>
            </a:r>
            <a:r>
              <a:rPr kumimoji="1" lang="en-US" altLang="zh-CN" sz="2400" b="1">
                <a:solidFill>
                  <a:srgbClr val="0033CC"/>
                </a:solidFill>
                <a:latin typeface="Times New Roman" panose="02020603050405020304" pitchFamily="18" charset="0"/>
              </a:rPr>
              <a:t>n</a:t>
            </a:r>
            <a:r>
              <a:rPr kumimoji="1" lang="zh-CN" altLang="en-US" sz="2400" b="1">
                <a:solidFill>
                  <a:srgbClr val="0033CC"/>
                </a:solidFill>
                <a:latin typeface="Times New Roman" panose="02020603050405020304" pitchFamily="18" charset="0"/>
              </a:rPr>
              <a:t>个变量的全部最小项之和为</a:t>
            </a:r>
            <a:r>
              <a:rPr kumimoji="1" lang="en-US" altLang="zh-CN" sz="2400" b="1">
                <a:solidFill>
                  <a:srgbClr val="0033CC"/>
                </a:solidFill>
                <a:latin typeface="Times New Roman" panose="02020603050405020304" pitchFamily="18" charset="0"/>
              </a:rPr>
              <a:t>1</a:t>
            </a:r>
            <a:r>
              <a:rPr kumimoji="1" lang="zh-CN" altLang="en-US" sz="2400" b="1">
                <a:solidFill>
                  <a:srgbClr val="0033CC"/>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wipe(left)">
                                      <p:cBhvr>
                                        <p:cTn id="7" dur="500"/>
                                        <p:tgtEl>
                                          <p:spTgt spid="91139"/>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140"/>
                                        </p:tgtEl>
                                        <p:attrNameLst>
                                          <p:attrName>style.visibility</p:attrName>
                                        </p:attrNameLst>
                                      </p:cBhvr>
                                      <p:to>
                                        <p:strVal val="visible"/>
                                      </p:to>
                                    </p:set>
                                    <p:animEffect transition="in" filter="wipe(left)">
                                      <p:cBhvr>
                                        <p:cTn id="12" dur="500"/>
                                        <p:tgtEl>
                                          <p:spTgt spid="911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1141"/>
                                        </p:tgtEl>
                                        <p:attrNameLst>
                                          <p:attrName>style.visibility</p:attrName>
                                        </p:attrNameLst>
                                      </p:cBhvr>
                                      <p:to>
                                        <p:strVal val="visible"/>
                                      </p:to>
                                    </p:set>
                                    <p:animEffect transition="in" filter="wipe(left)">
                                      <p:cBhvr>
                                        <p:cTn id="17" dur="500"/>
                                        <p:tgtEl>
                                          <p:spTgt spid="911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1143"/>
                                        </p:tgtEl>
                                        <p:attrNameLst>
                                          <p:attrName>style.visibility</p:attrName>
                                        </p:attrNameLst>
                                      </p:cBhvr>
                                      <p:to>
                                        <p:strVal val="visible"/>
                                      </p:to>
                                    </p:set>
                                    <p:animEffect transition="in" filter="wipe(left)">
                                      <p:cBhvr>
                                        <p:cTn id="22" dur="500"/>
                                        <p:tgtEl>
                                          <p:spTgt spid="911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1144"/>
                                        </p:tgtEl>
                                        <p:attrNameLst>
                                          <p:attrName>style.visibility</p:attrName>
                                        </p:attrNameLst>
                                      </p:cBhvr>
                                      <p:to>
                                        <p:strVal val="visible"/>
                                      </p:to>
                                    </p:set>
                                    <p:animEffect transition="in" filter="wipe(left)">
                                      <p:cBhvr>
                                        <p:cTn id="27" dur="500"/>
                                        <p:tgtEl>
                                          <p:spTgt spid="91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utoUpdateAnimBg="0"/>
      <p:bldP spid="91140" grpId="0" autoUpdateAnimBg="0"/>
      <p:bldP spid="91141" grpId="0" autoUpdateAnimBg="0"/>
      <p:bldP spid="91143" grpId="0" autoUpdateAnimBg="0"/>
      <p:bldP spid="91144"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774AB414-27EB-4622-B8E7-7BB31B84F1A9}"/>
              </a:ext>
            </a:extLst>
          </p:cNvPr>
          <p:cNvSpPr>
            <a:spLocks noGrp="1"/>
          </p:cNvSpPr>
          <p:nvPr>
            <p:ph type="title"/>
          </p:nvPr>
        </p:nvSpPr>
        <p:spPr bwMode="auto">
          <a:xfrm>
            <a:off x="1042988" y="485775"/>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课间休息</a:t>
            </a:r>
          </a:p>
        </p:txBody>
      </p:sp>
      <p:sp>
        <p:nvSpPr>
          <p:cNvPr id="98307" name="灯片编号占位符 3">
            <a:extLst>
              <a:ext uri="{FF2B5EF4-FFF2-40B4-BE49-F238E27FC236}">
                <a16:creationId xmlns:a16="http://schemas.microsoft.com/office/drawing/2014/main" id="{50EFEA9C-96C5-4ADB-98D4-83D0E5E040EE}"/>
              </a:ext>
            </a:extLst>
          </p:cNvPr>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C2F8B6-DC3C-492D-8ECA-F4A48321A2B2}" type="slidenum">
              <a:rPr lang="en-US" altLang="zh-CN"/>
              <a:pPr/>
              <a:t>93</a:t>
            </a:fld>
            <a:endParaRPr lang="en-US" altLang="zh-CN"/>
          </a:p>
        </p:txBody>
      </p:sp>
      <p:pic>
        <p:nvPicPr>
          <p:cNvPr id="98308" name="图片 4">
            <a:extLst>
              <a:ext uri="{FF2B5EF4-FFF2-40B4-BE49-F238E27FC236}">
                <a16:creationId xmlns:a16="http://schemas.microsoft.com/office/drawing/2014/main" id="{3E2FB0A5-9FC0-424D-8E52-E155037F85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341438"/>
            <a:ext cx="7848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Text Box 3">
            <a:extLst>
              <a:ext uri="{FF2B5EF4-FFF2-40B4-BE49-F238E27FC236}">
                <a16:creationId xmlns:a16="http://schemas.microsoft.com/office/drawing/2014/main" id="{B00965E0-9C24-49B1-AED5-8268A4A51F7C}"/>
              </a:ext>
            </a:extLst>
          </p:cNvPr>
          <p:cNvSpPr txBox="1">
            <a:spLocks noChangeArrowheads="1"/>
          </p:cNvSpPr>
          <p:nvPr/>
        </p:nvSpPr>
        <p:spPr bwMode="auto">
          <a:xfrm>
            <a:off x="533400" y="1738313"/>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0033CC"/>
                </a:solidFill>
                <a:latin typeface="Times New Roman" panose="02020603050405020304" pitchFamily="18" charset="0"/>
              </a:rPr>
              <a:t>　　蕴涵项</a:t>
            </a:r>
            <a:r>
              <a:rPr kumimoji="1" lang="en-US" altLang="zh-CN" sz="2400" b="1">
                <a:solidFill>
                  <a:srgbClr val="0033CC"/>
                </a:solidFill>
                <a:latin typeface="Times New Roman" panose="02020603050405020304" pitchFamily="18" charset="0"/>
              </a:rPr>
              <a:t>:</a:t>
            </a:r>
            <a:r>
              <a:rPr kumimoji="1" lang="zh-CN" altLang="en-US" sz="2400">
                <a:latin typeface="Times New Roman" panose="02020603050405020304" pitchFamily="18" charset="0"/>
              </a:rPr>
              <a:t>在函数的“与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或”表达式中，每个“与”项被称为该函数的蕴涵项</a:t>
            </a:r>
            <a:r>
              <a:rPr kumimoji="1" lang="en-US" altLang="zh-CN" sz="2400">
                <a:latin typeface="Times New Roman" panose="02020603050405020304" pitchFamily="18" charset="0"/>
              </a:rPr>
              <a:t>(Implicant)</a:t>
            </a:r>
            <a:r>
              <a:rPr kumimoji="1" lang="zh-CN" altLang="en-US" sz="2400">
                <a:latin typeface="Times New Roman" panose="02020603050405020304" pitchFamily="18" charset="0"/>
              </a:rPr>
              <a:t>。 </a:t>
            </a:r>
          </a:p>
        </p:txBody>
      </p:sp>
      <p:sp>
        <p:nvSpPr>
          <p:cNvPr id="92164" name="Text Box 4">
            <a:extLst>
              <a:ext uri="{FF2B5EF4-FFF2-40B4-BE49-F238E27FC236}">
                <a16:creationId xmlns:a16="http://schemas.microsoft.com/office/drawing/2014/main" id="{17BBB642-ADD8-4002-A158-1885B9930BAD}"/>
              </a:ext>
            </a:extLst>
          </p:cNvPr>
          <p:cNvSpPr txBox="1">
            <a:spLocks noChangeArrowheads="1"/>
          </p:cNvSpPr>
          <p:nvPr/>
        </p:nvSpPr>
        <p:spPr bwMode="auto">
          <a:xfrm>
            <a:off x="533400" y="247015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在函数卡诺图中，任何一个</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方格所对应的最小项或者卡诺圈中的</a:t>
            </a:r>
            <a:r>
              <a:rPr kumimoji="1" lang="en-US" altLang="zh-CN" sz="2400">
                <a:latin typeface="Times New Roman" panose="02020603050405020304" pitchFamily="18" charset="0"/>
              </a:rPr>
              <a:t>2</a:t>
            </a:r>
            <a:r>
              <a:rPr kumimoji="1" lang="en-US" altLang="zh-CN" sz="2400" baseline="30000">
                <a:latin typeface="Times New Roman" panose="02020603050405020304" pitchFamily="18" charset="0"/>
              </a:rPr>
              <a:t>m</a:t>
            </a:r>
            <a:r>
              <a:rPr kumimoji="1" lang="zh-CN" altLang="en-US" sz="2400">
                <a:latin typeface="Times New Roman" panose="02020603050405020304" pitchFamily="18" charset="0"/>
              </a:rPr>
              <a:t>个</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方格所对应的“与”项都是函数的蕴涵项。</a:t>
            </a:r>
            <a:r>
              <a:rPr kumimoji="1" lang="zh-CN" altLang="en-US" sz="2400" b="1">
                <a:solidFill>
                  <a:srgbClr val="FF6600"/>
                </a:solidFill>
                <a:latin typeface="Times New Roman" panose="02020603050405020304" pitchFamily="18" charset="0"/>
              </a:rPr>
              <a:t> </a:t>
            </a:r>
          </a:p>
        </p:txBody>
      </p:sp>
      <p:sp>
        <p:nvSpPr>
          <p:cNvPr id="92165" name="Text Box 5">
            <a:extLst>
              <a:ext uri="{FF2B5EF4-FFF2-40B4-BE49-F238E27FC236}">
                <a16:creationId xmlns:a16="http://schemas.microsoft.com/office/drawing/2014/main" id="{BF9B7AD9-C963-468E-A7CC-F1A9D437AD80}"/>
              </a:ext>
            </a:extLst>
          </p:cNvPr>
          <p:cNvSpPr txBox="1">
            <a:spLocks noChangeArrowheads="1"/>
          </p:cNvSpPr>
          <p:nvPr/>
        </p:nvSpPr>
        <p:spPr bwMode="auto">
          <a:xfrm>
            <a:off x="584200" y="825500"/>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A60000"/>
                </a:solidFill>
                <a:latin typeface="Times New Roman" panose="02020603050405020304" pitchFamily="18" charset="0"/>
                <a:cs typeface="Times New Roman" panose="02020603050405020304" pitchFamily="18" charset="0"/>
              </a:rPr>
              <a:t>五、卡诺图化简逻辑函数的步骤 </a:t>
            </a:r>
          </a:p>
        </p:txBody>
      </p:sp>
      <p:sp>
        <p:nvSpPr>
          <p:cNvPr id="92166" name="Text Box 6">
            <a:extLst>
              <a:ext uri="{FF2B5EF4-FFF2-40B4-BE49-F238E27FC236}">
                <a16:creationId xmlns:a16="http://schemas.microsoft.com/office/drawing/2014/main" id="{9A289610-B25C-4502-A795-FDAACFF83ED2}"/>
              </a:ext>
            </a:extLst>
          </p:cNvPr>
          <p:cNvSpPr txBox="1">
            <a:spLocks noChangeArrowheads="1"/>
          </p:cNvSpPr>
          <p:nvPr/>
        </p:nvSpPr>
        <p:spPr bwMode="auto">
          <a:xfrm>
            <a:off x="1162050" y="1328738"/>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tx2"/>
                </a:solidFill>
                <a:latin typeface="Times New Roman" panose="02020603050405020304" pitchFamily="18" charset="0"/>
              </a:rPr>
              <a:t>1</a:t>
            </a:r>
            <a:r>
              <a:rPr kumimoji="1" lang="zh-CN" altLang="en-US" sz="2400" b="1">
                <a:solidFill>
                  <a:schemeClr val="tx2"/>
                </a:solidFill>
                <a:latin typeface="Times New Roman" panose="02020603050405020304" pitchFamily="18" charset="0"/>
              </a:rPr>
              <a:t>．几个定义</a:t>
            </a:r>
            <a:r>
              <a:rPr kumimoji="1" lang="zh-CN" altLang="en-US" sz="2400">
                <a:latin typeface="Times New Roman" panose="02020603050405020304" pitchFamily="18" charset="0"/>
              </a:rPr>
              <a:t> </a:t>
            </a:r>
          </a:p>
        </p:txBody>
      </p:sp>
      <p:sp>
        <p:nvSpPr>
          <p:cNvPr id="92167" name="Text Box 7">
            <a:extLst>
              <a:ext uri="{FF2B5EF4-FFF2-40B4-BE49-F238E27FC236}">
                <a16:creationId xmlns:a16="http://schemas.microsoft.com/office/drawing/2014/main" id="{4E1E53C7-4D64-48B0-95FA-29B249F03C59}"/>
              </a:ext>
            </a:extLst>
          </p:cNvPr>
          <p:cNvSpPr txBox="1">
            <a:spLocks noChangeArrowheads="1"/>
          </p:cNvSpPr>
          <p:nvPr/>
        </p:nvSpPr>
        <p:spPr bwMode="auto">
          <a:xfrm>
            <a:off x="533400" y="3657600"/>
            <a:ext cx="8077200" cy="144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50000"/>
              </a:spcBef>
            </a:pPr>
            <a:r>
              <a:rPr kumimoji="1" lang="zh-CN" altLang="en-US" sz="2400" b="1">
                <a:solidFill>
                  <a:srgbClr val="0033CC"/>
                </a:solidFill>
                <a:latin typeface="Times New Roman" panose="02020603050405020304" pitchFamily="18" charset="0"/>
              </a:rPr>
              <a:t>　　质蕴涵项</a:t>
            </a:r>
            <a:r>
              <a:rPr kumimoji="1" lang="en-US" altLang="zh-CN" sz="2400" b="1">
                <a:solidFill>
                  <a:srgbClr val="0033CC"/>
                </a:solidFill>
                <a:latin typeface="Times New Roman" panose="02020603050405020304" pitchFamily="18" charset="0"/>
              </a:rPr>
              <a:t>:</a:t>
            </a:r>
            <a:r>
              <a:rPr kumimoji="1" lang="zh-CN" altLang="en-US" sz="2400">
                <a:latin typeface="Times New Roman" panose="02020603050405020304" pitchFamily="18" charset="0"/>
              </a:rPr>
              <a:t>若函数的一个蕴涵项不是该函数中其他蕴涵项的子集，则此蕴涵项称为质蕴涵项</a:t>
            </a:r>
            <a:r>
              <a:rPr kumimoji="1" lang="en-US" altLang="zh-CN" sz="2400">
                <a:latin typeface="Times New Roman" panose="02020603050405020304" pitchFamily="18" charset="0"/>
              </a:rPr>
              <a:t>(Prime Implicant),</a:t>
            </a:r>
            <a:r>
              <a:rPr kumimoji="1" lang="zh-CN" altLang="en-US" sz="2400">
                <a:latin typeface="Times New Roman" panose="02020603050405020304" pitchFamily="18" charset="0"/>
              </a:rPr>
              <a:t>简称为质项。</a:t>
            </a:r>
          </a:p>
          <a:p>
            <a:pPr algn="just" eaLnBrk="1" hangingPunct="1">
              <a:lnSpc>
                <a:spcPct val="80000"/>
              </a:lnSpc>
              <a:spcBef>
                <a:spcPct val="50000"/>
              </a:spcBef>
            </a:pPr>
            <a:endParaRPr kumimoji="1" lang="en-US" altLang="zh-CN" sz="2400">
              <a:latin typeface="Times New Roman" panose="02020603050405020304" pitchFamily="18" charset="0"/>
            </a:endParaRPr>
          </a:p>
        </p:txBody>
      </p:sp>
      <p:sp>
        <p:nvSpPr>
          <p:cNvPr id="92169" name="Text Box 9">
            <a:extLst>
              <a:ext uri="{FF2B5EF4-FFF2-40B4-BE49-F238E27FC236}">
                <a16:creationId xmlns:a16="http://schemas.microsoft.com/office/drawing/2014/main" id="{0D1FEA47-9428-4D29-8530-96D02E83F0DB}"/>
              </a:ext>
            </a:extLst>
          </p:cNvPr>
          <p:cNvSpPr txBox="1">
            <a:spLocks noChangeArrowheads="1"/>
          </p:cNvSpPr>
          <p:nvPr/>
        </p:nvSpPr>
        <p:spPr bwMode="auto">
          <a:xfrm>
            <a:off x="533400" y="4832350"/>
            <a:ext cx="8305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　　在函数卡诺图中，按照最小项合并规律，如果某个卡诺圈不可能被其他更大的卡诺圈包含，那么，该卡诺圈所对应的“与”项为质蕴涵项。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6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2166"/>
                                        </p:tgtEl>
                                        <p:attrNameLst>
                                          <p:attrName>style.visibility</p:attrName>
                                        </p:attrNameLst>
                                      </p:cBhvr>
                                      <p:to>
                                        <p:strVal val="visible"/>
                                      </p:to>
                                    </p:set>
                                    <p:animEffect transition="in" filter="wipe(up)">
                                      <p:cBhvr>
                                        <p:cTn id="11" dur="500"/>
                                        <p:tgtEl>
                                          <p:spTgt spid="921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2163"/>
                                        </p:tgtEl>
                                        <p:attrNameLst>
                                          <p:attrName>style.visibility</p:attrName>
                                        </p:attrNameLst>
                                      </p:cBhvr>
                                      <p:to>
                                        <p:strVal val="visible"/>
                                      </p:to>
                                    </p:set>
                                    <p:animEffect transition="in" filter="wipe(up)">
                                      <p:cBhvr>
                                        <p:cTn id="16" dur="500"/>
                                        <p:tgtEl>
                                          <p:spTgt spid="9216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2164"/>
                                        </p:tgtEl>
                                        <p:attrNameLst>
                                          <p:attrName>style.visibility</p:attrName>
                                        </p:attrNameLst>
                                      </p:cBhvr>
                                      <p:to>
                                        <p:strVal val="visible"/>
                                      </p:to>
                                    </p:set>
                                    <p:animEffect transition="in" filter="wipe(up)">
                                      <p:cBhvr>
                                        <p:cTn id="21" dur="500"/>
                                        <p:tgtEl>
                                          <p:spTgt spid="921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92167"/>
                                        </p:tgtEl>
                                        <p:attrNameLst>
                                          <p:attrName>style.visibility</p:attrName>
                                        </p:attrNameLst>
                                      </p:cBhvr>
                                      <p:to>
                                        <p:strVal val="visible"/>
                                      </p:to>
                                    </p:set>
                                    <p:animEffect transition="in" filter="wipe(up)">
                                      <p:cBhvr>
                                        <p:cTn id="26" dur="500"/>
                                        <p:tgtEl>
                                          <p:spTgt spid="9216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2169"/>
                                        </p:tgtEl>
                                        <p:attrNameLst>
                                          <p:attrName>style.visibility</p:attrName>
                                        </p:attrNameLst>
                                      </p:cBhvr>
                                      <p:to>
                                        <p:strVal val="visible"/>
                                      </p:to>
                                    </p:set>
                                    <p:animEffect transition="in" filter="wipe(up)">
                                      <p:cBhvr>
                                        <p:cTn id="31" dur="500"/>
                                        <p:tgtEl>
                                          <p:spTgt spid="92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utoUpdateAnimBg="0"/>
      <p:bldP spid="92164" grpId="0" autoUpdateAnimBg="0"/>
      <p:bldP spid="92165" grpId="0" autoUpdateAnimBg="0"/>
      <p:bldP spid="92166" grpId="0" autoUpdateAnimBg="0"/>
      <p:bldP spid="92167" grpId="0" autoUpdateAnimBg="0"/>
      <p:bldP spid="92169"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7" name="Text Box 3">
            <a:extLst>
              <a:ext uri="{FF2B5EF4-FFF2-40B4-BE49-F238E27FC236}">
                <a16:creationId xmlns:a16="http://schemas.microsoft.com/office/drawing/2014/main" id="{4796B8C9-EFA8-40D1-BCD6-F8E0B6FED697}"/>
              </a:ext>
            </a:extLst>
          </p:cNvPr>
          <p:cNvSpPr txBox="1">
            <a:spLocks noChangeArrowheads="1"/>
          </p:cNvSpPr>
          <p:nvPr/>
        </p:nvSpPr>
        <p:spPr bwMode="auto">
          <a:xfrm>
            <a:off x="533400" y="3048000"/>
            <a:ext cx="8077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在函数卡诺图中，若某个卡诺圈包含了不可能被任何其他卡诺圈包含的</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方格，那么，该卡诺圈所对应的“与”项为必要质蕴涵项。</a:t>
            </a:r>
            <a:r>
              <a:rPr kumimoji="1" lang="zh-CN" altLang="en-US" sz="2400" b="1">
                <a:solidFill>
                  <a:srgbClr val="FF6600"/>
                </a:solidFill>
                <a:latin typeface="Times New Roman" panose="02020603050405020304" pitchFamily="18" charset="0"/>
              </a:rPr>
              <a:t> </a:t>
            </a:r>
          </a:p>
        </p:txBody>
      </p:sp>
      <p:sp>
        <p:nvSpPr>
          <p:cNvPr id="93189" name="Text Box 5">
            <a:extLst>
              <a:ext uri="{FF2B5EF4-FFF2-40B4-BE49-F238E27FC236}">
                <a16:creationId xmlns:a16="http://schemas.microsoft.com/office/drawing/2014/main" id="{8809478C-EBDE-4622-903E-F8FF7F45D980}"/>
              </a:ext>
            </a:extLst>
          </p:cNvPr>
          <p:cNvSpPr txBox="1">
            <a:spLocks noChangeArrowheads="1"/>
          </p:cNvSpPr>
          <p:nvPr/>
        </p:nvSpPr>
        <p:spPr bwMode="auto">
          <a:xfrm>
            <a:off x="533400" y="1219200"/>
            <a:ext cx="8229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33CC"/>
                </a:solidFill>
                <a:latin typeface="Times New Roman" panose="02020603050405020304" pitchFamily="18" charset="0"/>
              </a:rPr>
              <a:t>　　必要质蕴涵项：</a:t>
            </a:r>
            <a:r>
              <a:rPr kumimoji="1" lang="zh-CN" altLang="en-US" sz="2400">
                <a:latin typeface="Times New Roman" panose="02020603050405020304" pitchFamily="18" charset="0"/>
              </a:rPr>
              <a:t>若函数的一个质蕴涵项包含有不被函数的其他任何质蕴涵项所包含的最小项，则此质蕴涵项被称为</a:t>
            </a:r>
            <a:r>
              <a:rPr kumimoji="1" lang="zh-CN" altLang="en-US" sz="2400" b="1">
                <a:latin typeface="Times New Roman" panose="02020603050405020304" pitchFamily="18" charset="0"/>
              </a:rPr>
              <a:t>必要质蕴涵项</a:t>
            </a:r>
            <a:r>
              <a:rPr kumimoji="1" lang="en-US" altLang="zh-CN" sz="2400">
                <a:latin typeface="Times New Roman" panose="02020603050405020304" pitchFamily="18" charset="0"/>
              </a:rPr>
              <a:t>(Essential Prime Implicant)</a:t>
            </a:r>
            <a:r>
              <a:rPr kumimoji="1" lang="zh-CN" altLang="en-US" sz="2400">
                <a:latin typeface="Times New Roman" panose="02020603050405020304" pitchFamily="18" charset="0"/>
              </a:rPr>
              <a:t>，简称为必要</a:t>
            </a:r>
          </a:p>
          <a:p>
            <a:pPr eaLnBrk="1" hangingPunct="1"/>
            <a:r>
              <a:rPr kumimoji="1" lang="zh-CN" altLang="en-US" sz="2400" b="1">
                <a:latin typeface="Times New Roman" panose="02020603050405020304" pitchFamily="18" charset="0"/>
              </a:rPr>
              <a:t>质项。</a:t>
            </a:r>
            <a:r>
              <a:rPr kumimoji="1" lang="zh-CN" altLang="en-US" sz="240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189"/>
                                        </p:tgtEl>
                                        <p:attrNameLst>
                                          <p:attrName>style.visibility</p:attrName>
                                        </p:attrNameLst>
                                      </p:cBhvr>
                                      <p:to>
                                        <p:strVal val="visible"/>
                                      </p:to>
                                    </p:set>
                                    <p:animEffect transition="in" filter="blinds(horizontal)">
                                      <p:cBhvr>
                                        <p:cTn id="7" dur="500"/>
                                        <p:tgtEl>
                                          <p:spTgt spid="93189"/>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3187"/>
                                        </p:tgtEl>
                                        <p:attrNameLst>
                                          <p:attrName>style.visibility</p:attrName>
                                        </p:attrNameLst>
                                      </p:cBhvr>
                                      <p:to>
                                        <p:strVal val="visible"/>
                                      </p:to>
                                    </p:set>
                                    <p:animEffect transition="in" filter="blinds(horizontal)">
                                      <p:cBhvr>
                                        <p:cTn id="12" dur="500"/>
                                        <p:tgtEl>
                                          <p:spTgt spid="9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autoUpdateAnimBg="0"/>
      <p:bldP spid="93189"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1" name="Text Box 3">
            <a:extLst>
              <a:ext uri="{FF2B5EF4-FFF2-40B4-BE49-F238E27FC236}">
                <a16:creationId xmlns:a16="http://schemas.microsoft.com/office/drawing/2014/main" id="{5F08AB84-F490-4DBC-8F34-834FE47B22A0}"/>
              </a:ext>
            </a:extLst>
          </p:cNvPr>
          <p:cNvSpPr txBox="1">
            <a:spLocks noChangeArrowheads="1"/>
          </p:cNvSpPr>
          <p:nvPr/>
        </p:nvSpPr>
        <p:spPr bwMode="auto">
          <a:xfrm>
            <a:off x="900113" y="13716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A60000"/>
                </a:solidFill>
                <a:latin typeface="Times New Roman" panose="02020603050405020304" pitchFamily="18" charset="0"/>
              </a:rPr>
              <a:t>第一步：作出函数的卡诺图；</a:t>
            </a:r>
            <a:r>
              <a:rPr kumimoji="1" lang="zh-CN" altLang="en-US" sz="2400" b="1">
                <a:solidFill>
                  <a:srgbClr val="FF9900"/>
                </a:solidFill>
                <a:latin typeface="Times New Roman" panose="02020603050405020304" pitchFamily="18" charset="0"/>
              </a:rPr>
              <a:t> </a:t>
            </a:r>
          </a:p>
        </p:txBody>
      </p:sp>
      <p:sp>
        <p:nvSpPr>
          <p:cNvPr id="94212" name="Text Box 4">
            <a:extLst>
              <a:ext uri="{FF2B5EF4-FFF2-40B4-BE49-F238E27FC236}">
                <a16:creationId xmlns:a16="http://schemas.microsoft.com/office/drawing/2014/main" id="{0251D6D6-CD2B-4A4D-80A4-705246A94BD8}"/>
              </a:ext>
            </a:extLst>
          </p:cNvPr>
          <p:cNvSpPr txBox="1">
            <a:spLocks noChangeArrowheads="1"/>
          </p:cNvSpPr>
          <p:nvPr/>
        </p:nvSpPr>
        <p:spPr bwMode="auto">
          <a:xfrm>
            <a:off x="887413" y="22860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A60000"/>
                </a:solidFill>
                <a:latin typeface="Times New Roman" panose="02020603050405020304" pitchFamily="18" charset="0"/>
              </a:rPr>
              <a:t>第二步：在卡诺图上圈出函数的全部质蕴涵项；</a:t>
            </a:r>
            <a:r>
              <a:rPr kumimoji="1" lang="zh-CN" altLang="en-US" sz="2400" b="1">
                <a:solidFill>
                  <a:srgbClr val="FF6600"/>
                </a:solidFill>
                <a:latin typeface="Times New Roman" panose="02020603050405020304" pitchFamily="18" charset="0"/>
              </a:rPr>
              <a:t> </a:t>
            </a:r>
          </a:p>
        </p:txBody>
      </p:sp>
      <p:sp>
        <p:nvSpPr>
          <p:cNvPr id="94213" name="Text Box 5">
            <a:extLst>
              <a:ext uri="{FF2B5EF4-FFF2-40B4-BE49-F238E27FC236}">
                <a16:creationId xmlns:a16="http://schemas.microsoft.com/office/drawing/2014/main" id="{1E42FB2A-F240-4737-80F3-ADA299189DC1}"/>
              </a:ext>
            </a:extLst>
          </p:cNvPr>
          <p:cNvSpPr txBox="1">
            <a:spLocks noChangeArrowheads="1"/>
          </p:cNvSpPr>
          <p:nvPr/>
        </p:nvSpPr>
        <p:spPr bwMode="auto">
          <a:xfrm>
            <a:off x="584200" y="800100"/>
            <a:ext cx="723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993300"/>
                </a:solidFill>
                <a:latin typeface="Times New Roman" panose="02020603050405020304" pitchFamily="18" charset="0"/>
              </a:rPr>
              <a:t> </a:t>
            </a:r>
            <a:r>
              <a:rPr kumimoji="1" lang="en-US" altLang="zh-CN" sz="2400" b="1">
                <a:latin typeface="Times New Roman" panose="02020603050405020304" pitchFamily="18" charset="0"/>
              </a:rPr>
              <a:t>2</a:t>
            </a:r>
            <a:r>
              <a:rPr kumimoji="1" lang="zh-CN" altLang="en-US" sz="2400" b="1">
                <a:latin typeface="Times New Roman" panose="02020603050405020304" pitchFamily="18" charset="0"/>
              </a:rPr>
              <a:t>．求逻辑函数最简“与</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或”表达式的一般步骤 </a:t>
            </a:r>
          </a:p>
        </p:txBody>
      </p:sp>
      <p:sp>
        <p:nvSpPr>
          <p:cNvPr id="94214" name="Text Box 6">
            <a:extLst>
              <a:ext uri="{FF2B5EF4-FFF2-40B4-BE49-F238E27FC236}">
                <a16:creationId xmlns:a16="http://schemas.microsoft.com/office/drawing/2014/main" id="{C0C01661-B25A-4CDF-B1D5-07A78531663B}"/>
              </a:ext>
            </a:extLst>
          </p:cNvPr>
          <p:cNvSpPr txBox="1">
            <a:spLocks noChangeArrowheads="1"/>
          </p:cNvSpPr>
          <p:nvPr/>
        </p:nvSpPr>
        <p:spPr bwMode="auto">
          <a:xfrm>
            <a:off x="887413" y="32766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A60000"/>
                </a:solidFill>
                <a:latin typeface="Times New Roman" panose="02020603050405020304" pitchFamily="18" charset="0"/>
              </a:rPr>
              <a:t>第三步：从全部质蕴涵项中找出所有必要质蕴涵项； </a:t>
            </a:r>
          </a:p>
        </p:txBody>
      </p:sp>
      <p:sp>
        <p:nvSpPr>
          <p:cNvPr id="94215" name="Text Box 7">
            <a:extLst>
              <a:ext uri="{FF2B5EF4-FFF2-40B4-BE49-F238E27FC236}">
                <a16:creationId xmlns:a16="http://schemas.microsoft.com/office/drawing/2014/main" id="{1FD3DE79-C037-465D-A4AC-B71632929112}"/>
              </a:ext>
            </a:extLst>
          </p:cNvPr>
          <p:cNvSpPr txBox="1">
            <a:spLocks noChangeArrowheads="1"/>
          </p:cNvSpPr>
          <p:nvPr/>
        </p:nvSpPr>
        <p:spPr bwMode="auto">
          <a:xfrm>
            <a:off x="877888" y="4267200"/>
            <a:ext cx="8077200"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A60000"/>
                </a:solidFill>
                <a:latin typeface="Times New Roman" panose="02020603050405020304" pitchFamily="18" charset="0"/>
              </a:rPr>
              <a:t>第四步：求函数的最简质蕴涵项集。</a:t>
            </a:r>
          </a:p>
          <a:p>
            <a:pPr algn="just" eaLnBrk="1" hangingPunct="1">
              <a:spcBef>
                <a:spcPct val="50000"/>
              </a:spcBef>
            </a:pPr>
            <a:r>
              <a:rPr kumimoji="1" lang="zh-CN" altLang="en-US" sz="2400">
                <a:latin typeface="Times New Roman" panose="02020603050405020304" pitchFamily="18" charset="0"/>
              </a:rPr>
              <a:t>　　当函数的所有必要质蕴涵项尚不能覆盖卡诺图上的所有</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方格时，则从剩余质蕴涵项中找出最简的所需质蕴涵项，使它和必要质蕴涵项一起构成函数的最小覆盖。</a:t>
            </a:r>
            <a:r>
              <a:rPr kumimoji="1" lang="zh-CN" altLang="en-US" sz="2400" b="1">
                <a:solidFill>
                  <a:srgbClr val="FF6600"/>
                </a:solidFill>
                <a:latin typeface="Times New Roman" panose="02020603050405020304" pitchFamily="18" charset="0"/>
              </a:rPr>
              <a:t> </a:t>
            </a:r>
          </a:p>
        </p:txBody>
      </p:sp>
      <p:sp>
        <p:nvSpPr>
          <p:cNvPr id="94219" name="AutoShape 11">
            <a:extLst>
              <a:ext uri="{FF2B5EF4-FFF2-40B4-BE49-F238E27FC236}">
                <a16:creationId xmlns:a16="http://schemas.microsoft.com/office/drawing/2014/main" id="{E3005814-73F6-4A93-BBEF-6605C75BEE78}"/>
              </a:ext>
            </a:extLst>
          </p:cNvPr>
          <p:cNvSpPr>
            <a:spLocks noChangeArrowheads="1"/>
          </p:cNvSpPr>
          <p:nvPr/>
        </p:nvSpPr>
        <p:spPr bwMode="auto">
          <a:xfrm rot="5546221">
            <a:off x="3126582" y="1826418"/>
            <a:ext cx="381000" cy="385763"/>
          </a:xfrm>
          <a:prstGeom prst="notchedRightArrow">
            <a:avLst>
              <a:gd name="adj1" fmla="val 50000"/>
              <a:gd name="adj2" fmla="val 25000"/>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4220" name="AutoShape 12">
            <a:extLst>
              <a:ext uri="{FF2B5EF4-FFF2-40B4-BE49-F238E27FC236}">
                <a16:creationId xmlns:a16="http://schemas.microsoft.com/office/drawing/2014/main" id="{D15D013E-AD73-4DC6-9DBE-756A7178D42A}"/>
              </a:ext>
            </a:extLst>
          </p:cNvPr>
          <p:cNvSpPr>
            <a:spLocks noChangeArrowheads="1"/>
          </p:cNvSpPr>
          <p:nvPr/>
        </p:nvSpPr>
        <p:spPr bwMode="auto">
          <a:xfrm rot="5545236">
            <a:off x="3126582" y="2740818"/>
            <a:ext cx="381000" cy="385763"/>
          </a:xfrm>
          <a:prstGeom prst="notchedRightArrow">
            <a:avLst>
              <a:gd name="adj1" fmla="val 50000"/>
              <a:gd name="adj2" fmla="val 25000"/>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4221" name="AutoShape 13">
            <a:extLst>
              <a:ext uri="{FF2B5EF4-FFF2-40B4-BE49-F238E27FC236}">
                <a16:creationId xmlns:a16="http://schemas.microsoft.com/office/drawing/2014/main" id="{32223F83-5417-4638-844B-DC4210DF5989}"/>
              </a:ext>
            </a:extLst>
          </p:cNvPr>
          <p:cNvSpPr>
            <a:spLocks noChangeArrowheads="1"/>
          </p:cNvSpPr>
          <p:nvPr/>
        </p:nvSpPr>
        <p:spPr bwMode="auto">
          <a:xfrm rot="5464281">
            <a:off x="3126582" y="3807618"/>
            <a:ext cx="381000" cy="385763"/>
          </a:xfrm>
          <a:prstGeom prst="notchedRightArrow">
            <a:avLst>
              <a:gd name="adj1" fmla="val 50000"/>
              <a:gd name="adj2" fmla="val 25000"/>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4213"/>
                                        </p:tgtEl>
                                        <p:attrNameLst>
                                          <p:attrName>style.visibility</p:attrName>
                                        </p:attrNameLst>
                                      </p:cBhvr>
                                      <p:to>
                                        <p:strVal val="visible"/>
                                      </p:to>
                                    </p:set>
                                    <p:anim calcmode="lin" valueType="num">
                                      <p:cBhvr additive="base">
                                        <p:cTn id="7" dur="500" fill="hold"/>
                                        <p:tgtEl>
                                          <p:spTgt spid="94213"/>
                                        </p:tgtEl>
                                        <p:attrNameLst>
                                          <p:attrName>ppt_x</p:attrName>
                                        </p:attrNameLst>
                                      </p:cBhvr>
                                      <p:tavLst>
                                        <p:tav tm="0">
                                          <p:val>
                                            <p:strVal val="#ppt_x"/>
                                          </p:val>
                                        </p:tav>
                                        <p:tav tm="100000">
                                          <p:val>
                                            <p:strVal val="#ppt_x"/>
                                          </p:val>
                                        </p:tav>
                                      </p:tavLst>
                                    </p:anim>
                                    <p:anim calcmode="lin" valueType="num">
                                      <p:cBhvr additive="base">
                                        <p:cTn id="8" dur="500" fill="hold"/>
                                        <p:tgtEl>
                                          <p:spTgt spid="94213"/>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4211"/>
                                        </p:tgtEl>
                                        <p:attrNameLst>
                                          <p:attrName>style.visibility</p:attrName>
                                        </p:attrNameLst>
                                      </p:cBhvr>
                                      <p:to>
                                        <p:strVal val="visible"/>
                                      </p:to>
                                    </p:set>
                                    <p:anim calcmode="lin" valueType="num">
                                      <p:cBhvr additive="base">
                                        <p:cTn id="13" dur="500" fill="hold"/>
                                        <p:tgtEl>
                                          <p:spTgt spid="94211"/>
                                        </p:tgtEl>
                                        <p:attrNameLst>
                                          <p:attrName>ppt_x</p:attrName>
                                        </p:attrNameLst>
                                      </p:cBhvr>
                                      <p:tavLst>
                                        <p:tav tm="0">
                                          <p:val>
                                            <p:strVal val="#ppt_x"/>
                                          </p:val>
                                        </p:tav>
                                        <p:tav tm="100000">
                                          <p:val>
                                            <p:strVal val="#ppt_x"/>
                                          </p:val>
                                        </p:tav>
                                      </p:tavLst>
                                    </p:anim>
                                    <p:anim calcmode="lin" valueType="num">
                                      <p:cBhvr additive="base">
                                        <p:cTn id="14" dur="500" fill="hold"/>
                                        <p:tgtEl>
                                          <p:spTgt spid="94211"/>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94219"/>
                                        </p:tgtEl>
                                        <p:attrNameLst>
                                          <p:attrName>style.visibility</p:attrName>
                                        </p:attrNameLst>
                                      </p:cBhvr>
                                      <p:to>
                                        <p:strVal val="visible"/>
                                      </p:to>
                                    </p:set>
                                  </p:childTnLst>
                                </p:cTn>
                              </p:par>
                            </p:childTnLst>
                          </p:cTn>
                        </p:par>
                        <p:par>
                          <p:cTn id="18" fill="hold" nodeType="afterGroup">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94212"/>
                                        </p:tgtEl>
                                        <p:attrNameLst>
                                          <p:attrName>style.visibility</p:attrName>
                                        </p:attrNameLst>
                                      </p:cBhvr>
                                      <p:to>
                                        <p:strVal val="visible"/>
                                      </p:to>
                                    </p:set>
                                    <p:anim calcmode="lin" valueType="num">
                                      <p:cBhvr additive="base">
                                        <p:cTn id="21" dur="500" fill="hold"/>
                                        <p:tgtEl>
                                          <p:spTgt spid="94212"/>
                                        </p:tgtEl>
                                        <p:attrNameLst>
                                          <p:attrName>ppt_x</p:attrName>
                                        </p:attrNameLst>
                                      </p:cBhvr>
                                      <p:tavLst>
                                        <p:tav tm="0">
                                          <p:val>
                                            <p:strVal val="#ppt_x"/>
                                          </p:val>
                                        </p:tav>
                                        <p:tav tm="100000">
                                          <p:val>
                                            <p:strVal val="#ppt_x"/>
                                          </p:val>
                                        </p:tav>
                                      </p:tavLst>
                                    </p:anim>
                                    <p:anim calcmode="lin" valueType="num">
                                      <p:cBhvr additive="base">
                                        <p:cTn id="22" dur="500" fill="hold"/>
                                        <p:tgtEl>
                                          <p:spTgt spid="94212"/>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1500"/>
                            </p:stCondLst>
                            <p:childTnLst>
                              <p:par>
                                <p:cTn id="24" presetID="1" presetClass="entr" presetSubtype="0" fill="hold" nodeType="afterEffect">
                                  <p:stCondLst>
                                    <p:cond delay="0"/>
                                  </p:stCondLst>
                                  <p:childTnLst>
                                    <p:set>
                                      <p:cBhvr>
                                        <p:cTn id="25" dur="1" fill="hold">
                                          <p:stCondLst>
                                            <p:cond delay="499"/>
                                          </p:stCondLst>
                                        </p:cTn>
                                        <p:tgtEl>
                                          <p:spTgt spid="94220"/>
                                        </p:tgtEl>
                                        <p:attrNameLst>
                                          <p:attrName>style.visibility</p:attrName>
                                        </p:attrNameLst>
                                      </p:cBhvr>
                                      <p:to>
                                        <p:strVal val="visible"/>
                                      </p:to>
                                    </p:set>
                                  </p:childTnLst>
                                </p:cTn>
                              </p:par>
                            </p:childTnLst>
                          </p:cTn>
                        </p:par>
                        <p:par>
                          <p:cTn id="26" fill="hold" nodeType="afterGroup">
                            <p:stCondLst>
                              <p:cond delay="2000"/>
                            </p:stCondLst>
                            <p:childTnLst>
                              <p:par>
                                <p:cTn id="27" presetID="2" presetClass="entr" presetSubtype="4" fill="hold" grpId="0" nodeType="afterEffect">
                                  <p:stCondLst>
                                    <p:cond delay="0"/>
                                  </p:stCondLst>
                                  <p:childTnLst>
                                    <p:set>
                                      <p:cBhvr>
                                        <p:cTn id="28" dur="1" fill="hold">
                                          <p:stCondLst>
                                            <p:cond delay="0"/>
                                          </p:stCondLst>
                                        </p:cTn>
                                        <p:tgtEl>
                                          <p:spTgt spid="94214"/>
                                        </p:tgtEl>
                                        <p:attrNameLst>
                                          <p:attrName>style.visibility</p:attrName>
                                        </p:attrNameLst>
                                      </p:cBhvr>
                                      <p:to>
                                        <p:strVal val="visible"/>
                                      </p:to>
                                    </p:set>
                                    <p:anim calcmode="lin" valueType="num">
                                      <p:cBhvr additive="base">
                                        <p:cTn id="29" dur="500" fill="hold"/>
                                        <p:tgtEl>
                                          <p:spTgt spid="94214"/>
                                        </p:tgtEl>
                                        <p:attrNameLst>
                                          <p:attrName>ppt_x</p:attrName>
                                        </p:attrNameLst>
                                      </p:cBhvr>
                                      <p:tavLst>
                                        <p:tav tm="0">
                                          <p:val>
                                            <p:strVal val="#ppt_x"/>
                                          </p:val>
                                        </p:tav>
                                        <p:tav tm="100000">
                                          <p:val>
                                            <p:strVal val="#ppt_x"/>
                                          </p:val>
                                        </p:tav>
                                      </p:tavLst>
                                    </p:anim>
                                    <p:anim calcmode="lin" valueType="num">
                                      <p:cBhvr additive="base">
                                        <p:cTn id="30" dur="500" fill="hold"/>
                                        <p:tgtEl>
                                          <p:spTgt spid="94214"/>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2500"/>
                            </p:stCondLst>
                            <p:childTnLst>
                              <p:par>
                                <p:cTn id="32" presetID="1" presetClass="entr" presetSubtype="0" fill="hold" nodeType="afterEffect">
                                  <p:stCondLst>
                                    <p:cond delay="0"/>
                                  </p:stCondLst>
                                  <p:childTnLst>
                                    <p:set>
                                      <p:cBhvr>
                                        <p:cTn id="33" dur="1" fill="hold">
                                          <p:stCondLst>
                                            <p:cond delay="499"/>
                                          </p:stCondLst>
                                        </p:cTn>
                                        <p:tgtEl>
                                          <p:spTgt spid="94221"/>
                                        </p:tgtEl>
                                        <p:attrNameLst>
                                          <p:attrName>style.visibility</p:attrName>
                                        </p:attrNameLst>
                                      </p:cBhvr>
                                      <p:to>
                                        <p:strVal val="visible"/>
                                      </p:to>
                                    </p:set>
                                  </p:childTnLst>
                                </p:cTn>
                              </p:par>
                            </p:childTnLst>
                          </p:cTn>
                        </p:par>
                        <p:par>
                          <p:cTn id="34" fill="hold" nodeType="afterGroup">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94215"/>
                                        </p:tgtEl>
                                        <p:attrNameLst>
                                          <p:attrName>style.visibility</p:attrName>
                                        </p:attrNameLst>
                                      </p:cBhvr>
                                      <p:to>
                                        <p:strVal val="visible"/>
                                      </p:to>
                                    </p:set>
                                    <p:anim calcmode="lin" valueType="num">
                                      <p:cBhvr additive="base">
                                        <p:cTn id="37" dur="500" fill="hold"/>
                                        <p:tgtEl>
                                          <p:spTgt spid="94215"/>
                                        </p:tgtEl>
                                        <p:attrNameLst>
                                          <p:attrName>ppt_x</p:attrName>
                                        </p:attrNameLst>
                                      </p:cBhvr>
                                      <p:tavLst>
                                        <p:tav tm="0">
                                          <p:val>
                                            <p:strVal val="#ppt_x"/>
                                          </p:val>
                                        </p:tav>
                                        <p:tav tm="100000">
                                          <p:val>
                                            <p:strVal val="#ppt_x"/>
                                          </p:val>
                                        </p:tav>
                                      </p:tavLst>
                                    </p:anim>
                                    <p:anim calcmode="lin" valueType="num">
                                      <p:cBhvr additive="base">
                                        <p:cTn id="38" dur="500" fill="hold"/>
                                        <p:tgtEl>
                                          <p:spTgt spid="942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autoUpdateAnimBg="0"/>
      <p:bldP spid="94212" grpId="0" autoUpdateAnimBg="0"/>
      <p:bldP spid="94213" grpId="0" autoUpdateAnimBg="0"/>
      <p:bldP spid="94214" grpId="0" autoUpdateAnimBg="0"/>
      <p:bldP spid="94215"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5" name="Text Box 3">
            <a:extLst>
              <a:ext uri="{FF2B5EF4-FFF2-40B4-BE49-F238E27FC236}">
                <a16:creationId xmlns:a16="http://schemas.microsoft.com/office/drawing/2014/main" id="{F428F32A-29FF-4A53-BB63-489D2F2164A5}"/>
              </a:ext>
            </a:extLst>
          </p:cNvPr>
          <p:cNvSpPr txBox="1">
            <a:spLocks noChangeArrowheads="1"/>
          </p:cNvSpPr>
          <p:nvPr/>
        </p:nvSpPr>
        <p:spPr bwMode="auto">
          <a:xfrm>
            <a:off x="1066800" y="1485900"/>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CC3300"/>
                </a:solidFill>
                <a:latin typeface="Times New Roman" panose="02020603050405020304" pitchFamily="18" charset="0"/>
              </a:rPr>
              <a:t>解</a:t>
            </a:r>
            <a:r>
              <a:rPr kumimoji="1" lang="zh-CN" altLang="en-US" sz="2400" b="1">
                <a:solidFill>
                  <a:srgbClr val="FF0000"/>
                </a:solidFill>
                <a:latin typeface="Times New Roman" panose="02020603050405020304" pitchFamily="18" charset="0"/>
              </a:rPr>
              <a:t>  </a:t>
            </a:r>
            <a:r>
              <a:rPr kumimoji="1" lang="zh-CN" altLang="en-US" sz="2400" b="1">
                <a:latin typeface="Times New Roman" panose="02020603050405020304" pitchFamily="18" charset="0"/>
              </a:rPr>
              <a:t>  </a:t>
            </a:r>
            <a:r>
              <a:rPr kumimoji="1" lang="zh-CN" altLang="en-US" sz="2400">
                <a:latin typeface="Times New Roman" panose="02020603050405020304" pitchFamily="18" charset="0"/>
              </a:rPr>
              <a:t>用卡诺图化简给定函数的过程如下图所示。</a:t>
            </a:r>
          </a:p>
        </p:txBody>
      </p:sp>
      <p:grpSp>
        <p:nvGrpSpPr>
          <p:cNvPr id="95236" name="Group 4">
            <a:extLst>
              <a:ext uri="{FF2B5EF4-FFF2-40B4-BE49-F238E27FC236}">
                <a16:creationId xmlns:a16="http://schemas.microsoft.com/office/drawing/2014/main" id="{B97D41E1-BFA7-47F0-9ABC-41AEBCBB7A11}"/>
              </a:ext>
            </a:extLst>
          </p:cNvPr>
          <p:cNvGrpSpPr>
            <a:grpSpLocks/>
          </p:cNvGrpSpPr>
          <p:nvPr/>
        </p:nvGrpSpPr>
        <p:grpSpPr bwMode="auto">
          <a:xfrm>
            <a:off x="239713" y="527050"/>
            <a:ext cx="8077200" cy="914400"/>
            <a:chOff x="336" y="624"/>
            <a:chExt cx="5088" cy="576"/>
          </a:xfrm>
        </p:grpSpPr>
        <p:sp>
          <p:nvSpPr>
            <p:cNvPr id="102408" name="Text Box 5">
              <a:extLst>
                <a:ext uri="{FF2B5EF4-FFF2-40B4-BE49-F238E27FC236}">
                  <a16:creationId xmlns:a16="http://schemas.microsoft.com/office/drawing/2014/main" id="{B59CF1AC-0674-47BE-87D7-2CD1F3DBB177}"/>
                </a:ext>
              </a:extLst>
            </p:cNvPr>
            <p:cNvSpPr txBox="1">
              <a:spLocks noChangeArrowheads="1"/>
            </p:cNvSpPr>
            <p:nvPr/>
          </p:nvSpPr>
          <p:spPr bwMode="auto">
            <a:xfrm>
              <a:off x="336" y="624"/>
              <a:ext cx="50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0000"/>
                  </a:solidFill>
                  <a:latin typeface="Times New Roman" panose="02020603050405020304" pitchFamily="18" charset="0"/>
                </a:rPr>
                <a:t>　　</a:t>
              </a:r>
              <a:r>
                <a:rPr kumimoji="1" lang="zh-CN" altLang="en-US" sz="2400" b="1">
                  <a:solidFill>
                    <a:srgbClr val="CC3300"/>
                  </a:solidFill>
                  <a:latin typeface="Times New Roman" panose="02020603050405020304" pitchFamily="18" charset="0"/>
                </a:rPr>
                <a:t>例</a:t>
              </a:r>
              <a:r>
                <a:rPr kumimoji="1" lang="zh-CN" altLang="en-US" sz="2400" b="1">
                  <a:latin typeface="Times New Roman" panose="02020603050405020304" pitchFamily="18" charset="0"/>
                </a:rPr>
                <a:t>    </a:t>
              </a:r>
              <a:r>
                <a:rPr kumimoji="1" lang="zh-CN" altLang="en-US" sz="2400">
                  <a:latin typeface="Times New Roman" panose="02020603050405020304" pitchFamily="18" charset="0"/>
                </a:rPr>
                <a:t>用卡诺图化简逻辑函数</a:t>
              </a:r>
              <a:r>
                <a:rPr kumimoji="1" lang="zh-CN" altLang="en-US" sz="2400" b="1">
                  <a:latin typeface="Times New Roman" panose="02020603050405020304" pitchFamily="18" charset="0"/>
                </a:rPr>
                <a:t> </a:t>
              </a:r>
            </a:p>
          </p:txBody>
        </p:sp>
        <p:graphicFrame>
          <p:nvGraphicFramePr>
            <p:cNvPr id="102409" name="Object 6">
              <a:extLst>
                <a:ext uri="{FF2B5EF4-FFF2-40B4-BE49-F238E27FC236}">
                  <a16:creationId xmlns:a16="http://schemas.microsoft.com/office/drawing/2014/main" id="{70D68C05-7C3F-40A2-AA13-36574C3E8B64}"/>
                </a:ext>
              </a:extLst>
            </p:cNvPr>
            <p:cNvGraphicFramePr>
              <a:graphicFrameLocks noChangeAspect="1"/>
            </p:cNvGraphicFramePr>
            <p:nvPr/>
          </p:nvGraphicFramePr>
          <p:xfrm>
            <a:off x="1152" y="912"/>
            <a:ext cx="3360" cy="288"/>
          </p:xfrm>
          <a:graphic>
            <a:graphicData uri="http://schemas.openxmlformats.org/presentationml/2006/ole">
              <mc:AlternateContent xmlns:mc="http://schemas.openxmlformats.org/markup-compatibility/2006">
                <mc:Choice xmlns:v="urn:schemas-microsoft-com:vml" Requires="v">
                  <p:oleObj r:id="rId3" imgW="2590800" imgH="254000" progId="Equation.3">
                    <p:embed/>
                  </p:oleObj>
                </mc:Choice>
                <mc:Fallback>
                  <p:oleObj r:id="rId3" imgW="2590800" imgH="254000" progId="Equation.3">
                    <p:embed/>
                    <p:pic>
                      <p:nvPicPr>
                        <p:cNvPr id="0" name="Object 6"/>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152" y="912"/>
                          <a:ext cx="3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95242" name="Picture 10" descr="2-11">
            <a:extLst>
              <a:ext uri="{FF2B5EF4-FFF2-40B4-BE49-F238E27FC236}">
                <a16:creationId xmlns:a16="http://schemas.microsoft.com/office/drawing/2014/main" id="{CDB8287B-196D-4FEA-BC07-49A6CF71AE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9465"/>
          <a:stretch>
            <a:fillRect/>
          </a:stretch>
        </p:blipFill>
        <p:spPr bwMode="auto">
          <a:xfrm>
            <a:off x="2555875" y="2060575"/>
            <a:ext cx="34290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43" name="Group 11">
            <a:extLst>
              <a:ext uri="{FF2B5EF4-FFF2-40B4-BE49-F238E27FC236}">
                <a16:creationId xmlns:a16="http://schemas.microsoft.com/office/drawing/2014/main" id="{CA428A33-D0C7-4420-90E7-C04610D49254}"/>
              </a:ext>
            </a:extLst>
          </p:cNvPr>
          <p:cNvGrpSpPr>
            <a:grpSpLocks/>
          </p:cNvGrpSpPr>
          <p:nvPr/>
        </p:nvGrpSpPr>
        <p:grpSpPr bwMode="auto">
          <a:xfrm>
            <a:off x="395288" y="4572000"/>
            <a:ext cx="8077200" cy="1641475"/>
            <a:chOff x="384" y="2640"/>
            <a:chExt cx="5088" cy="1034"/>
          </a:xfrm>
        </p:grpSpPr>
        <p:sp>
          <p:nvSpPr>
            <p:cNvPr id="102406" name="Text Box 12">
              <a:extLst>
                <a:ext uri="{FF2B5EF4-FFF2-40B4-BE49-F238E27FC236}">
                  <a16:creationId xmlns:a16="http://schemas.microsoft.com/office/drawing/2014/main" id="{510D8F71-606E-4064-8997-202CE0A0D052}"/>
                </a:ext>
              </a:extLst>
            </p:cNvPr>
            <p:cNvSpPr txBox="1">
              <a:spLocks noChangeArrowheads="1"/>
            </p:cNvSpPr>
            <p:nvPr/>
          </p:nvSpPr>
          <p:spPr bwMode="auto">
            <a:xfrm>
              <a:off x="384" y="2640"/>
              <a:ext cx="5088"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60000"/>
                </a:lnSpc>
                <a:spcBef>
                  <a:spcPct val="50000"/>
                </a:spcBef>
              </a:pPr>
              <a:r>
                <a:rPr kumimoji="1" lang="zh-CN" altLang="en-US" sz="2400">
                  <a:latin typeface="Times New Roman" panose="02020603050405020304" pitchFamily="18" charset="0"/>
                </a:rPr>
                <a:t>　　该题中，</a:t>
              </a:r>
              <a:r>
                <a:rPr kumimoji="1" lang="en-US" altLang="zh-CN" sz="2400">
                  <a:latin typeface="Times New Roman" panose="02020603050405020304" pitchFamily="18" charset="0"/>
                </a:rPr>
                <a:t>5</a:t>
              </a:r>
              <a:r>
                <a:rPr kumimoji="1" lang="zh-CN" altLang="en-US" sz="2400">
                  <a:latin typeface="Times New Roman" panose="02020603050405020304" pitchFamily="18" charset="0"/>
                </a:rPr>
                <a:t>个必要质蕴涵项已将函数的全部最小项覆</a:t>
              </a:r>
            </a:p>
            <a:p>
              <a:pPr algn="just" eaLnBrk="1" hangingPunct="1">
                <a:lnSpc>
                  <a:spcPct val="60000"/>
                </a:lnSpc>
                <a:spcBef>
                  <a:spcPct val="50000"/>
                </a:spcBef>
              </a:pPr>
              <a:r>
                <a:rPr kumimoji="1" lang="zh-CN" altLang="en-US" sz="2400">
                  <a:latin typeface="Times New Roman" panose="02020603050405020304" pitchFamily="18" charset="0"/>
                </a:rPr>
                <a:t>盖，故将各卡诺圈对应的与项相或即可得到函数</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的最简</a:t>
              </a:r>
            </a:p>
            <a:p>
              <a:pPr algn="just" eaLnBrk="1" hangingPunct="1">
                <a:lnSpc>
                  <a:spcPct val="60000"/>
                </a:lnSpc>
                <a:spcBef>
                  <a:spcPct val="50000"/>
                </a:spcBef>
              </a:pPr>
              <a:r>
                <a:rPr kumimoji="1" lang="zh-CN" altLang="en-US" sz="2400">
                  <a:latin typeface="Times New Roman" panose="02020603050405020304" pitchFamily="18" charset="0"/>
                </a:rPr>
                <a:t>“与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或”表达式为 </a:t>
              </a:r>
            </a:p>
          </p:txBody>
        </p:sp>
        <p:graphicFrame>
          <p:nvGraphicFramePr>
            <p:cNvPr id="102407" name="Object 13">
              <a:extLst>
                <a:ext uri="{FF2B5EF4-FFF2-40B4-BE49-F238E27FC236}">
                  <a16:creationId xmlns:a16="http://schemas.microsoft.com/office/drawing/2014/main" id="{D9056992-3AE0-4BAB-A963-D7A58A6CC0A0}"/>
                </a:ext>
              </a:extLst>
            </p:cNvPr>
            <p:cNvGraphicFramePr>
              <a:graphicFrameLocks noChangeAspect="1"/>
            </p:cNvGraphicFramePr>
            <p:nvPr/>
          </p:nvGraphicFramePr>
          <p:xfrm>
            <a:off x="1200" y="3408"/>
            <a:ext cx="3408" cy="266"/>
          </p:xfrm>
          <a:graphic>
            <a:graphicData uri="http://schemas.openxmlformats.org/presentationml/2006/ole">
              <mc:AlternateContent xmlns:mc="http://schemas.openxmlformats.org/markup-compatibility/2006">
                <mc:Choice xmlns:v="urn:schemas-microsoft-com:vml" Requires="v">
                  <p:oleObj r:id="rId6" imgW="3060700" imgH="241300" progId="Equation.3">
                    <p:embed/>
                  </p:oleObj>
                </mc:Choice>
                <mc:Fallback>
                  <p:oleObj r:id="rId6" imgW="3060700" imgH="241300" progId="Equation.3">
                    <p:embed/>
                    <p:pic>
                      <p:nvPicPr>
                        <p:cNvPr id="0" name="Object 13"/>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1200" y="3408"/>
                          <a:ext cx="340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5236"/>
                                        </p:tgtEl>
                                        <p:attrNameLst>
                                          <p:attrName>style.visibility</p:attrName>
                                        </p:attrNameLst>
                                      </p:cBhvr>
                                      <p:to>
                                        <p:strVal val="visible"/>
                                      </p:to>
                                    </p:set>
                                    <p:anim calcmode="lin" valueType="num">
                                      <p:cBhvr additive="base">
                                        <p:cTn id="7" dur="500" fill="hold"/>
                                        <p:tgtEl>
                                          <p:spTgt spid="95236"/>
                                        </p:tgtEl>
                                        <p:attrNameLst>
                                          <p:attrName>ppt_x</p:attrName>
                                        </p:attrNameLst>
                                      </p:cBhvr>
                                      <p:tavLst>
                                        <p:tav tm="0">
                                          <p:val>
                                            <p:strVal val="#ppt_x"/>
                                          </p:val>
                                        </p:tav>
                                        <p:tav tm="100000">
                                          <p:val>
                                            <p:strVal val="#ppt_x"/>
                                          </p:val>
                                        </p:tav>
                                      </p:tavLst>
                                    </p:anim>
                                    <p:anim calcmode="lin" valueType="num">
                                      <p:cBhvr additive="base">
                                        <p:cTn id="8" dur="500" fill="hold"/>
                                        <p:tgtEl>
                                          <p:spTgt spid="9523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5235"/>
                                        </p:tgtEl>
                                        <p:attrNameLst>
                                          <p:attrName>style.visibility</p:attrName>
                                        </p:attrNameLst>
                                      </p:cBhvr>
                                      <p:to>
                                        <p:strVal val="visible"/>
                                      </p:to>
                                    </p:set>
                                    <p:animEffect transition="in" filter="wipe(left)">
                                      <p:cBhvr>
                                        <p:cTn id="13" dur="500"/>
                                        <p:tgtEl>
                                          <p:spTgt spid="95235"/>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95242"/>
                                        </p:tgtEl>
                                        <p:attrNameLst>
                                          <p:attrName>style.visibility</p:attrName>
                                        </p:attrNameLst>
                                      </p:cBhvr>
                                      <p:to>
                                        <p:strVal val="visible"/>
                                      </p:to>
                                    </p:set>
                                    <p:animEffect transition="in" filter="blinds(horizontal)">
                                      <p:cBhvr>
                                        <p:cTn id="17" dur="500"/>
                                        <p:tgtEl>
                                          <p:spTgt spid="952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95243"/>
                                        </p:tgtEl>
                                        <p:attrNameLst>
                                          <p:attrName>style.visibility</p:attrName>
                                        </p:attrNameLst>
                                      </p:cBhvr>
                                      <p:to>
                                        <p:strVal val="visible"/>
                                      </p:to>
                                    </p:set>
                                    <p:anim calcmode="lin" valueType="num">
                                      <p:cBhvr additive="base">
                                        <p:cTn id="22" dur="500" fill="hold"/>
                                        <p:tgtEl>
                                          <p:spTgt spid="95243"/>
                                        </p:tgtEl>
                                        <p:attrNameLst>
                                          <p:attrName>ppt_x</p:attrName>
                                        </p:attrNameLst>
                                      </p:cBhvr>
                                      <p:tavLst>
                                        <p:tav tm="0">
                                          <p:val>
                                            <p:strVal val="#ppt_x"/>
                                          </p:val>
                                        </p:tav>
                                        <p:tav tm="100000">
                                          <p:val>
                                            <p:strVal val="#ppt_x"/>
                                          </p:val>
                                        </p:tav>
                                      </p:tavLst>
                                    </p:anim>
                                    <p:anim calcmode="lin" valueType="num">
                                      <p:cBhvr additive="base">
                                        <p:cTn id="23" dur="500" fill="hold"/>
                                        <p:tgtEl>
                                          <p:spTgt spid="95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60" name="Text Box 4">
            <a:extLst>
              <a:ext uri="{FF2B5EF4-FFF2-40B4-BE49-F238E27FC236}">
                <a16:creationId xmlns:a16="http://schemas.microsoft.com/office/drawing/2014/main" id="{7ECC11B6-249D-49B6-923E-F8C7EB811BE8}"/>
              </a:ext>
            </a:extLst>
          </p:cNvPr>
          <p:cNvSpPr txBox="1">
            <a:spLocks noChangeArrowheads="1"/>
          </p:cNvSpPr>
          <p:nvPr/>
        </p:nvSpPr>
        <p:spPr bwMode="auto">
          <a:xfrm>
            <a:off x="990600" y="1485900"/>
            <a:ext cx="723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A60000"/>
                </a:solidFill>
                <a:latin typeface="Times New Roman" panose="02020603050405020304" pitchFamily="18" charset="0"/>
              </a:rPr>
              <a:t>解</a:t>
            </a:r>
            <a:r>
              <a:rPr kumimoji="1" lang="zh-CN" altLang="en-US" sz="2400" b="1">
                <a:solidFill>
                  <a:srgbClr val="993300"/>
                </a:solidFill>
                <a:latin typeface="Times New Roman" panose="02020603050405020304" pitchFamily="18" charset="0"/>
              </a:rPr>
              <a:t> </a:t>
            </a:r>
            <a:r>
              <a:rPr kumimoji="1" lang="zh-CN" altLang="en-US" sz="2400" b="1">
                <a:latin typeface="Times New Roman" panose="02020603050405020304" pitchFamily="18" charset="0"/>
              </a:rPr>
              <a:t>  </a:t>
            </a:r>
            <a:r>
              <a:rPr kumimoji="1" lang="zh-CN" altLang="en-US" sz="2400">
                <a:latin typeface="Times New Roman" panose="02020603050405020304" pitchFamily="18" charset="0"/>
              </a:rPr>
              <a:t>用卡诺图化简给定函数的过程如下图所示。</a:t>
            </a:r>
          </a:p>
        </p:txBody>
      </p:sp>
      <p:grpSp>
        <p:nvGrpSpPr>
          <p:cNvPr id="96261" name="Group 5">
            <a:extLst>
              <a:ext uri="{FF2B5EF4-FFF2-40B4-BE49-F238E27FC236}">
                <a16:creationId xmlns:a16="http://schemas.microsoft.com/office/drawing/2014/main" id="{8B135B86-6A7A-4358-99C2-E88931E14696}"/>
              </a:ext>
            </a:extLst>
          </p:cNvPr>
          <p:cNvGrpSpPr>
            <a:grpSpLocks/>
          </p:cNvGrpSpPr>
          <p:nvPr/>
        </p:nvGrpSpPr>
        <p:grpSpPr bwMode="auto">
          <a:xfrm>
            <a:off x="114300" y="533400"/>
            <a:ext cx="8077200" cy="890588"/>
            <a:chOff x="288" y="432"/>
            <a:chExt cx="5088" cy="561"/>
          </a:xfrm>
        </p:grpSpPr>
        <p:sp>
          <p:nvSpPr>
            <p:cNvPr id="103435" name="Text Box 6">
              <a:extLst>
                <a:ext uri="{FF2B5EF4-FFF2-40B4-BE49-F238E27FC236}">
                  <a16:creationId xmlns:a16="http://schemas.microsoft.com/office/drawing/2014/main" id="{93E62C3B-AFD7-4011-A7CC-C65AF2A46AA7}"/>
                </a:ext>
              </a:extLst>
            </p:cNvPr>
            <p:cNvSpPr txBox="1">
              <a:spLocks noChangeArrowheads="1"/>
            </p:cNvSpPr>
            <p:nvPr/>
          </p:nvSpPr>
          <p:spPr bwMode="auto">
            <a:xfrm>
              <a:off x="288" y="432"/>
              <a:ext cx="50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9933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例 </a:t>
              </a:r>
              <a:r>
                <a:rPr kumimoji="1" lang="zh-CN" altLang="en-US" sz="2400" b="1">
                  <a:latin typeface="Times New Roman" panose="02020603050405020304" pitchFamily="18" charset="0"/>
                </a:rPr>
                <a:t>  </a:t>
              </a:r>
              <a:r>
                <a:rPr kumimoji="1" lang="zh-CN" altLang="en-US" sz="2400">
                  <a:latin typeface="Times New Roman" panose="02020603050405020304" pitchFamily="18" charset="0"/>
                </a:rPr>
                <a:t>用卡诺图化简逻辑函数 </a:t>
              </a:r>
            </a:p>
          </p:txBody>
        </p:sp>
        <p:graphicFrame>
          <p:nvGraphicFramePr>
            <p:cNvPr id="103436" name="Object 7">
              <a:extLst>
                <a:ext uri="{FF2B5EF4-FFF2-40B4-BE49-F238E27FC236}">
                  <a16:creationId xmlns:a16="http://schemas.microsoft.com/office/drawing/2014/main" id="{F41BA804-A200-4970-91A3-C597666E03E8}"/>
                </a:ext>
              </a:extLst>
            </p:cNvPr>
            <p:cNvGraphicFramePr>
              <a:graphicFrameLocks noChangeAspect="1"/>
            </p:cNvGraphicFramePr>
            <p:nvPr/>
          </p:nvGraphicFramePr>
          <p:xfrm>
            <a:off x="1176" y="705"/>
            <a:ext cx="3216" cy="288"/>
          </p:xfrm>
          <a:graphic>
            <a:graphicData uri="http://schemas.openxmlformats.org/presentationml/2006/ole">
              <mc:AlternateContent xmlns:mc="http://schemas.openxmlformats.org/markup-compatibility/2006">
                <mc:Choice xmlns:v="urn:schemas-microsoft-com:vml" Requires="v">
                  <p:oleObj r:id="rId3" imgW="2260600" imgH="254000" progId="Equation.3">
                    <p:embed/>
                  </p:oleObj>
                </mc:Choice>
                <mc:Fallback>
                  <p:oleObj r:id="rId3" imgW="2260600" imgH="254000" progId="Equation.3">
                    <p:embed/>
                    <p:pic>
                      <p:nvPicPr>
                        <p:cNvPr id="0" name="Object 7"/>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176" y="705"/>
                          <a:ext cx="3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264" name="Group 8">
            <a:extLst>
              <a:ext uri="{FF2B5EF4-FFF2-40B4-BE49-F238E27FC236}">
                <a16:creationId xmlns:a16="http://schemas.microsoft.com/office/drawing/2014/main" id="{CF962423-9243-40C3-BF1F-EC3312738374}"/>
              </a:ext>
            </a:extLst>
          </p:cNvPr>
          <p:cNvGrpSpPr>
            <a:grpSpLocks/>
          </p:cNvGrpSpPr>
          <p:nvPr/>
        </p:nvGrpSpPr>
        <p:grpSpPr bwMode="auto">
          <a:xfrm>
            <a:off x="1295400" y="4686300"/>
            <a:ext cx="5410200" cy="927100"/>
            <a:chOff x="816" y="2784"/>
            <a:chExt cx="3408" cy="584"/>
          </a:xfrm>
        </p:grpSpPr>
        <p:sp>
          <p:nvSpPr>
            <p:cNvPr id="103431" name="Text Box 9">
              <a:extLst>
                <a:ext uri="{FF2B5EF4-FFF2-40B4-BE49-F238E27FC236}">
                  <a16:creationId xmlns:a16="http://schemas.microsoft.com/office/drawing/2014/main" id="{98C4E7B9-F82B-4DCC-A660-109751B5FC3F}"/>
                </a:ext>
              </a:extLst>
            </p:cNvPr>
            <p:cNvSpPr txBox="1">
              <a:spLocks noChangeArrowheads="1"/>
            </p:cNvSpPr>
            <p:nvPr/>
          </p:nvSpPr>
          <p:spPr bwMode="auto">
            <a:xfrm>
              <a:off x="816" y="278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即</a:t>
              </a:r>
              <a:endParaRPr kumimoji="1" lang="zh-CN" altLang="en-US" sz="2400" b="1">
                <a:latin typeface="Times New Roman" panose="02020603050405020304" pitchFamily="18" charset="0"/>
              </a:endParaRPr>
            </a:p>
          </p:txBody>
        </p:sp>
        <p:graphicFrame>
          <p:nvGraphicFramePr>
            <p:cNvPr id="103432" name="Object 10">
              <a:extLst>
                <a:ext uri="{FF2B5EF4-FFF2-40B4-BE49-F238E27FC236}">
                  <a16:creationId xmlns:a16="http://schemas.microsoft.com/office/drawing/2014/main" id="{DF446DC2-A729-42AA-B55B-1145567B180E}"/>
                </a:ext>
              </a:extLst>
            </p:cNvPr>
            <p:cNvGraphicFramePr>
              <a:graphicFrameLocks noChangeAspect="1"/>
            </p:cNvGraphicFramePr>
            <p:nvPr/>
          </p:nvGraphicFramePr>
          <p:xfrm>
            <a:off x="1536" y="2784"/>
            <a:ext cx="2688" cy="296"/>
          </p:xfrm>
          <a:graphic>
            <a:graphicData uri="http://schemas.openxmlformats.org/presentationml/2006/ole">
              <mc:AlternateContent xmlns:mc="http://schemas.openxmlformats.org/markup-compatibility/2006">
                <mc:Choice xmlns:v="urn:schemas-microsoft-com:vml" Requires="v">
                  <p:oleObj r:id="rId5" imgW="2159000" imgH="241300" progId="Equation.3">
                    <p:embed/>
                  </p:oleObj>
                </mc:Choice>
                <mc:Fallback>
                  <p:oleObj r:id="rId5" imgW="2159000" imgH="241300" progId="Equation.3">
                    <p:embed/>
                    <p:pic>
                      <p:nvPicPr>
                        <p:cNvPr id="0" name="Object 10"/>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536" y="2784"/>
                          <a:ext cx="268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33" name="Object 11">
              <a:extLst>
                <a:ext uri="{FF2B5EF4-FFF2-40B4-BE49-F238E27FC236}">
                  <a16:creationId xmlns:a16="http://schemas.microsoft.com/office/drawing/2014/main" id="{7253FF1F-60DF-4AFE-9A63-FEE224CEEE1D}"/>
                </a:ext>
              </a:extLst>
            </p:cNvPr>
            <p:cNvGraphicFramePr>
              <a:graphicFrameLocks noChangeAspect="1"/>
            </p:cNvGraphicFramePr>
            <p:nvPr/>
          </p:nvGraphicFramePr>
          <p:xfrm>
            <a:off x="1536" y="3072"/>
            <a:ext cx="2688" cy="296"/>
          </p:xfrm>
          <a:graphic>
            <a:graphicData uri="http://schemas.openxmlformats.org/presentationml/2006/ole">
              <mc:AlternateContent xmlns:mc="http://schemas.openxmlformats.org/markup-compatibility/2006">
                <mc:Choice xmlns:v="urn:schemas-microsoft-com:vml" Requires="v">
                  <p:oleObj r:id="rId7" imgW="2159000" imgH="241300" progId="Equation.3">
                    <p:embed/>
                  </p:oleObj>
                </mc:Choice>
                <mc:Fallback>
                  <p:oleObj r:id="rId7" imgW="2159000" imgH="241300" progId="Equation.3">
                    <p:embed/>
                    <p:pic>
                      <p:nvPicPr>
                        <p:cNvPr id="0" name="Object 11"/>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1536" y="3072"/>
                          <a:ext cx="268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4" name="Text Box 12">
              <a:extLst>
                <a:ext uri="{FF2B5EF4-FFF2-40B4-BE49-F238E27FC236}">
                  <a16:creationId xmlns:a16="http://schemas.microsoft.com/office/drawing/2014/main" id="{0E54CCF3-8915-4BBA-880A-88E410D9EEB4}"/>
                </a:ext>
              </a:extLst>
            </p:cNvPr>
            <p:cNvSpPr txBox="1">
              <a:spLocks noChangeArrowheads="1"/>
            </p:cNvSpPr>
            <p:nvPr/>
          </p:nvSpPr>
          <p:spPr bwMode="auto">
            <a:xfrm>
              <a:off x="816" y="307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latin typeface="Times New Roman" panose="02020603050405020304" pitchFamily="18" charset="0"/>
                </a:rPr>
                <a:t>或者 </a:t>
              </a:r>
            </a:p>
          </p:txBody>
        </p:sp>
      </p:grpSp>
      <p:sp>
        <p:nvSpPr>
          <p:cNvPr id="96269" name="Text Box 13">
            <a:extLst>
              <a:ext uri="{FF2B5EF4-FFF2-40B4-BE49-F238E27FC236}">
                <a16:creationId xmlns:a16="http://schemas.microsoft.com/office/drawing/2014/main" id="{F3D38C88-F734-44CF-84D6-58D48F189CDC}"/>
              </a:ext>
            </a:extLst>
          </p:cNvPr>
          <p:cNvSpPr txBox="1">
            <a:spLocks noChangeArrowheads="1"/>
          </p:cNvSpPr>
          <p:nvPr/>
        </p:nvSpPr>
        <p:spPr bwMode="auto">
          <a:xfrm>
            <a:off x="609600" y="56007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　　这里，两个“与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或”式的复杂程度相同。</a:t>
            </a:r>
            <a:r>
              <a:rPr kumimoji="1" lang="zh-CN" altLang="en-US" sz="2400" b="1">
                <a:solidFill>
                  <a:srgbClr val="A60000"/>
                </a:solidFill>
                <a:latin typeface="Times New Roman" panose="02020603050405020304" pitchFamily="18" charset="0"/>
              </a:rPr>
              <a:t>由此可见，一个函数的最简“与</a:t>
            </a:r>
            <a:r>
              <a:rPr kumimoji="1" lang="en-US" altLang="zh-CN" sz="2400" b="1">
                <a:solidFill>
                  <a:srgbClr val="A60000"/>
                </a:solidFill>
                <a:latin typeface="Times New Roman" panose="02020603050405020304" pitchFamily="18" charset="0"/>
              </a:rPr>
              <a:t>-</a:t>
            </a:r>
            <a:r>
              <a:rPr kumimoji="1" lang="zh-CN" altLang="en-US" sz="2400" b="1">
                <a:solidFill>
                  <a:srgbClr val="A60000"/>
                </a:solidFill>
                <a:latin typeface="Times New Roman" panose="02020603050405020304" pitchFamily="18" charset="0"/>
              </a:rPr>
              <a:t>或”表达式不一定是唯一的。 </a:t>
            </a:r>
          </a:p>
        </p:txBody>
      </p:sp>
      <p:pic>
        <p:nvPicPr>
          <p:cNvPr id="96272" name="Picture 16" descr="2-13">
            <a:extLst>
              <a:ext uri="{FF2B5EF4-FFF2-40B4-BE49-F238E27FC236}">
                <a16:creationId xmlns:a16="http://schemas.microsoft.com/office/drawing/2014/main" id="{EAB2F4EE-6B81-4DCC-890C-B88EBBB171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b="10101"/>
          <a:stretch>
            <a:fillRect/>
          </a:stretch>
        </p:blipFill>
        <p:spPr bwMode="auto">
          <a:xfrm>
            <a:off x="2311400" y="2032000"/>
            <a:ext cx="33528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6261"/>
                                        </p:tgtEl>
                                        <p:attrNameLst>
                                          <p:attrName>style.visibility</p:attrName>
                                        </p:attrNameLst>
                                      </p:cBhvr>
                                      <p:to>
                                        <p:strVal val="visible"/>
                                      </p:to>
                                    </p:set>
                                    <p:anim calcmode="lin" valueType="num">
                                      <p:cBhvr additive="base">
                                        <p:cTn id="7" dur="500" fill="hold"/>
                                        <p:tgtEl>
                                          <p:spTgt spid="96261"/>
                                        </p:tgtEl>
                                        <p:attrNameLst>
                                          <p:attrName>ppt_x</p:attrName>
                                        </p:attrNameLst>
                                      </p:cBhvr>
                                      <p:tavLst>
                                        <p:tav tm="0">
                                          <p:val>
                                            <p:strVal val="#ppt_x"/>
                                          </p:val>
                                        </p:tav>
                                        <p:tav tm="100000">
                                          <p:val>
                                            <p:strVal val="#ppt_x"/>
                                          </p:val>
                                        </p:tav>
                                      </p:tavLst>
                                    </p:anim>
                                    <p:anim calcmode="lin" valueType="num">
                                      <p:cBhvr additive="base">
                                        <p:cTn id="8" dur="500" fill="hold"/>
                                        <p:tgtEl>
                                          <p:spTgt spid="9626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6260"/>
                                        </p:tgtEl>
                                        <p:attrNameLst>
                                          <p:attrName>style.visibility</p:attrName>
                                        </p:attrNameLst>
                                      </p:cBhvr>
                                      <p:to>
                                        <p:strVal val="visible"/>
                                      </p:to>
                                    </p:set>
                                    <p:animEffect transition="in" filter="blinds(horizontal)">
                                      <p:cBhvr>
                                        <p:cTn id="13" dur="500"/>
                                        <p:tgtEl>
                                          <p:spTgt spid="96260"/>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96272"/>
                                        </p:tgtEl>
                                        <p:attrNameLst>
                                          <p:attrName>style.visibility</p:attrName>
                                        </p:attrNameLst>
                                      </p:cBhvr>
                                      <p:to>
                                        <p:strVal val="visible"/>
                                      </p:to>
                                    </p:set>
                                    <p:animEffect transition="in" filter="blinds(horizontal)">
                                      <p:cBhvr>
                                        <p:cTn id="17" dur="500"/>
                                        <p:tgtEl>
                                          <p:spTgt spid="96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96264"/>
                                        </p:tgtEl>
                                        <p:attrNameLst>
                                          <p:attrName>style.visibility</p:attrName>
                                        </p:attrNameLst>
                                      </p:cBhvr>
                                      <p:to>
                                        <p:strVal val="visible"/>
                                      </p:to>
                                    </p:set>
                                    <p:anim calcmode="lin" valueType="num">
                                      <p:cBhvr additive="base">
                                        <p:cTn id="22" dur="500" fill="hold"/>
                                        <p:tgtEl>
                                          <p:spTgt spid="96264"/>
                                        </p:tgtEl>
                                        <p:attrNameLst>
                                          <p:attrName>ppt_x</p:attrName>
                                        </p:attrNameLst>
                                      </p:cBhvr>
                                      <p:tavLst>
                                        <p:tav tm="0">
                                          <p:val>
                                            <p:strVal val="#ppt_x"/>
                                          </p:val>
                                        </p:tav>
                                        <p:tav tm="100000">
                                          <p:val>
                                            <p:strVal val="#ppt_x"/>
                                          </p:val>
                                        </p:tav>
                                      </p:tavLst>
                                    </p:anim>
                                    <p:anim calcmode="lin" valueType="num">
                                      <p:cBhvr additive="base">
                                        <p:cTn id="23" dur="500" fill="hold"/>
                                        <p:tgtEl>
                                          <p:spTgt spid="96264"/>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96269"/>
                                        </p:tgtEl>
                                        <p:attrNameLst>
                                          <p:attrName>style.visibility</p:attrName>
                                        </p:attrNameLst>
                                      </p:cBhvr>
                                      <p:to>
                                        <p:strVal val="visible"/>
                                      </p:to>
                                    </p:set>
                                    <p:animEffect transition="in" filter="blinds(horizontal)">
                                      <p:cBhvr>
                                        <p:cTn id="27" dur="500"/>
                                        <p:tgtEl>
                                          <p:spTgt spid="96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9"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Text Box 3">
            <a:extLst>
              <a:ext uri="{FF2B5EF4-FFF2-40B4-BE49-F238E27FC236}">
                <a16:creationId xmlns:a16="http://schemas.microsoft.com/office/drawing/2014/main" id="{0401F523-A086-41BA-9612-A9B7968A547E}"/>
              </a:ext>
            </a:extLst>
          </p:cNvPr>
          <p:cNvSpPr txBox="1">
            <a:spLocks noChangeArrowheads="1"/>
          </p:cNvSpPr>
          <p:nvPr/>
        </p:nvSpPr>
        <p:spPr bwMode="auto">
          <a:xfrm>
            <a:off x="971550" y="1700213"/>
            <a:ext cx="723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A60000"/>
                </a:solidFill>
                <a:latin typeface="Times New Roman" panose="02020603050405020304" pitchFamily="18" charset="0"/>
              </a:rPr>
              <a:t>解 </a:t>
            </a:r>
            <a:r>
              <a:rPr kumimoji="1" lang="zh-CN" altLang="en-US" sz="2400" b="1">
                <a:latin typeface="Times New Roman" panose="02020603050405020304" pitchFamily="18" charset="0"/>
              </a:rPr>
              <a:t>  </a:t>
            </a:r>
            <a:r>
              <a:rPr kumimoji="1" lang="zh-CN" altLang="en-US" sz="2400">
                <a:latin typeface="Times New Roman" panose="02020603050405020304" pitchFamily="18" charset="0"/>
              </a:rPr>
              <a:t>用卡诺图化简给定函数，如下图所示。</a:t>
            </a:r>
          </a:p>
        </p:txBody>
      </p:sp>
      <p:grpSp>
        <p:nvGrpSpPr>
          <p:cNvPr id="97284" name="Group 4">
            <a:extLst>
              <a:ext uri="{FF2B5EF4-FFF2-40B4-BE49-F238E27FC236}">
                <a16:creationId xmlns:a16="http://schemas.microsoft.com/office/drawing/2014/main" id="{3769669E-0DF5-4A70-98E7-72A40F02D246}"/>
              </a:ext>
            </a:extLst>
          </p:cNvPr>
          <p:cNvGrpSpPr>
            <a:grpSpLocks/>
          </p:cNvGrpSpPr>
          <p:nvPr/>
        </p:nvGrpSpPr>
        <p:grpSpPr bwMode="auto">
          <a:xfrm>
            <a:off x="323850" y="620713"/>
            <a:ext cx="8077200" cy="990600"/>
            <a:chOff x="192" y="432"/>
            <a:chExt cx="5088" cy="624"/>
          </a:xfrm>
        </p:grpSpPr>
        <p:sp>
          <p:nvSpPr>
            <p:cNvPr id="104509" name="Text Box 5">
              <a:extLst>
                <a:ext uri="{FF2B5EF4-FFF2-40B4-BE49-F238E27FC236}">
                  <a16:creationId xmlns:a16="http://schemas.microsoft.com/office/drawing/2014/main" id="{09ADDFC2-313D-4DEE-B119-158C8DB293CA}"/>
                </a:ext>
              </a:extLst>
            </p:cNvPr>
            <p:cNvSpPr txBox="1">
              <a:spLocks noChangeArrowheads="1"/>
            </p:cNvSpPr>
            <p:nvPr/>
          </p:nvSpPr>
          <p:spPr bwMode="auto">
            <a:xfrm>
              <a:off x="192" y="432"/>
              <a:ext cx="50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a:solidFill>
                    <a:srgbClr val="FF3300"/>
                  </a:solidFill>
                  <a:latin typeface="Times New Roman" panose="02020603050405020304" pitchFamily="18" charset="0"/>
                </a:rPr>
                <a:t>　　</a:t>
              </a:r>
              <a:r>
                <a:rPr kumimoji="1" lang="zh-CN" altLang="en-US" sz="2400" b="1">
                  <a:solidFill>
                    <a:srgbClr val="A60000"/>
                  </a:solidFill>
                  <a:latin typeface="Times New Roman" panose="02020603050405020304" pitchFamily="18" charset="0"/>
                </a:rPr>
                <a:t>例</a:t>
              </a:r>
              <a:r>
                <a:rPr kumimoji="1" lang="zh-CN" altLang="en-US" sz="2400" b="1">
                  <a:solidFill>
                    <a:schemeClr val="accent1"/>
                  </a:solidFill>
                  <a:latin typeface="Times New Roman" panose="02020603050405020304" pitchFamily="18" charset="0"/>
                </a:rPr>
                <a:t>　</a:t>
              </a:r>
              <a:r>
                <a:rPr kumimoji="1" lang="zh-CN" altLang="en-US" sz="2400">
                  <a:latin typeface="Times New Roman" panose="02020603050405020304" pitchFamily="18" charset="0"/>
                </a:rPr>
                <a:t>用卡诺图化简逻辑函数 </a:t>
              </a:r>
            </a:p>
          </p:txBody>
        </p:sp>
        <p:graphicFrame>
          <p:nvGraphicFramePr>
            <p:cNvPr id="104510" name="Object 6">
              <a:extLst>
                <a:ext uri="{FF2B5EF4-FFF2-40B4-BE49-F238E27FC236}">
                  <a16:creationId xmlns:a16="http://schemas.microsoft.com/office/drawing/2014/main" id="{EC763EC5-6DB3-489C-BA1D-5660A1E6BA72}"/>
                </a:ext>
              </a:extLst>
            </p:cNvPr>
            <p:cNvGraphicFramePr>
              <a:graphicFrameLocks noChangeAspect="1"/>
            </p:cNvGraphicFramePr>
            <p:nvPr/>
          </p:nvGraphicFramePr>
          <p:xfrm>
            <a:off x="1008" y="768"/>
            <a:ext cx="4128" cy="288"/>
          </p:xfrm>
          <a:graphic>
            <a:graphicData uri="http://schemas.openxmlformats.org/presentationml/2006/ole">
              <mc:AlternateContent xmlns:mc="http://schemas.openxmlformats.org/markup-compatibility/2006">
                <mc:Choice xmlns:v="urn:schemas-microsoft-com:vml" Requires="v">
                  <p:oleObj name="Equation" r:id="rId2" imgW="3581400" imgH="266700" progId="Equation.3">
                    <p:embed/>
                  </p:oleObj>
                </mc:Choice>
                <mc:Fallback>
                  <p:oleObj name="Equation" r:id="rId2" imgW="3581400" imgH="266700" progId="Equation.3">
                    <p:embed/>
                    <p:pic>
                      <p:nvPicPr>
                        <p:cNvPr id="0" name="Object 6"/>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1008" y="768"/>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7290" name="Text Box 10">
            <a:extLst>
              <a:ext uri="{FF2B5EF4-FFF2-40B4-BE49-F238E27FC236}">
                <a16:creationId xmlns:a16="http://schemas.microsoft.com/office/drawing/2014/main" id="{26844D7A-44A3-4AC1-91F6-BACD04B1AD20}"/>
              </a:ext>
            </a:extLst>
          </p:cNvPr>
          <p:cNvSpPr txBox="1">
            <a:spLocks noChangeArrowheads="1"/>
          </p:cNvSpPr>
          <p:nvPr/>
        </p:nvSpPr>
        <p:spPr bwMode="auto">
          <a:xfrm>
            <a:off x="971550" y="5373688"/>
            <a:ext cx="5241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a:latin typeface="Times New Roman" panose="02020603050405020304" pitchFamily="18" charset="0"/>
              </a:rPr>
              <a:t>函数</a:t>
            </a:r>
            <a:r>
              <a:rPr kumimoji="1" lang="en-US" altLang="zh-CN" sz="2400">
                <a:latin typeface="Times New Roman" panose="02020603050405020304" pitchFamily="18" charset="0"/>
              </a:rPr>
              <a:t>F</a:t>
            </a:r>
            <a:r>
              <a:rPr kumimoji="1" lang="zh-CN" altLang="en-US" sz="2400">
                <a:latin typeface="Times New Roman" panose="02020603050405020304" pitchFamily="18" charset="0"/>
              </a:rPr>
              <a:t>的最简“与</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或”表达式为 </a:t>
            </a:r>
          </a:p>
        </p:txBody>
      </p:sp>
      <p:graphicFrame>
        <p:nvGraphicFramePr>
          <p:cNvPr id="97291" name="Object 11">
            <a:extLst>
              <a:ext uri="{FF2B5EF4-FFF2-40B4-BE49-F238E27FC236}">
                <a16:creationId xmlns:a16="http://schemas.microsoft.com/office/drawing/2014/main" id="{301C43D0-D5D2-4595-9FA2-EF1871CBF589}"/>
              </a:ext>
            </a:extLst>
          </p:cNvPr>
          <p:cNvGraphicFramePr>
            <a:graphicFrameLocks noChangeAspect="1"/>
          </p:cNvGraphicFramePr>
          <p:nvPr/>
        </p:nvGraphicFramePr>
        <p:xfrm>
          <a:off x="2114550" y="5830888"/>
          <a:ext cx="4648200" cy="542925"/>
        </p:xfrm>
        <a:graphic>
          <a:graphicData uri="http://schemas.openxmlformats.org/presentationml/2006/ole">
            <mc:AlternateContent xmlns:mc="http://schemas.openxmlformats.org/markup-compatibility/2006">
              <mc:Choice xmlns:v="urn:schemas-microsoft-com:vml" Requires="v">
                <p:oleObj name="Equation" r:id="rId4" imgW="2501900" imgH="292100" progId="Equation.3">
                  <p:embed/>
                </p:oleObj>
              </mc:Choice>
              <mc:Fallback>
                <p:oleObj name="Equation" r:id="rId4" imgW="2501900" imgH="292100" progId="Equation.3">
                  <p:embed/>
                  <p:pic>
                    <p:nvPicPr>
                      <p:cNvPr id="0" name="Object 11"/>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114550" y="5830888"/>
                        <a:ext cx="46482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7383" name="Group 103">
            <a:extLst>
              <a:ext uri="{FF2B5EF4-FFF2-40B4-BE49-F238E27FC236}">
                <a16:creationId xmlns:a16="http://schemas.microsoft.com/office/drawing/2014/main" id="{409990DA-31BC-41FF-8FFB-795F4E8BAC65}"/>
              </a:ext>
            </a:extLst>
          </p:cNvPr>
          <p:cNvGrpSpPr>
            <a:grpSpLocks/>
          </p:cNvGrpSpPr>
          <p:nvPr/>
        </p:nvGrpSpPr>
        <p:grpSpPr bwMode="auto">
          <a:xfrm>
            <a:off x="1377950" y="1997075"/>
            <a:ext cx="5570538" cy="3257550"/>
            <a:chOff x="868" y="1258"/>
            <a:chExt cx="3509" cy="2052"/>
          </a:xfrm>
        </p:grpSpPr>
        <p:grpSp>
          <p:nvGrpSpPr>
            <p:cNvPr id="104455" name="Group 102">
              <a:extLst>
                <a:ext uri="{FF2B5EF4-FFF2-40B4-BE49-F238E27FC236}">
                  <a16:creationId xmlns:a16="http://schemas.microsoft.com/office/drawing/2014/main" id="{88F86378-957D-4FE5-9E8D-327D138CBF38}"/>
                </a:ext>
              </a:extLst>
            </p:cNvPr>
            <p:cNvGrpSpPr>
              <a:grpSpLocks/>
            </p:cNvGrpSpPr>
            <p:nvPr/>
          </p:nvGrpSpPr>
          <p:grpSpPr bwMode="auto">
            <a:xfrm>
              <a:off x="1338" y="1258"/>
              <a:ext cx="2305" cy="1758"/>
              <a:chOff x="1338" y="1258"/>
              <a:chExt cx="2305" cy="1758"/>
            </a:xfrm>
          </p:grpSpPr>
          <p:sp>
            <p:nvSpPr>
              <p:cNvPr id="104471" name="Text Box 34">
                <a:extLst>
                  <a:ext uri="{FF2B5EF4-FFF2-40B4-BE49-F238E27FC236}">
                    <a16:creationId xmlns:a16="http://schemas.microsoft.com/office/drawing/2014/main" id="{28EF4195-54B9-4CF3-8F49-A19A1A20CE1A}"/>
                  </a:ext>
                </a:extLst>
              </p:cNvPr>
              <p:cNvSpPr txBox="1">
                <a:spLocks noChangeArrowheads="1"/>
              </p:cNvSpPr>
              <p:nvPr/>
            </p:nvSpPr>
            <p:spPr bwMode="auto">
              <a:xfrm>
                <a:off x="1579" y="1258"/>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AB</a:t>
                </a:r>
              </a:p>
            </p:txBody>
          </p:sp>
          <p:grpSp>
            <p:nvGrpSpPr>
              <p:cNvPr id="104472" name="Group 97">
                <a:extLst>
                  <a:ext uri="{FF2B5EF4-FFF2-40B4-BE49-F238E27FC236}">
                    <a16:creationId xmlns:a16="http://schemas.microsoft.com/office/drawing/2014/main" id="{9B3FF75A-CC0C-41D1-973A-279DAE9A7420}"/>
                  </a:ext>
                </a:extLst>
              </p:cNvPr>
              <p:cNvGrpSpPr>
                <a:grpSpLocks/>
              </p:cNvGrpSpPr>
              <p:nvPr/>
            </p:nvGrpSpPr>
            <p:grpSpPr bwMode="auto">
              <a:xfrm>
                <a:off x="1338" y="1420"/>
                <a:ext cx="2305" cy="1596"/>
                <a:chOff x="1338" y="1420"/>
                <a:chExt cx="2305" cy="1596"/>
              </a:xfrm>
            </p:grpSpPr>
            <p:sp>
              <p:nvSpPr>
                <p:cNvPr id="104473" name="Rectangle 3">
                  <a:extLst>
                    <a:ext uri="{FF2B5EF4-FFF2-40B4-BE49-F238E27FC236}">
                      <a16:creationId xmlns:a16="http://schemas.microsoft.com/office/drawing/2014/main" id="{01706E76-27AA-4F6D-AF40-72663FDA156D}"/>
                    </a:ext>
                  </a:extLst>
                </p:cNvPr>
                <p:cNvSpPr>
                  <a:spLocks noChangeArrowheads="1"/>
                </p:cNvSpPr>
                <p:nvPr/>
              </p:nvSpPr>
              <p:spPr bwMode="auto">
                <a:xfrm>
                  <a:off x="3185" y="269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4474" name="Rectangle 4">
                  <a:extLst>
                    <a:ext uri="{FF2B5EF4-FFF2-40B4-BE49-F238E27FC236}">
                      <a16:creationId xmlns:a16="http://schemas.microsoft.com/office/drawing/2014/main" id="{E5833EEE-FE18-47E2-A8AC-D9A5BB38FF7D}"/>
                    </a:ext>
                  </a:extLst>
                </p:cNvPr>
                <p:cNvSpPr>
                  <a:spLocks noChangeArrowheads="1"/>
                </p:cNvSpPr>
                <p:nvPr/>
              </p:nvSpPr>
              <p:spPr bwMode="auto">
                <a:xfrm>
                  <a:off x="2726" y="269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4475" name="Rectangle 5">
                  <a:extLst>
                    <a:ext uri="{FF2B5EF4-FFF2-40B4-BE49-F238E27FC236}">
                      <a16:creationId xmlns:a16="http://schemas.microsoft.com/office/drawing/2014/main" id="{F1901975-A6A1-41F9-84BD-3936AA4E563E}"/>
                    </a:ext>
                  </a:extLst>
                </p:cNvPr>
                <p:cNvSpPr>
                  <a:spLocks noChangeArrowheads="1"/>
                </p:cNvSpPr>
                <p:nvPr/>
              </p:nvSpPr>
              <p:spPr bwMode="auto">
                <a:xfrm>
                  <a:off x="2268" y="2690"/>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4476" name="Rectangle 6">
                  <a:extLst>
                    <a:ext uri="{FF2B5EF4-FFF2-40B4-BE49-F238E27FC236}">
                      <a16:creationId xmlns:a16="http://schemas.microsoft.com/office/drawing/2014/main" id="{6F146825-92B1-4EA8-8949-DA27F0AEE94F}"/>
                    </a:ext>
                  </a:extLst>
                </p:cNvPr>
                <p:cNvSpPr>
                  <a:spLocks noChangeArrowheads="1"/>
                </p:cNvSpPr>
                <p:nvPr/>
              </p:nvSpPr>
              <p:spPr bwMode="auto">
                <a:xfrm>
                  <a:off x="1809" y="2690"/>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4477" name="Rectangle 7">
                  <a:extLst>
                    <a:ext uri="{FF2B5EF4-FFF2-40B4-BE49-F238E27FC236}">
                      <a16:creationId xmlns:a16="http://schemas.microsoft.com/office/drawing/2014/main" id="{274ACEFB-C36A-4CB0-A650-532F2F06B8A6}"/>
                    </a:ext>
                  </a:extLst>
                </p:cNvPr>
                <p:cNvSpPr>
                  <a:spLocks noChangeArrowheads="1"/>
                </p:cNvSpPr>
                <p:nvPr/>
              </p:nvSpPr>
              <p:spPr bwMode="auto">
                <a:xfrm>
                  <a:off x="3185" y="236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4478" name="Rectangle 8">
                  <a:extLst>
                    <a:ext uri="{FF2B5EF4-FFF2-40B4-BE49-F238E27FC236}">
                      <a16:creationId xmlns:a16="http://schemas.microsoft.com/office/drawing/2014/main" id="{85026D79-E5D9-4383-AD53-560294E5FB56}"/>
                    </a:ext>
                  </a:extLst>
                </p:cNvPr>
                <p:cNvSpPr>
                  <a:spLocks noChangeArrowheads="1"/>
                </p:cNvSpPr>
                <p:nvPr/>
              </p:nvSpPr>
              <p:spPr bwMode="auto">
                <a:xfrm>
                  <a:off x="2726" y="236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4479" name="Rectangle 9">
                  <a:extLst>
                    <a:ext uri="{FF2B5EF4-FFF2-40B4-BE49-F238E27FC236}">
                      <a16:creationId xmlns:a16="http://schemas.microsoft.com/office/drawing/2014/main" id="{B1F341AF-0D8B-41E6-9BD4-C93409875210}"/>
                    </a:ext>
                  </a:extLst>
                </p:cNvPr>
                <p:cNvSpPr>
                  <a:spLocks noChangeArrowheads="1"/>
                </p:cNvSpPr>
                <p:nvPr/>
              </p:nvSpPr>
              <p:spPr bwMode="auto">
                <a:xfrm>
                  <a:off x="2268" y="2364"/>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4480" name="Rectangle 10">
                  <a:extLst>
                    <a:ext uri="{FF2B5EF4-FFF2-40B4-BE49-F238E27FC236}">
                      <a16:creationId xmlns:a16="http://schemas.microsoft.com/office/drawing/2014/main" id="{35E73479-CD91-4832-A235-4FFA68EA72DE}"/>
                    </a:ext>
                  </a:extLst>
                </p:cNvPr>
                <p:cNvSpPr>
                  <a:spLocks noChangeArrowheads="1"/>
                </p:cNvSpPr>
                <p:nvPr/>
              </p:nvSpPr>
              <p:spPr bwMode="auto">
                <a:xfrm>
                  <a:off x="1809" y="2364"/>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4481" name="Rectangle 11">
                  <a:extLst>
                    <a:ext uri="{FF2B5EF4-FFF2-40B4-BE49-F238E27FC236}">
                      <a16:creationId xmlns:a16="http://schemas.microsoft.com/office/drawing/2014/main" id="{CAD481BE-2639-4732-BE85-74261047EDF6}"/>
                    </a:ext>
                  </a:extLst>
                </p:cNvPr>
                <p:cNvSpPr>
                  <a:spLocks noChangeArrowheads="1"/>
                </p:cNvSpPr>
                <p:nvPr/>
              </p:nvSpPr>
              <p:spPr bwMode="auto">
                <a:xfrm>
                  <a:off x="3185" y="203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4482" name="Rectangle 12">
                  <a:extLst>
                    <a:ext uri="{FF2B5EF4-FFF2-40B4-BE49-F238E27FC236}">
                      <a16:creationId xmlns:a16="http://schemas.microsoft.com/office/drawing/2014/main" id="{AE5B57CA-383C-497B-B932-BBF3386B1F60}"/>
                    </a:ext>
                  </a:extLst>
                </p:cNvPr>
                <p:cNvSpPr>
                  <a:spLocks noChangeArrowheads="1"/>
                </p:cNvSpPr>
                <p:nvPr/>
              </p:nvSpPr>
              <p:spPr bwMode="auto">
                <a:xfrm>
                  <a:off x="3185" y="174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a:t>
                  </a:r>
                  <a:endParaRPr kumimoji="1" lang="en-US" altLang="zh-CN" sz="2400" baseline="-30000">
                    <a:latin typeface="Times New Roman" panose="02020603050405020304" pitchFamily="18" charset="0"/>
                  </a:endParaRPr>
                </a:p>
              </p:txBody>
            </p:sp>
            <p:sp>
              <p:nvSpPr>
                <p:cNvPr id="104483" name="Rectangle 13">
                  <a:extLst>
                    <a:ext uri="{FF2B5EF4-FFF2-40B4-BE49-F238E27FC236}">
                      <a16:creationId xmlns:a16="http://schemas.microsoft.com/office/drawing/2014/main" id="{CEC839D5-B385-4277-83DF-164F0BB9E2E3}"/>
                    </a:ext>
                  </a:extLst>
                </p:cNvPr>
                <p:cNvSpPr>
                  <a:spLocks noChangeArrowheads="1"/>
                </p:cNvSpPr>
                <p:nvPr/>
              </p:nvSpPr>
              <p:spPr bwMode="auto">
                <a:xfrm>
                  <a:off x="2726" y="203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4484" name="Rectangle 14">
                  <a:extLst>
                    <a:ext uri="{FF2B5EF4-FFF2-40B4-BE49-F238E27FC236}">
                      <a16:creationId xmlns:a16="http://schemas.microsoft.com/office/drawing/2014/main" id="{23689520-B710-4950-9701-23E490341C84}"/>
                    </a:ext>
                  </a:extLst>
                </p:cNvPr>
                <p:cNvSpPr>
                  <a:spLocks noChangeArrowheads="1"/>
                </p:cNvSpPr>
                <p:nvPr/>
              </p:nvSpPr>
              <p:spPr bwMode="auto">
                <a:xfrm>
                  <a:off x="2726" y="174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a:solidFill>
                      <a:srgbClr val="FF3300"/>
                    </a:solidFill>
                    <a:latin typeface="Times New Roman" panose="02020603050405020304" pitchFamily="18" charset="0"/>
                  </a:endParaRPr>
                </a:p>
              </p:txBody>
            </p:sp>
            <p:sp>
              <p:nvSpPr>
                <p:cNvPr id="104485" name="Rectangle 15">
                  <a:extLst>
                    <a:ext uri="{FF2B5EF4-FFF2-40B4-BE49-F238E27FC236}">
                      <a16:creationId xmlns:a16="http://schemas.microsoft.com/office/drawing/2014/main" id="{B03E6E19-4CE8-498F-979C-9E0C6DAB82D8}"/>
                    </a:ext>
                  </a:extLst>
                </p:cNvPr>
                <p:cNvSpPr>
                  <a:spLocks noChangeArrowheads="1"/>
                </p:cNvSpPr>
                <p:nvPr/>
              </p:nvSpPr>
              <p:spPr bwMode="auto">
                <a:xfrm>
                  <a:off x="2268" y="203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104486" name="Rectangle 16">
                  <a:extLst>
                    <a:ext uri="{FF2B5EF4-FFF2-40B4-BE49-F238E27FC236}">
                      <a16:creationId xmlns:a16="http://schemas.microsoft.com/office/drawing/2014/main" id="{B64E5B76-2DF5-4758-A814-CA71767FFF34}"/>
                    </a:ext>
                  </a:extLst>
                </p:cNvPr>
                <p:cNvSpPr>
                  <a:spLocks noChangeArrowheads="1"/>
                </p:cNvSpPr>
                <p:nvPr/>
              </p:nvSpPr>
              <p:spPr bwMode="auto">
                <a:xfrm>
                  <a:off x="1809" y="203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1 </a:t>
                  </a:r>
                </a:p>
              </p:txBody>
            </p:sp>
            <p:sp>
              <p:nvSpPr>
                <p:cNvPr id="104487" name="Rectangle 17">
                  <a:extLst>
                    <a:ext uri="{FF2B5EF4-FFF2-40B4-BE49-F238E27FC236}">
                      <a16:creationId xmlns:a16="http://schemas.microsoft.com/office/drawing/2014/main" id="{382346CF-002C-476E-A66F-F357CFA26E26}"/>
                    </a:ext>
                  </a:extLst>
                </p:cNvPr>
                <p:cNvSpPr>
                  <a:spLocks noChangeArrowheads="1"/>
                </p:cNvSpPr>
                <p:nvPr/>
              </p:nvSpPr>
              <p:spPr bwMode="auto">
                <a:xfrm>
                  <a:off x="2268" y="1748"/>
                  <a:ext cx="4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a:t>
                  </a:r>
                  <a:endParaRPr kumimoji="1" lang="en-US" altLang="zh-CN" sz="2400" baseline="-30000">
                    <a:latin typeface="Times New Roman" panose="02020603050405020304" pitchFamily="18" charset="0"/>
                  </a:endParaRPr>
                </a:p>
              </p:txBody>
            </p:sp>
            <p:sp>
              <p:nvSpPr>
                <p:cNvPr id="104488" name="Rectangle 18">
                  <a:extLst>
                    <a:ext uri="{FF2B5EF4-FFF2-40B4-BE49-F238E27FC236}">
                      <a16:creationId xmlns:a16="http://schemas.microsoft.com/office/drawing/2014/main" id="{6837979D-4984-4DF2-8C2E-5302FC9FF3D1}"/>
                    </a:ext>
                  </a:extLst>
                </p:cNvPr>
                <p:cNvSpPr>
                  <a:spLocks noChangeArrowheads="1"/>
                </p:cNvSpPr>
                <p:nvPr/>
              </p:nvSpPr>
              <p:spPr bwMode="auto">
                <a:xfrm>
                  <a:off x="1809" y="1748"/>
                  <a:ext cx="45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latin typeface="Times New Roman" panose="02020603050405020304" pitchFamily="18" charset="0"/>
                    </a:rPr>
                    <a:t>0 </a:t>
                  </a:r>
                </a:p>
              </p:txBody>
            </p:sp>
            <p:sp>
              <p:nvSpPr>
                <p:cNvPr id="104489" name="Line 19">
                  <a:extLst>
                    <a:ext uri="{FF2B5EF4-FFF2-40B4-BE49-F238E27FC236}">
                      <a16:creationId xmlns:a16="http://schemas.microsoft.com/office/drawing/2014/main" id="{785B36DC-7804-405D-9BD1-484277C7BEE4}"/>
                    </a:ext>
                  </a:extLst>
                </p:cNvPr>
                <p:cNvSpPr>
                  <a:spLocks noChangeShapeType="1"/>
                </p:cNvSpPr>
                <p:nvPr/>
              </p:nvSpPr>
              <p:spPr bwMode="auto">
                <a:xfrm>
                  <a:off x="1809" y="1712"/>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0" name="Line 20">
                  <a:extLst>
                    <a:ext uri="{FF2B5EF4-FFF2-40B4-BE49-F238E27FC236}">
                      <a16:creationId xmlns:a16="http://schemas.microsoft.com/office/drawing/2014/main" id="{E93FB78B-1FCD-4952-B4EC-6665DDF0E947}"/>
                    </a:ext>
                  </a:extLst>
                </p:cNvPr>
                <p:cNvSpPr>
                  <a:spLocks noChangeShapeType="1"/>
                </p:cNvSpPr>
                <p:nvPr/>
              </p:nvSpPr>
              <p:spPr bwMode="auto">
                <a:xfrm>
                  <a:off x="1809" y="2038"/>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1" name="Line 21">
                  <a:extLst>
                    <a:ext uri="{FF2B5EF4-FFF2-40B4-BE49-F238E27FC236}">
                      <a16:creationId xmlns:a16="http://schemas.microsoft.com/office/drawing/2014/main" id="{EE8FD668-C995-42F7-96C1-A52A7B98228E}"/>
                    </a:ext>
                  </a:extLst>
                </p:cNvPr>
                <p:cNvSpPr>
                  <a:spLocks noChangeShapeType="1"/>
                </p:cNvSpPr>
                <p:nvPr/>
              </p:nvSpPr>
              <p:spPr bwMode="auto">
                <a:xfrm>
                  <a:off x="1809" y="3016"/>
                  <a:ext cx="183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2" name="Line 22">
                  <a:extLst>
                    <a:ext uri="{FF2B5EF4-FFF2-40B4-BE49-F238E27FC236}">
                      <a16:creationId xmlns:a16="http://schemas.microsoft.com/office/drawing/2014/main" id="{3334390D-A528-43AE-910B-2B7990C81EE2}"/>
                    </a:ext>
                  </a:extLst>
                </p:cNvPr>
                <p:cNvSpPr>
                  <a:spLocks noChangeShapeType="1"/>
                </p:cNvSpPr>
                <p:nvPr/>
              </p:nvSpPr>
              <p:spPr bwMode="auto">
                <a:xfrm>
                  <a:off x="1809" y="171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3" name="Line 23">
                  <a:extLst>
                    <a:ext uri="{FF2B5EF4-FFF2-40B4-BE49-F238E27FC236}">
                      <a16:creationId xmlns:a16="http://schemas.microsoft.com/office/drawing/2014/main" id="{281D5540-92C5-46EA-9407-4D0450492235}"/>
                    </a:ext>
                  </a:extLst>
                </p:cNvPr>
                <p:cNvSpPr>
                  <a:spLocks noChangeShapeType="1"/>
                </p:cNvSpPr>
                <p:nvPr/>
              </p:nvSpPr>
              <p:spPr bwMode="auto">
                <a:xfrm>
                  <a:off x="2268" y="171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4" name="Line 24">
                  <a:extLst>
                    <a:ext uri="{FF2B5EF4-FFF2-40B4-BE49-F238E27FC236}">
                      <a16:creationId xmlns:a16="http://schemas.microsoft.com/office/drawing/2014/main" id="{A22C55F5-C041-4EA3-87C2-8BD064179AC3}"/>
                    </a:ext>
                  </a:extLst>
                </p:cNvPr>
                <p:cNvSpPr>
                  <a:spLocks noChangeShapeType="1"/>
                </p:cNvSpPr>
                <p:nvPr/>
              </p:nvSpPr>
              <p:spPr bwMode="auto">
                <a:xfrm>
                  <a:off x="3643" y="1712"/>
                  <a:ext cx="0" cy="130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5" name="Line 25">
                  <a:extLst>
                    <a:ext uri="{FF2B5EF4-FFF2-40B4-BE49-F238E27FC236}">
                      <a16:creationId xmlns:a16="http://schemas.microsoft.com/office/drawing/2014/main" id="{22AA1E2C-12E3-455B-AFCF-42B049B5F599}"/>
                    </a:ext>
                  </a:extLst>
                </p:cNvPr>
                <p:cNvSpPr>
                  <a:spLocks noChangeShapeType="1"/>
                </p:cNvSpPr>
                <p:nvPr/>
              </p:nvSpPr>
              <p:spPr bwMode="auto">
                <a:xfrm>
                  <a:off x="2726" y="171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6" name="Line 26">
                  <a:extLst>
                    <a:ext uri="{FF2B5EF4-FFF2-40B4-BE49-F238E27FC236}">
                      <a16:creationId xmlns:a16="http://schemas.microsoft.com/office/drawing/2014/main" id="{09F22FBA-D153-41E0-B8E0-0F117DC690A2}"/>
                    </a:ext>
                  </a:extLst>
                </p:cNvPr>
                <p:cNvSpPr>
                  <a:spLocks noChangeShapeType="1"/>
                </p:cNvSpPr>
                <p:nvPr/>
              </p:nvSpPr>
              <p:spPr bwMode="auto">
                <a:xfrm>
                  <a:off x="3185" y="1712"/>
                  <a:ext cx="0" cy="13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7" name="Line 27">
                  <a:extLst>
                    <a:ext uri="{FF2B5EF4-FFF2-40B4-BE49-F238E27FC236}">
                      <a16:creationId xmlns:a16="http://schemas.microsoft.com/office/drawing/2014/main" id="{1FF3EB68-B833-4210-842D-0A1956EA3153}"/>
                    </a:ext>
                  </a:extLst>
                </p:cNvPr>
                <p:cNvSpPr>
                  <a:spLocks noChangeShapeType="1"/>
                </p:cNvSpPr>
                <p:nvPr/>
              </p:nvSpPr>
              <p:spPr bwMode="auto">
                <a:xfrm>
                  <a:off x="1809" y="2364"/>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8" name="Line 28">
                  <a:extLst>
                    <a:ext uri="{FF2B5EF4-FFF2-40B4-BE49-F238E27FC236}">
                      <a16:creationId xmlns:a16="http://schemas.microsoft.com/office/drawing/2014/main" id="{0738A10B-26CF-4188-A2C7-184E6A1154AC}"/>
                    </a:ext>
                  </a:extLst>
                </p:cNvPr>
                <p:cNvSpPr>
                  <a:spLocks noChangeShapeType="1"/>
                </p:cNvSpPr>
                <p:nvPr/>
              </p:nvSpPr>
              <p:spPr bwMode="auto">
                <a:xfrm>
                  <a:off x="1809" y="2690"/>
                  <a:ext cx="18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99" name="Line 29">
                  <a:extLst>
                    <a:ext uri="{FF2B5EF4-FFF2-40B4-BE49-F238E27FC236}">
                      <a16:creationId xmlns:a16="http://schemas.microsoft.com/office/drawing/2014/main" id="{569A67E5-18F9-4DD9-8103-3504C52B4D23}"/>
                    </a:ext>
                  </a:extLst>
                </p:cNvPr>
                <p:cNvSpPr>
                  <a:spLocks noChangeShapeType="1"/>
                </p:cNvSpPr>
                <p:nvPr/>
              </p:nvSpPr>
              <p:spPr bwMode="auto">
                <a:xfrm>
                  <a:off x="1568" y="1472"/>
                  <a:ext cx="24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500" name="Text Box 30">
                  <a:extLst>
                    <a:ext uri="{FF2B5EF4-FFF2-40B4-BE49-F238E27FC236}">
                      <a16:creationId xmlns:a16="http://schemas.microsoft.com/office/drawing/2014/main" id="{449036D8-7DD4-4904-BD88-152019230D38}"/>
                    </a:ext>
                  </a:extLst>
                </p:cNvPr>
                <p:cNvSpPr txBox="1">
                  <a:spLocks noChangeArrowheads="1"/>
                </p:cNvSpPr>
                <p:nvPr/>
              </p:nvSpPr>
              <p:spPr bwMode="auto">
                <a:xfrm>
                  <a:off x="1866" y="143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104501" name="Text Box 31">
                  <a:extLst>
                    <a:ext uri="{FF2B5EF4-FFF2-40B4-BE49-F238E27FC236}">
                      <a16:creationId xmlns:a16="http://schemas.microsoft.com/office/drawing/2014/main" id="{C5C03E88-42B3-49CB-A939-DB115F4E61E5}"/>
                    </a:ext>
                  </a:extLst>
                </p:cNvPr>
                <p:cNvSpPr txBox="1">
                  <a:spLocks noChangeArrowheads="1"/>
                </p:cNvSpPr>
                <p:nvPr/>
              </p:nvSpPr>
              <p:spPr bwMode="auto">
                <a:xfrm>
                  <a:off x="2346" y="1429"/>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104502" name="Text Box 32">
                  <a:extLst>
                    <a:ext uri="{FF2B5EF4-FFF2-40B4-BE49-F238E27FC236}">
                      <a16:creationId xmlns:a16="http://schemas.microsoft.com/office/drawing/2014/main" id="{145101A4-0DA1-40FF-B9D8-DDCC8480F06C}"/>
                    </a:ext>
                  </a:extLst>
                </p:cNvPr>
                <p:cNvSpPr txBox="1">
                  <a:spLocks noChangeArrowheads="1"/>
                </p:cNvSpPr>
                <p:nvPr/>
              </p:nvSpPr>
              <p:spPr bwMode="auto">
                <a:xfrm>
                  <a:off x="2805" y="14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104503" name="Text Box 33">
                  <a:extLst>
                    <a:ext uri="{FF2B5EF4-FFF2-40B4-BE49-F238E27FC236}">
                      <a16:creationId xmlns:a16="http://schemas.microsoft.com/office/drawing/2014/main" id="{5FFAA03D-0FF0-447B-8519-74870A66B0DE}"/>
                    </a:ext>
                  </a:extLst>
                </p:cNvPr>
                <p:cNvSpPr txBox="1">
                  <a:spLocks noChangeArrowheads="1"/>
                </p:cNvSpPr>
                <p:nvPr/>
              </p:nvSpPr>
              <p:spPr bwMode="auto">
                <a:xfrm>
                  <a:off x="3250" y="14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sp>
              <p:nvSpPr>
                <p:cNvPr id="104504" name="Text Box 35">
                  <a:extLst>
                    <a:ext uri="{FF2B5EF4-FFF2-40B4-BE49-F238E27FC236}">
                      <a16:creationId xmlns:a16="http://schemas.microsoft.com/office/drawing/2014/main" id="{69660497-F4CC-4D86-A677-9393A7E6D2CD}"/>
                    </a:ext>
                  </a:extLst>
                </p:cNvPr>
                <p:cNvSpPr txBox="1">
                  <a:spLocks noChangeArrowheads="1"/>
                </p:cNvSpPr>
                <p:nvPr/>
              </p:nvSpPr>
              <p:spPr bwMode="auto">
                <a:xfrm>
                  <a:off x="1338" y="149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CD</a:t>
                  </a:r>
                </a:p>
              </p:txBody>
            </p:sp>
            <p:sp>
              <p:nvSpPr>
                <p:cNvPr id="104505" name="Text Box 36">
                  <a:extLst>
                    <a:ext uri="{FF2B5EF4-FFF2-40B4-BE49-F238E27FC236}">
                      <a16:creationId xmlns:a16="http://schemas.microsoft.com/office/drawing/2014/main" id="{2D9C4E7F-7DE9-4E3A-8DE1-4B5625CF96D3}"/>
                    </a:ext>
                  </a:extLst>
                </p:cNvPr>
                <p:cNvSpPr txBox="1">
                  <a:spLocks noChangeArrowheads="1"/>
                </p:cNvSpPr>
                <p:nvPr/>
              </p:nvSpPr>
              <p:spPr bwMode="auto">
                <a:xfrm>
                  <a:off x="1482" y="173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00</a:t>
                  </a:r>
                </a:p>
              </p:txBody>
            </p:sp>
            <p:sp>
              <p:nvSpPr>
                <p:cNvPr id="104506" name="Text Box 37">
                  <a:extLst>
                    <a:ext uri="{FF2B5EF4-FFF2-40B4-BE49-F238E27FC236}">
                      <a16:creationId xmlns:a16="http://schemas.microsoft.com/office/drawing/2014/main" id="{8DC40647-C398-427B-9E71-E20063A811DE}"/>
                    </a:ext>
                  </a:extLst>
                </p:cNvPr>
                <p:cNvSpPr txBox="1">
                  <a:spLocks noChangeArrowheads="1"/>
                </p:cNvSpPr>
                <p:nvPr/>
              </p:nvSpPr>
              <p:spPr bwMode="auto">
                <a:xfrm>
                  <a:off x="1491" y="207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01</a:t>
                  </a:r>
                </a:p>
              </p:txBody>
            </p:sp>
            <p:sp>
              <p:nvSpPr>
                <p:cNvPr id="104507" name="Text Box 38">
                  <a:extLst>
                    <a:ext uri="{FF2B5EF4-FFF2-40B4-BE49-F238E27FC236}">
                      <a16:creationId xmlns:a16="http://schemas.microsoft.com/office/drawing/2014/main" id="{D66C7252-8091-4F6E-9AFC-B0D3983ED027}"/>
                    </a:ext>
                  </a:extLst>
                </p:cNvPr>
                <p:cNvSpPr txBox="1">
                  <a:spLocks noChangeArrowheads="1"/>
                </p:cNvSpPr>
                <p:nvPr/>
              </p:nvSpPr>
              <p:spPr bwMode="auto">
                <a:xfrm>
                  <a:off x="1491" y="241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11</a:t>
                  </a:r>
                </a:p>
              </p:txBody>
            </p:sp>
            <p:sp>
              <p:nvSpPr>
                <p:cNvPr id="104508" name="Text Box 39">
                  <a:extLst>
                    <a:ext uri="{FF2B5EF4-FFF2-40B4-BE49-F238E27FC236}">
                      <a16:creationId xmlns:a16="http://schemas.microsoft.com/office/drawing/2014/main" id="{EDDF8D5D-5D7F-4620-B8CE-93B6A1549F0E}"/>
                    </a:ext>
                  </a:extLst>
                </p:cNvPr>
                <p:cNvSpPr txBox="1">
                  <a:spLocks noChangeArrowheads="1"/>
                </p:cNvSpPr>
                <p:nvPr/>
              </p:nvSpPr>
              <p:spPr bwMode="auto">
                <a:xfrm>
                  <a:off x="1473" y="271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10</a:t>
                  </a:r>
                </a:p>
              </p:txBody>
            </p:sp>
          </p:grpSp>
        </p:grpSp>
        <p:sp>
          <p:nvSpPr>
            <p:cNvPr id="104456" name="AutoShape 86">
              <a:extLst>
                <a:ext uri="{FF2B5EF4-FFF2-40B4-BE49-F238E27FC236}">
                  <a16:creationId xmlns:a16="http://schemas.microsoft.com/office/drawing/2014/main" id="{A3393060-7B85-4874-8013-8FBF0F029F87}"/>
                </a:ext>
              </a:extLst>
            </p:cNvPr>
            <p:cNvSpPr>
              <a:spLocks noChangeArrowheads="1"/>
            </p:cNvSpPr>
            <p:nvPr/>
          </p:nvSpPr>
          <p:spPr bwMode="auto">
            <a:xfrm>
              <a:off x="1927" y="2069"/>
              <a:ext cx="681" cy="545"/>
            </a:xfrm>
            <a:prstGeom prst="roundRect">
              <a:avLst>
                <a:gd name="adj" fmla="val 16667"/>
              </a:avLst>
            </a:prstGeom>
            <a:noFill/>
            <a:ln w="9525">
              <a:solidFill>
                <a:srgbClr val="FF28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4457" name="AutoShape 87">
              <a:extLst>
                <a:ext uri="{FF2B5EF4-FFF2-40B4-BE49-F238E27FC236}">
                  <a16:creationId xmlns:a16="http://schemas.microsoft.com/office/drawing/2014/main" id="{F9DEE351-DF9E-443C-B495-05C029B9A3A1}"/>
                </a:ext>
              </a:extLst>
            </p:cNvPr>
            <p:cNvSpPr>
              <a:spLocks noChangeArrowheads="1"/>
            </p:cNvSpPr>
            <p:nvPr/>
          </p:nvSpPr>
          <p:spPr bwMode="auto">
            <a:xfrm rot="-5400000">
              <a:off x="2790" y="2250"/>
              <a:ext cx="1224" cy="227"/>
            </a:xfrm>
            <a:prstGeom prst="flowChartTerminator">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4458" name="AutoShape 88">
              <a:extLst>
                <a:ext uri="{FF2B5EF4-FFF2-40B4-BE49-F238E27FC236}">
                  <a16:creationId xmlns:a16="http://schemas.microsoft.com/office/drawing/2014/main" id="{95539E6D-4B53-440E-920D-71733C0EA00C}"/>
                </a:ext>
              </a:extLst>
            </p:cNvPr>
            <p:cNvSpPr>
              <a:spLocks noChangeArrowheads="1"/>
            </p:cNvSpPr>
            <p:nvPr/>
          </p:nvSpPr>
          <p:spPr bwMode="auto">
            <a:xfrm>
              <a:off x="2835" y="2432"/>
              <a:ext cx="681" cy="545"/>
            </a:xfrm>
            <a:prstGeom prst="roundRect">
              <a:avLst>
                <a:gd name="adj" fmla="val 16667"/>
              </a:avLst>
            </a:pr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04459" name="Group 100">
              <a:extLst>
                <a:ext uri="{FF2B5EF4-FFF2-40B4-BE49-F238E27FC236}">
                  <a16:creationId xmlns:a16="http://schemas.microsoft.com/office/drawing/2014/main" id="{AA38F54D-4110-4DE4-BFD2-40EFD5C1D8E0}"/>
                </a:ext>
              </a:extLst>
            </p:cNvPr>
            <p:cNvGrpSpPr>
              <a:grpSpLocks/>
            </p:cNvGrpSpPr>
            <p:nvPr/>
          </p:nvGrpSpPr>
          <p:grpSpPr bwMode="auto">
            <a:xfrm>
              <a:off x="3198" y="2976"/>
              <a:ext cx="1088" cy="334"/>
              <a:chOff x="3198" y="2976"/>
              <a:chExt cx="1088" cy="334"/>
            </a:xfrm>
          </p:grpSpPr>
          <p:sp>
            <p:nvSpPr>
              <p:cNvPr id="104469" name="Line 91">
                <a:extLst>
                  <a:ext uri="{FF2B5EF4-FFF2-40B4-BE49-F238E27FC236}">
                    <a16:creationId xmlns:a16="http://schemas.microsoft.com/office/drawing/2014/main" id="{66859930-C2A9-4E48-84B0-E249523E9A3F}"/>
                  </a:ext>
                </a:extLst>
              </p:cNvPr>
              <p:cNvSpPr>
                <a:spLocks noChangeShapeType="1"/>
              </p:cNvSpPr>
              <p:nvPr/>
            </p:nvSpPr>
            <p:spPr bwMode="auto">
              <a:xfrm>
                <a:off x="3198" y="2976"/>
                <a:ext cx="680" cy="182"/>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4470" name="Text Box 92">
                <a:extLst>
                  <a:ext uri="{FF2B5EF4-FFF2-40B4-BE49-F238E27FC236}">
                    <a16:creationId xmlns:a16="http://schemas.microsoft.com/office/drawing/2014/main" id="{D75A69BF-7EC6-419A-86D2-EC987527614D}"/>
                  </a:ext>
                </a:extLst>
              </p:cNvPr>
              <p:cNvSpPr txBox="1">
                <a:spLocks noChangeArrowheads="1"/>
              </p:cNvSpPr>
              <p:nvPr/>
            </p:nvSpPr>
            <p:spPr bwMode="auto">
              <a:xfrm>
                <a:off x="3878" y="3022"/>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chemeClr val="hlink"/>
                    </a:solidFill>
                  </a:rPr>
                  <a:t>AC</a:t>
                </a:r>
              </a:p>
            </p:txBody>
          </p:sp>
        </p:grpSp>
        <p:grpSp>
          <p:nvGrpSpPr>
            <p:cNvPr id="104460" name="Group 98">
              <a:extLst>
                <a:ext uri="{FF2B5EF4-FFF2-40B4-BE49-F238E27FC236}">
                  <a16:creationId xmlns:a16="http://schemas.microsoft.com/office/drawing/2014/main" id="{DABADA46-2549-4B3F-A882-F40AE57A1240}"/>
                </a:ext>
              </a:extLst>
            </p:cNvPr>
            <p:cNvGrpSpPr>
              <a:grpSpLocks/>
            </p:cNvGrpSpPr>
            <p:nvPr/>
          </p:nvGrpSpPr>
          <p:grpSpPr bwMode="auto">
            <a:xfrm>
              <a:off x="868" y="1842"/>
              <a:ext cx="1059" cy="288"/>
              <a:chOff x="868" y="1842"/>
              <a:chExt cx="1059" cy="288"/>
            </a:xfrm>
          </p:grpSpPr>
          <p:sp>
            <p:nvSpPr>
              <p:cNvPr id="104466" name="Line 93">
                <a:extLst>
                  <a:ext uri="{FF2B5EF4-FFF2-40B4-BE49-F238E27FC236}">
                    <a16:creationId xmlns:a16="http://schemas.microsoft.com/office/drawing/2014/main" id="{9F0AE530-2EBA-4B76-80A9-23310A20A49A}"/>
                  </a:ext>
                </a:extLst>
              </p:cNvPr>
              <p:cNvSpPr>
                <a:spLocks noChangeShapeType="1"/>
              </p:cNvSpPr>
              <p:nvPr/>
            </p:nvSpPr>
            <p:spPr bwMode="auto">
              <a:xfrm flipH="1" flipV="1">
                <a:off x="1202" y="1979"/>
                <a:ext cx="725" cy="136"/>
              </a:xfrm>
              <a:prstGeom prst="line">
                <a:avLst/>
              </a:prstGeom>
              <a:noFill/>
              <a:ln w="19050">
                <a:solidFill>
                  <a:srgbClr val="FF28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4467" name="Text Box 94">
                <a:extLst>
                  <a:ext uri="{FF2B5EF4-FFF2-40B4-BE49-F238E27FC236}">
                    <a16:creationId xmlns:a16="http://schemas.microsoft.com/office/drawing/2014/main" id="{1A4DE515-B9BE-4AE6-9FFE-65ADF3370333}"/>
                  </a:ext>
                </a:extLst>
              </p:cNvPr>
              <p:cNvSpPr txBox="1">
                <a:spLocks noChangeArrowheads="1"/>
              </p:cNvSpPr>
              <p:nvPr/>
            </p:nvSpPr>
            <p:spPr bwMode="auto">
              <a:xfrm>
                <a:off x="868" y="1842"/>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28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CC3300"/>
                    </a:solidFill>
                  </a:rPr>
                  <a:t>AD</a:t>
                </a:r>
              </a:p>
            </p:txBody>
          </p:sp>
          <p:sp>
            <p:nvSpPr>
              <p:cNvPr id="104468" name="Line 95">
                <a:extLst>
                  <a:ext uri="{FF2B5EF4-FFF2-40B4-BE49-F238E27FC236}">
                    <a16:creationId xmlns:a16="http://schemas.microsoft.com/office/drawing/2014/main" id="{6A067855-2479-4BEF-8438-F29EDE7EA9AE}"/>
                  </a:ext>
                </a:extLst>
              </p:cNvPr>
              <p:cNvSpPr>
                <a:spLocks noChangeShapeType="1"/>
              </p:cNvSpPr>
              <p:nvPr/>
            </p:nvSpPr>
            <p:spPr bwMode="auto">
              <a:xfrm>
                <a:off x="922" y="1882"/>
                <a:ext cx="136" cy="0"/>
              </a:xfrm>
              <a:prstGeom prst="line">
                <a:avLst/>
              </a:prstGeom>
              <a:noFill/>
              <a:ln w="19050">
                <a:solidFill>
                  <a:srgbClr val="FF28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04461" name="Group 101">
              <a:extLst>
                <a:ext uri="{FF2B5EF4-FFF2-40B4-BE49-F238E27FC236}">
                  <a16:creationId xmlns:a16="http://schemas.microsoft.com/office/drawing/2014/main" id="{8A834E3E-E59C-438D-A002-D229F2951807}"/>
                </a:ext>
              </a:extLst>
            </p:cNvPr>
            <p:cNvGrpSpPr>
              <a:grpSpLocks/>
            </p:cNvGrpSpPr>
            <p:nvPr/>
          </p:nvGrpSpPr>
          <p:grpSpPr bwMode="auto">
            <a:xfrm>
              <a:off x="3515" y="1752"/>
              <a:ext cx="862" cy="288"/>
              <a:chOff x="3515" y="1752"/>
              <a:chExt cx="862" cy="288"/>
            </a:xfrm>
          </p:grpSpPr>
          <p:sp>
            <p:nvSpPr>
              <p:cNvPr id="104462" name="Text Box 90">
                <a:extLst>
                  <a:ext uri="{FF2B5EF4-FFF2-40B4-BE49-F238E27FC236}">
                    <a16:creationId xmlns:a16="http://schemas.microsoft.com/office/drawing/2014/main" id="{1CD42BC9-336C-42D5-A310-3ECDC509EF91}"/>
                  </a:ext>
                </a:extLst>
              </p:cNvPr>
              <p:cNvSpPr txBox="1">
                <a:spLocks noChangeArrowheads="1"/>
              </p:cNvSpPr>
              <p:nvPr/>
            </p:nvSpPr>
            <p:spPr bwMode="auto">
              <a:xfrm>
                <a:off x="3923" y="1752"/>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chemeClr val="accent2"/>
                    </a:solidFill>
                  </a:rPr>
                  <a:t>AB</a:t>
                </a:r>
              </a:p>
            </p:txBody>
          </p:sp>
          <p:grpSp>
            <p:nvGrpSpPr>
              <p:cNvPr id="104463" name="Group 99">
                <a:extLst>
                  <a:ext uri="{FF2B5EF4-FFF2-40B4-BE49-F238E27FC236}">
                    <a16:creationId xmlns:a16="http://schemas.microsoft.com/office/drawing/2014/main" id="{CD5CCB39-4005-48A8-880B-C08E4EFE7833}"/>
                  </a:ext>
                </a:extLst>
              </p:cNvPr>
              <p:cNvGrpSpPr>
                <a:grpSpLocks/>
              </p:cNvGrpSpPr>
              <p:nvPr/>
            </p:nvGrpSpPr>
            <p:grpSpPr bwMode="auto">
              <a:xfrm>
                <a:off x="3515" y="1768"/>
                <a:ext cx="726" cy="120"/>
                <a:chOff x="3515" y="1768"/>
                <a:chExt cx="726" cy="120"/>
              </a:xfrm>
            </p:grpSpPr>
            <p:sp>
              <p:nvSpPr>
                <p:cNvPr id="104464" name="Line 89">
                  <a:extLst>
                    <a:ext uri="{FF2B5EF4-FFF2-40B4-BE49-F238E27FC236}">
                      <a16:creationId xmlns:a16="http://schemas.microsoft.com/office/drawing/2014/main" id="{991F7F34-9356-4EA4-ACD6-13233139D244}"/>
                    </a:ext>
                  </a:extLst>
                </p:cNvPr>
                <p:cNvSpPr>
                  <a:spLocks noChangeShapeType="1"/>
                </p:cNvSpPr>
                <p:nvPr/>
              </p:nvSpPr>
              <p:spPr bwMode="auto">
                <a:xfrm>
                  <a:off x="3515" y="1888"/>
                  <a:ext cx="408"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4465" name="Line 96">
                  <a:extLst>
                    <a:ext uri="{FF2B5EF4-FFF2-40B4-BE49-F238E27FC236}">
                      <a16:creationId xmlns:a16="http://schemas.microsoft.com/office/drawing/2014/main" id="{9EE40EDF-C9AA-4A77-B56C-4E3CDBF60E7C}"/>
                    </a:ext>
                  </a:extLst>
                </p:cNvPr>
                <p:cNvSpPr>
                  <a:spLocks noChangeShapeType="1"/>
                </p:cNvSpPr>
                <p:nvPr/>
              </p:nvSpPr>
              <p:spPr bwMode="auto">
                <a:xfrm>
                  <a:off x="4105" y="1768"/>
                  <a:ext cx="136"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9728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9738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97290"/>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97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七章母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800080"/>
      </a:hlink>
      <a:folHlink>
        <a:srgbClr val="990099"/>
      </a:folHlink>
    </a:clrScheme>
    <a:fontScheme name="第七章母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第七章母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第七章母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第七章母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第七章母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第七章母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第七章母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第七章母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七章母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800080"/>
      </a:hlink>
      <a:folHlink>
        <a:srgbClr val="990099"/>
      </a:folHlink>
    </a:clrScheme>
    <a:fontScheme name="第七章母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第七章母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第七章母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第七章母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第七章母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第七章母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第七章母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第七章母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第七章母版</Template>
  <TotalTime>2894</TotalTime>
  <Words>9568</Words>
  <Application>Microsoft Office PowerPoint</Application>
  <PresentationFormat>全屏显示(4:3)</PresentationFormat>
  <Paragraphs>1153</Paragraphs>
  <Slides>109</Slides>
  <Notes>1</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3</vt:i4>
      </vt:variant>
      <vt:variant>
        <vt:lpstr>幻灯片标题</vt:lpstr>
      </vt:variant>
      <vt:variant>
        <vt:i4>109</vt:i4>
      </vt:variant>
    </vt:vector>
  </HeadingPairs>
  <TitlesOfParts>
    <vt:vector size="120" baseType="lpstr">
      <vt:lpstr>华文新魏</vt:lpstr>
      <vt:lpstr>隶书</vt:lpstr>
      <vt:lpstr>宋体</vt:lpstr>
      <vt:lpstr>Arial</vt:lpstr>
      <vt:lpstr>Cambria Math</vt:lpstr>
      <vt:lpstr>Times New Roman</vt:lpstr>
      <vt:lpstr>第七章母版</vt:lpstr>
      <vt:lpstr>1_第七章母版</vt:lpstr>
      <vt:lpstr>公式</vt:lpstr>
      <vt:lpstr>Equation</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课间休息</vt:lpstr>
      <vt:lpstr>PowerPoint 演示文稿</vt:lpstr>
      <vt:lpstr>PowerPoint 演示文稿</vt:lpstr>
      <vt:lpstr>PowerPoint 演示文稿</vt:lpstr>
      <vt:lpstr>PowerPoint 演示文稿</vt:lpstr>
      <vt:lpstr>PowerPoint 演示文稿</vt:lpstr>
      <vt:lpstr>第二章   逻辑代数基础</vt:lpstr>
      <vt:lpstr>PowerPoint 演示文稿</vt:lpstr>
      <vt:lpstr>PowerPoint 演示文稿</vt:lpstr>
      <vt:lpstr>课间休息</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课间休息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课间休息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课间休息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课间休息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课间休息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逻辑代数基础</dc:title>
  <dc:creator>vivian</dc:creator>
  <cp:lastModifiedBy>aihj</cp:lastModifiedBy>
  <cp:revision>358</cp:revision>
  <dcterms:created xsi:type="dcterms:W3CDTF">2006-03-10T14:06:16Z</dcterms:created>
  <dcterms:modified xsi:type="dcterms:W3CDTF">2022-09-13T07:04:05Z</dcterms:modified>
</cp:coreProperties>
</file>